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9" r:id="rId1"/>
  </p:sldMasterIdLst>
  <p:notesMasterIdLst>
    <p:notesMasterId r:id="rId19"/>
  </p:notesMasterIdLst>
  <p:sldIdLst>
    <p:sldId id="266" r:id="rId2"/>
    <p:sldId id="273" r:id="rId3"/>
    <p:sldId id="274" r:id="rId4"/>
    <p:sldId id="287" r:id="rId5"/>
    <p:sldId id="276" r:id="rId6"/>
    <p:sldId id="277" r:id="rId7"/>
    <p:sldId id="278" r:id="rId8"/>
    <p:sldId id="288" r:id="rId9"/>
    <p:sldId id="279" r:id="rId10"/>
    <p:sldId id="280" r:id="rId11"/>
    <p:sldId id="281" r:id="rId12"/>
    <p:sldId id="289" r:id="rId13"/>
    <p:sldId id="290" r:id="rId14"/>
    <p:sldId id="291" r:id="rId15"/>
    <p:sldId id="292" r:id="rId16"/>
    <p:sldId id="284" r:id="rId17"/>
    <p:sldId id="285" r:id="rId18"/>
  </p:sldIdLst>
  <p:sldSz cx="9144000" cy="6858000" type="screen4x3"/>
  <p:notesSz cx="6858000" cy="9144000"/>
  <p:defaultTextStyle>
    <a:defPPr>
      <a:defRPr lang="ar-SY"/>
    </a:defPPr>
    <a:lvl1pPr algn="r" rtl="1" fontAlgn="base">
      <a:spcBef>
        <a:spcPct val="0"/>
      </a:spcBef>
      <a:spcAft>
        <a:spcPct val="0"/>
      </a:spcAft>
      <a:defRPr sz="3600" kern="1200">
        <a:solidFill>
          <a:schemeClr val="tx1"/>
        </a:solidFill>
        <a:latin typeface="Arial" charset="0"/>
        <a:ea typeface="+mn-ea"/>
        <a:cs typeface="Arial" charset="0"/>
      </a:defRPr>
    </a:lvl1pPr>
    <a:lvl2pPr marL="457200" algn="r" rtl="1" fontAlgn="base">
      <a:spcBef>
        <a:spcPct val="0"/>
      </a:spcBef>
      <a:spcAft>
        <a:spcPct val="0"/>
      </a:spcAft>
      <a:defRPr sz="3600" kern="1200">
        <a:solidFill>
          <a:schemeClr val="tx1"/>
        </a:solidFill>
        <a:latin typeface="Arial" charset="0"/>
        <a:ea typeface="+mn-ea"/>
        <a:cs typeface="Arial" charset="0"/>
      </a:defRPr>
    </a:lvl2pPr>
    <a:lvl3pPr marL="914400" algn="r" rtl="1" fontAlgn="base">
      <a:spcBef>
        <a:spcPct val="0"/>
      </a:spcBef>
      <a:spcAft>
        <a:spcPct val="0"/>
      </a:spcAft>
      <a:defRPr sz="3600" kern="1200">
        <a:solidFill>
          <a:schemeClr val="tx1"/>
        </a:solidFill>
        <a:latin typeface="Arial" charset="0"/>
        <a:ea typeface="+mn-ea"/>
        <a:cs typeface="Arial" charset="0"/>
      </a:defRPr>
    </a:lvl3pPr>
    <a:lvl4pPr marL="1371600" algn="r" rtl="1" fontAlgn="base">
      <a:spcBef>
        <a:spcPct val="0"/>
      </a:spcBef>
      <a:spcAft>
        <a:spcPct val="0"/>
      </a:spcAft>
      <a:defRPr sz="3600" kern="1200">
        <a:solidFill>
          <a:schemeClr val="tx1"/>
        </a:solidFill>
        <a:latin typeface="Arial" charset="0"/>
        <a:ea typeface="+mn-ea"/>
        <a:cs typeface="Arial" charset="0"/>
      </a:defRPr>
    </a:lvl4pPr>
    <a:lvl5pPr marL="1828800" algn="r" rtl="1" fontAlgn="base">
      <a:spcBef>
        <a:spcPct val="0"/>
      </a:spcBef>
      <a:spcAft>
        <a:spcPct val="0"/>
      </a:spcAft>
      <a:defRPr sz="3600" kern="1200">
        <a:solidFill>
          <a:schemeClr val="tx1"/>
        </a:solidFill>
        <a:latin typeface="Arial" charset="0"/>
        <a:ea typeface="+mn-ea"/>
        <a:cs typeface="Arial" charset="0"/>
      </a:defRPr>
    </a:lvl5pPr>
    <a:lvl6pPr marL="2286000" algn="l" defTabSz="914400" rtl="0" eaLnBrk="1" latinLnBrk="0" hangingPunct="1">
      <a:defRPr sz="3600" kern="1200">
        <a:solidFill>
          <a:schemeClr val="tx1"/>
        </a:solidFill>
        <a:latin typeface="Arial" charset="0"/>
        <a:ea typeface="+mn-ea"/>
        <a:cs typeface="Arial" charset="0"/>
      </a:defRPr>
    </a:lvl6pPr>
    <a:lvl7pPr marL="2743200" algn="l" defTabSz="914400" rtl="0" eaLnBrk="1" latinLnBrk="0" hangingPunct="1">
      <a:defRPr sz="3600" kern="1200">
        <a:solidFill>
          <a:schemeClr val="tx1"/>
        </a:solidFill>
        <a:latin typeface="Arial" charset="0"/>
        <a:ea typeface="+mn-ea"/>
        <a:cs typeface="Arial" charset="0"/>
      </a:defRPr>
    </a:lvl7pPr>
    <a:lvl8pPr marL="3200400" algn="l" defTabSz="914400" rtl="0" eaLnBrk="1" latinLnBrk="0" hangingPunct="1">
      <a:defRPr sz="3600" kern="1200">
        <a:solidFill>
          <a:schemeClr val="tx1"/>
        </a:solidFill>
        <a:latin typeface="Arial" charset="0"/>
        <a:ea typeface="+mn-ea"/>
        <a:cs typeface="Arial" charset="0"/>
      </a:defRPr>
    </a:lvl8pPr>
    <a:lvl9pPr marL="3657600" algn="l" defTabSz="914400" rtl="0" eaLnBrk="1" latinLnBrk="0" hangingPunct="1">
      <a:defRPr sz="3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E4E5"/>
    <a:srgbClr val="F3F753"/>
  </p:clrMru>
</p:presentationPr>
</file>

<file path=ppt/tableStyles.xml><?xml version="1.0" encoding="utf-8"?>
<a:tblStyleLst xmlns:a="http://schemas.openxmlformats.org/drawingml/2006/main" def="{5C22544A-7EE6-4342-B048-85BDC9FD1C3A}">
  <a:tblStyle styleId="{16D9F66E-5EB9-4882-86FB-DCBF35E3C3E4}" styleName="نمط متوسط 4 - تمييز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9" d="100"/>
          <a:sy n="69" d="100"/>
        </p:scale>
        <p:origin x="-63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Office_Excel_Worksheet1.xlsx"/><Relationship Id="rId1" Type="http://schemas.openxmlformats.org/officeDocument/2006/relationships/image" Target="../media/image5.jpeg"/></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Office_Excel_Worksheet2.xlsx"/><Relationship Id="rId1" Type="http://schemas.openxmlformats.org/officeDocument/2006/relationships/image" Target="../media/image5.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de-DE"/>
  <c:chart>
    <c:title>
      <c:tx>
        <c:rich>
          <a:bodyPr rot="-1980000"/>
          <a:lstStyle/>
          <a:p>
            <a:pPr>
              <a:defRPr/>
            </a:pPr>
            <a:r>
              <a:rPr lang="de-DE" sz="1200" b="0" baseline="0" dirty="0"/>
              <a:t>mg/100g</a:t>
            </a:r>
            <a:r>
              <a:rPr lang="de-DE" sz="1000" b="0" dirty="0"/>
              <a:t> fat</a:t>
            </a:r>
          </a:p>
        </c:rich>
      </c:tx>
      <c:layout>
        <c:manualLayout>
          <c:xMode val="edge"/>
          <c:yMode val="edge"/>
          <c:x val="2.4879702537182875E-4"/>
          <c:y val="0"/>
        </c:manualLayout>
      </c:layout>
      <c:spPr>
        <a:ln>
          <a:noFill/>
        </a:ln>
      </c:spPr>
    </c:title>
    <c:view3D>
      <c:rAngAx val="1"/>
    </c:view3D>
    <c:sideWall>
      <c:spPr>
        <a:blipFill>
          <a:blip xmlns:r="http://schemas.openxmlformats.org/officeDocument/2006/relationships" r:embed="rId1"/>
          <a:tile tx="0" ty="0" sx="100000" sy="100000" flip="none" algn="tl"/>
        </a:blipFill>
      </c:spPr>
    </c:sideWall>
    <c:backWall>
      <c:spPr>
        <a:blipFill>
          <a:blip xmlns:r="http://schemas.openxmlformats.org/officeDocument/2006/relationships" r:embed="rId1"/>
          <a:tile tx="0" ty="0" sx="100000" sy="100000" flip="none" algn="tl"/>
        </a:blipFill>
      </c:spPr>
    </c:backWall>
    <c:plotArea>
      <c:layout>
        <c:manualLayout>
          <c:layoutTarget val="inner"/>
          <c:xMode val="edge"/>
          <c:yMode val="edge"/>
          <c:x val="4.7096821230679528E-2"/>
          <c:y val="8.8166414728245004E-2"/>
          <c:w val="0.91586614173228276"/>
          <c:h val="0.67391256608683225"/>
        </c:manualLayout>
      </c:layout>
      <c:bar3DChart>
        <c:barDir val="col"/>
        <c:grouping val="clustered"/>
        <c:ser>
          <c:idx val="0"/>
          <c:order val="0"/>
          <c:tx>
            <c:strRef>
              <c:f>ورقة1!$B$1</c:f>
              <c:strCache>
                <c:ptCount val="1"/>
                <c:pt idx="0">
                  <c:v>mg/100g fat</c:v>
                </c:pt>
              </c:strCache>
            </c:strRef>
          </c:tx>
          <c:dLbls>
            <c:dLbl>
              <c:idx val="0"/>
              <c:layout>
                <c:manualLayout>
                  <c:x val="9.0931996976399108E-3"/>
                  <c:y val="-1.9219084702440898E-2"/>
                </c:manualLayout>
              </c:layout>
              <c:showVal val="1"/>
            </c:dLbl>
            <c:dLbl>
              <c:idx val="1"/>
              <c:layout>
                <c:manualLayout>
                  <c:x val="6.1302252930199429E-3"/>
                  <c:y val="-9.6095423512204542E-3"/>
                </c:manualLayout>
              </c:layout>
              <c:showVal val="1"/>
            </c:dLbl>
            <c:dLbl>
              <c:idx val="2"/>
              <c:layout>
                <c:manualLayout>
                  <c:x val="1.0574670810119731E-2"/>
                  <c:y val="-1.9219273866660412E-2"/>
                </c:manualLayout>
              </c:layout>
              <c:showVal val="1"/>
            </c:dLbl>
            <c:dLbl>
              <c:idx val="3"/>
              <c:layout>
                <c:manualLayout>
                  <c:x val="7.662821840850341E-3"/>
                  <c:y val="-2.4023855878051035E-2"/>
                </c:manualLayout>
              </c:layout>
              <c:showVal val="1"/>
            </c:dLbl>
            <c:dLbl>
              <c:idx val="4"/>
              <c:layout>
                <c:manualLayout>
                  <c:x val="1.062576406580998E-2"/>
                  <c:y val="-1.6816699114635788E-2"/>
                </c:manualLayout>
              </c:layout>
              <c:showVal val="1"/>
            </c:dLbl>
            <c:dLbl>
              <c:idx val="5"/>
              <c:layout>
                <c:manualLayout>
                  <c:x val="9.2592950144375179E-3"/>
                  <c:y val="-1.6816888278855305E-2"/>
                </c:manualLayout>
              </c:layout>
              <c:showVal val="1"/>
            </c:dLbl>
            <c:spPr>
              <a:ln>
                <a:noFill/>
              </a:ln>
            </c:spPr>
            <c:txPr>
              <a:bodyPr/>
              <a:lstStyle/>
              <a:p>
                <a:pPr>
                  <a:defRPr sz="1120" baseline="0"/>
                </a:pPr>
                <a:endParaRPr lang="de-DE"/>
              </a:p>
            </c:txPr>
            <c:showVal val="1"/>
          </c:dLbls>
          <c:cat>
            <c:strRef>
              <c:f>ورقة1!$A$2:$A$7</c:f>
              <c:strCache>
                <c:ptCount val="6"/>
                <c:pt idx="0">
                  <c:v>نيئ</c:v>
                </c:pt>
                <c:pt idx="1">
                  <c:v>مسلوق</c:v>
                </c:pt>
                <c:pt idx="2">
                  <c:v>تحمير بالفرن</c:v>
                </c:pt>
                <c:pt idx="3">
                  <c:v>تحمير بالميكروويف</c:v>
                </c:pt>
                <c:pt idx="4">
                  <c:v>شوي</c:v>
                </c:pt>
                <c:pt idx="5">
                  <c:v>قلي بالزيت</c:v>
                </c:pt>
              </c:strCache>
            </c:strRef>
          </c:cat>
          <c:val>
            <c:numRef>
              <c:f>ورقة1!$B$2:$B$7</c:f>
              <c:numCache>
                <c:formatCode>General</c:formatCode>
                <c:ptCount val="6"/>
                <c:pt idx="0">
                  <c:v>5.75</c:v>
                </c:pt>
                <c:pt idx="1">
                  <c:v>1.32</c:v>
                </c:pt>
                <c:pt idx="2">
                  <c:v>0.54</c:v>
                </c:pt>
                <c:pt idx="3">
                  <c:v>0.49000000000000016</c:v>
                </c:pt>
                <c:pt idx="4">
                  <c:v>0.83000000000000029</c:v>
                </c:pt>
                <c:pt idx="5">
                  <c:v>0.18000000000000008</c:v>
                </c:pt>
              </c:numCache>
            </c:numRef>
          </c:val>
        </c:ser>
        <c:shape val="cylinder"/>
        <c:axId val="57739904"/>
        <c:axId val="57741696"/>
        <c:axId val="0"/>
      </c:bar3DChart>
      <c:catAx>
        <c:axId val="57739904"/>
        <c:scaling>
          <c:orientation val="minMax"/>
        </c:scaling>
        <c:axPos val="b"/>
        <c:tickLblPos val="nextTo"/>
        <c:spPr>
          <a:ln w="28575"/>
        </c:spPr>
        <c:txPr>
          <a:bodyPr/>
          <a:lstStyle/>
          <a:p>
            <a:pPr>
              <a:defRPr sz="1430" b="1" i="0" baseline="0"/>
            </a:pPr>
            <a:endParaRPr lang="de-DE"/>
          </a:p>
        </c:txPr>
        <c:crossAx val="57741696"/>
        <c:crosses val="autoZero"/>
        <c:auto val="1"/>
        <c:lblAlgn val="ctr"/>
        <c:lblOffset val="100"/>
      </c:catAx>
      <c:valAx>
        <c:axId val="57741696"/>
        <c:scaling>
          <c:orientation val="minMax"/>
        </c:scaling>
        <c:axPos val="l"/>
        <c:majorGridlines/>
        <c:numFmt formatCode="General" sourceLinked="1"/>
        <c:tickLblPos val="nextTo"/>
        <c:spPr>
          <a:ln w="19050"/>
        </c:spPr>
        <c:txPr>
          <a:bodyPr/>
          <a:lstStyle/>
          <a:p>
            <a:pPr>
              <a:defRPr sz="1100" baseline="0"/>
            </a:pPr>
            <a:endParaRPr lang="de-DE"/>
          </a:p>
        </c:txPr>
        <c:crossAx val="57739904"/>
        <c:crosses val="autoZero"/>
        <c:crossBetween val="between"/>
      </c:valAx>
    </c:plotArea>
    <c:plotVisOnly val="1"/>
  </c:chart>
  <c:spPr>
    <a:ln w="12700"/>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de-DE"/>
  <c:style val="5"/>
  <c:chart>
    <c:title>
      <c:tx>
        <c:rich>
          <a:bodyPr rot="-1980000"/>
          <a:lstStyle/>
          <a:p>
            <a:pPr>
              <a:defRPr sz="1110" baseline="0"/>
            </a:pPr>
            <a:r>
              <a:rPr lang="de-DE" sz="1110" b="0" baseline="0">
                <a:latin typeface="Times New Roman" pitchFamily="18" charset="0"/>
                <a:cs typeface="Times New Roman" pitchFamily="18" charset="0"/>
              </a:rPr>
              <a:t>mg</a:t>
            </a:r>
            <a:r>
              <a:rPr lang="en-US" sz="1110" b="0" baseline="0">
                <a:latin typeface="Times New Roman" pitchFamily="18" charset="0"/>
                <a:cs typeface="Times New Roman" pitchFamily="18" charset="0"/>
              </a:rPr>
              <a:t> MDA</a:t>
            </a:r>
            <a:r>
              <a:rPr lang="de-DE" sz="1110" b="0" baseline="0">
                <a:latin typeface="Times New Roman" pitchFamily="18" charset="0"/>
                <a:cs typeface="Times New Roman" pitchFamily="18" charset="0"/>
              </a:rPr>
              <a:t>/kg</a:t>
            </a:r>
          </a:p>
        </c:rich>
      </c:tx>
      <c:layout>
        <c:manualLayout>
          <c:xMode val="edge"/>
          <c:yMode val="edge"/>
          <c:x val="2.4882431864691612E-4"/>
          <c:y val="0"/>
        </c:manualLayout>
      </c:layout>
    </c:title>
    <c:view3D>
      <c:rAngAx val="1"/>
    </c:view3D>
    <c:sideWall>
      <c:spPr>
        <a:blipFill>
          <a:blip xmlns:r="http://schemas.openxmlformats.org/officeDocument/2006/relationships" r:embed="rId1"/>
          <a:tile tx="0" ty="0" sx="100000" sy="100000" flip="none" algn="tl"/>
        </a:blipFill>
      </c:spPr>
    </c:sideWall>
    <c:backWall>
      <c:spPr>
        <a:blipFill>
          <a:blip xmlns:r="http://schemas.openxmlformats.org/officeDocument/2006/relationships" r:embed="rId1"/>
          <a:tile tx="0" ty="0" sx="100000" sy="100000" flip="none" algn="tl"/>
        </a:blipFill>
      </c:spPr>
    </c:backWall>
    <c:plotArea>
      <c:layout>
        <c:manualLayout>
          <c:layoutTarget val="inner"/>
          <c:xMode val="edge"/>
          <c:yMode val="edge"/>
          <c:x val="4.7096821230679618E-2"/>
          <c:y val="8.816641472824506E-2"/>
          <c:w val="0.91586614173228065"/>
          <c:h val="0.67391256608683225"/>
        </c:manualLayout>
      </c:layout>
      <c:bar3DChart>
        <c:barDir val="col"/>
        <c:grouping val="clustered"/>
        <c:ser>
          <c:idx val="0"/>
          <c:order val="0"/>
          <c:tx>
            <c:strRef>
              <c:f>ورقة1!$B$1</c:f>
              <c:strCache>
                <c:ptCount val="1"/>
                <c:pt idx="0">
                  <c:v>مغ MDA/ كغ</c:v>
                </c:pt>
              </c:strCache>
            </c:strRef>
          </c:tx>
          <c:dLbls>
            <c:dLbl>
              <c:idx val="0"/>
              <c:layout>
                <c:manualLayout>
                  <c:x val="1.2713420189190765E-2"/>
                  <c:y val="-2.4969403338365542E-2"/>
                </c:manualLayout>
              </c:layout>
              <c:showVal val="1"/>
            </c:dLbl>
            <c:dLbl>
              <c:idx val="1"/>
              <c:layout>
                <c:manualLayout>
                  <c:x val="1.1329054564797447E-2"/>
                  <c:y val="-2.0414830394607991E-2"/>
                </c:manualLayout>
              </c:layout>
              <c:showVal val="1"/>
            </c:dLbl>
            <c:dLbl>
              <c:idx val="2"/>
              <c:layout>
                <c:manualLayout>
                  <c:x val="8.3661123398378074E-3"/>
                  <c:y val="-2.2918725726262704E-2"/>
                </c:manualLayout>
              </c:layout>
              <c:showVal val="1"/>
            </c:dLbl>
            <c:dLbl>
              <c:idx val="3"/>
              <c:layout>
                <c:manualLayout>
                  <c:x val="6.8846412273579887E-3"/>
                  <c:y val="-2.0031162653237903E-2"/>
                </c:manualLayout>
              </c:layout>
              <c:showVal val="1"/>
            </c:dLbl>
            <c:dLbl>
              <c:idx val="4"/>
              <c:layout>
                <c:manualLayout>
                  <c:x val="1.1474518696865348E-2"/>
                  <c:y val="-2.1121638643740448E-2"/>
                </c:manualLayout>
              </c:layout>
              <c:showVal val="1"/>
            </c:dLbl>
            <c:dLbl>
              <c:idx val="5"/>
              <c:layout>
                <c:manualLayout>
                  <c:x val="9.2593111042675695E-3"/>
                  <c:y val="-1.5023371989928426E-2"/>
                </c:manualLayout>
              </c:layout>
              <c:showVal val="1"/>
            </c:dLbl>
            <c:txPr>
              <a:bodyPr/>
              <a:lstStyle/>
              <a:p>
                <a:pPr>
                  <a:defRPr sz="1110" baseline="0"/>
                </a:pPr>
                <a:endParaRPr lang="de-DE"/>
              </a:p>
            </c:txPr>
            <c:showVal val="1"/>
          </c:dLbls>
          <c:cat>
            <c:strRef>
              <c:f>ورقة1!$A$2:$A$7</c:f>
              <c:strCache>
                <c:ptCount val="6"/>
                <c:pt idx="0">
                  <c:v>نيئ</c:v>
                </c:pt>
                <c:pt idx="1">
                  <c:v>مسلوق</c:v>
                </c:pt>
                <c:pt idx="2">
                  <c:v>تحمير بالفرن</c:v>
                </c:pt>
                <c:pt idx="3">
                  <c:v>تحمير بالميكروويف</c:v>
                </c:pt>
                <c:pt idx="4">
                  <c:v>شوي</c:v>
                </c:pt>
                <c:pt idx="5">
                  <c:v>قلي بالزيت</c:v>
                </c:pt>
              </c:strCache>
            </c:strRef>
          </c:cat>
          <c:val>
            <c:numRef>
              <c:f>ورقة1!$B$2:$B$7</c:f>
              <c:numCache>
                <c:formatCode>General</c:formatCode>
                <c:ptCount val="6"/>
                <c:pt idx="0">
                  <c:v>0.13</c:v>
                </c:pt>
                <c:pt idx="1">
                  <c:v>0.82000000000000062</c:v>
                </c:pt>
                <c:pt idx="2">
                  <c:v>1.1100000000000001</c:v>
                </c:pt>
                <c:pt idx="3">
                  <c:v>1.24</c:v>
                </c:pt>
                <c:pt idx="4">
                  <c:v>0.32000000000000051</c:v>
                </c:pt>
                <c:pt idx="5">
                  <c:v>0.17</c:v>
                </c:pt>
              </c:numCache>
            </c:numRef>
          </c:val>
        </c:ser>
        <c:shape val="cylinder"/>
        <c:axId val="39418880"/>
        <c:axId val="39445248"/>
        <c:axId val="0"/>
      </c:bar3DChart>
      <c:catAx>
        <c:axId val="39418880"/>
        <c:scaling>
          <c:orientation val="minMax"/>
        </c:scaling>
        <c:axPos val="b"/>
        <c:tickLblPos val="nextTo"/>
        <c:txPr>
          <a:bodyPr/>
          <a:lstStyle/>
          <a:p>
            <a:pPr>
              <a:defRPr sz="1290" b="1" i="0" baseline="0"/>
            </a:pPr>
            <a:endParaRPr lang="de-DE"/>
          </a:p>
        </c:txPr>
        <c:crossAx val="39445248"/>
        <c:crosses val="autoZero"/>
        <c:auto val="1"/>
        <c:lblAlgn val="ctr"/>
        <c:lblOffset val="100"/>
      </c:catAx>
      <c:valAx>
        <c:axId val="39445248"/>
        <c:scaling>
          <c:orientation val="minMax"/>
        </c:scaling>
        <c:axPos val="l"/>
        <c:majorGridlines/>
        <c:numFmt formatCode="General" sourceLinked="1"/>
        <c:tickLblPos val="nextTo"/>
        <c:txPr>
          <a:bodyPr/>
          <a:lstStyle/>
          <a:p>
            <a:pPr>
              <a:defRPr sz="1100" baseline="0"/>
            </a:pPr>
            <a:endParaRPr lang="de-DE"/>
          </a:p>
        </c:txPr>
        <c:crossAx val="39418880"/>
        <c:crosses val="autoZero"/>
        <c:crossBetween val="between"/>
      </c:valAx>
    </c:plotArea>
    <c:plotVisOnly val="1"/>
  </c:chart>
  <c:externalData r:id="rId2"/>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B8F625-9870-4443-8C50-3517F9763034}" type="datetimeFigureOut">
              <a:rPr lang="de-DE" smtClean="0"/>
              <a:pPr/>
              <a:t>20.12.2008</a:t>
            </a:fld>
            <a:endParaRPr lang="de-DE"/>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de-DE"/>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F2261F-84D8-434E-B64E-0750A4EE0E2B}" type="slidenum">
              <a:rPr lang="de-DE" smtClean="0"/>
              <a:pPr/>
              <a:t>‹#›</a:t>
            </a:fld>
            <a:endParaRPr lang="de-DE"/>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de-DE" dirty="0"/>
          </a:p>
        </p:txBody>
      </p:sp>
      <p:sp>
        <p:nvSpPr>
          <p:cNvPr id="4" name="عنصر نائب لرقم الشريحة 3"/>
          <p:cNvSpPr>
            <a:spLocks noGrp="1"/>
          </p:cNvSpPr>
          <p:nvPr>
            <p:ph type="sldNum" sz="quarter" idx="10"/>
          </p:nvPr>
        </p:nvSpPr>
        <p:spPr/>
        <p:txBody>
          <a:bodyPr/>
          <a:lstStyle/>
          <a:p>
            <a:fld id="{D4F2261F-84D8-434E-B64E-0750A4EE0E2B}" type="slidenum">
              <a:rPr lang="de-DE" smtClean="0"/>
              <a:pPr/>
              <a:t>11</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عنوان 28"/>
          <p:cNvSpPr>
            <a:spLocks noGrp="1"/>
          </p:cNvSpPr>
          <p:nvPr>
            <p:ph type="ctrTitle"/>
          </p:nvPr>
        </p:nvSpPr>
        <p:spPr>
          <a:xfrm>
            <a:off x="381000" y="4853411"/>
            <a:ext cx="8458200" cy="1222375"/>
          </a:xfrm>
        </p:spPr>
        <p:txBody>
          <a:bodyPr anchor="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16" name="عنصر نائب للتاريخ 15"/>
          <p:cNvSpPr>
            <a:spLocks noGrp="1"/>
          </p:cNvSpPr>
          <p:nvPr>
            <p:ph type="dt" sz="half" idx="10"/>
          </p:nvPr>
        </p:nvSpPr>
        <p:spPr/>
        <p:txBody>
          <a:bodyPr/>
          <a:lstStyle/>
          <a:p>
            <a:pPr>
              <a:defRPr/>
            </a:pPr>
            <a:endParaRPr lang="en-GB"/>
          </a:p>
        </p:txBody>
      </p:sp>
      <p:sp>
        <p:nvSpPr>
          <p:cNvPr id="2" name="عنصر نائب للتذييل 1"/>
          <p:cNvSpPr>
            <a:spLocks noGrp="1"/>
          </p:cNvSpPr>
          <p:nvPr>
            <p:ph type="ftr" sz="quarter" idx="11"/>
          </p:nvPr>
        </p:nvSpPr>
        <p:spPr/>
        <p:txBody>
          <a:bodyPr/>
          <a:lstStyle/>
          <a:p>
            <a:pPr>
              <a:defRPr/>
            </a:pPr>
            <a:endParaRPr lang="en-GB"/>
          </a:p>
        </p:txBody>
      </p:sp>
      <p:sp>
        <p:nvSpPr>
          <p:cNvPr id="15" name="عنصر نائب لرقم الشريحة 14"/>
          <p:cNvSpPr>
            <a:spLocks noGrp="1"/>
          </p:cNvSpPr>
          <p:nvPr>
            <p:ph type="sldNum" sz="quarter" idx="12"/>
          </p:nvPr>
        </p:nvSpPr>
        <p:spPr>
          <a:xfrm>
            <a:off x="8229600" y="6473952"/>
            <a:ext cx="758952" cy="246888"/>
          </a:xfrm>
        </p:spPr>
        <p:txBody>
          <a:bodyPr/>
          <a:lstStyle/>
          <a:p>
            <a:pPr>
              <a:defRPr/>
            </a:pPr>
            <a:fld id="{061C9515-37EE-433E-B63B-893F82FA9523}" type="slidenum">
              <a:rPr lang="en-GB" smtClean="0"/>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GB"/>
          </a:p>
        </p:txBody>
      </p:sp>
      <p:sp>
        <p:nvSpPr>
          <p:cNvPr id="5" name="عنصر نائب للتذييل 4"/>
          <p:cNvSpPr>
            <a:spLocks noGrp="1"/>
          </p:cNvSpPr>
          <p:nvPr>
            <p:ph type="ftr" sz="quarter" idx="11"/>
          </p:nvPr>
        </p:nvSpPr>
        <p:spPr/>
        <p:txBody>
          <a:bodyPr/>
          <a:lstStyle/>
          <a:p>
            <a:pPr>
              <a:defRPr/>
            </a:pPr>
            <a:endParaRPr lang="en-GB"/>
          </a:p>
        </p:txBody>
      </p:sp>
      <p:sp>
        <p:nvSpPr>
          <p:cNvPr id="6" name="عنصر نائب لرقم الشريحة 5"/>
          <p:cNvSpPr>
            <a:spLocks noGrp="1"/>
          </p:cNvSpPr>
          <p:nvPr>
            <p:ph type="sldNum" sz="quarter" idx="12"/>
          </p:nvPr>
        </p:nvSpPr>
        <p:spPr/>
        <p:txBody>
          <a:bodyPr/>
          <a:lstStyle/>
          <a:p>
            <a:pPr>
              <a:defRPr/>
            </a:pPr>
            <a:fld id="{2DF9013E-D881-4597-BAD4-6643FD721A43}"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549276"/>
            <a:ext cx="18288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pPr>
              <a:defRPr/>
            </a:pPr>
            <a:endParaRPr lang="en-GB"/>
          </a:p>
        </p:txBody>
      </p:sp>
      <p:sp>
        <p:nvSpPr>
          <p:cNvPr id="5" name="عنصر نائب للتذييل 4"/>
          <p:cNvSpPr>
            <a:spLocks noGrp="1"/>
          </p:cNvSpPr>
          <p:nvPr>
            <p:ph type="ftr" sz="quarter" idx="11"/>
          </p:nvPr>
        </p:nvSpPr>
        <p:spPr/>
        <p:txBody>
          <a:bodyPr/>
          <a:lstStyle/>
          <a:p>
            <a:pPr>
              <a:defRPr/>
            </a:pPr>
            <a:endParaRPr lang="en-GB"/>
          </a:p>
        </p:txBody>
      </p:sp>
      <p:sp>
        <p:nvSpPr>
          <p:cNvPr id="6" name="عنصر نائب لرقم الشريحة 5"/>
          <p:cNvSpPr>
            <a:spLocks noGrp="1"/>
          </p:cNvSpPr>
          <p:nvPr>
            <p:ph type="sldNum" sz="quarter" idx="12"/>
          </p:nvPr>
        </p:nvSpPr>
        <p:spPr/>
        <p:txBody>
          <a:bodyPr/>
          <a:lstStyle/>
          <a:p>
            <a:pPr>
              <a:defRPr/>
            </a:pPr>
            <a:fld id="{AF0F3949-2CAF-496C-A53F-F45318309601}" type="slidenum">
              <a:rPr lang="en-GB" smtClean="0"/>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7813"/>
            <a:ext cx="7772400" cy="1143000"/>
          </a:xfrm>
        </p:spPr>
        <p:txBody>
          <a:bodyPr/>
          <a:lstStyle/>
          <a:p>
            <a:r>
              <a:rPr lang="ar-SA" smtClean="0"/>
              <a:t>انقر لتحرير نمط العنوان الرئيسي</a:t>
            </a:r>
            <a:endParaRPr lang="de-DE"/>
          </a:p>
        </p:txBody>
      </p:sp>
      <p:sp>
        <p:nvSpPr>
          <p:cNvPr id="3" name="عنصر نائب للجدول 2"/>
          <p:cNvSpPr>
            <a:spLocks noGrp="1"/>
          </p:cNvSpPr>
          <p:nvPr>
            <p:ph type="tbl" idx="1"/>
          </p:nvPr>
        </p:nvSpPr>
        <p:spPr>
          <a:xfrm>
            <a:off x="914400" y="1600200"/>
            <a:ext cx="7772400" cy="4530725"/>
          </a:xfrm>
        </p:spPr>
        <p:txBody>
          <a:bodyPr/>
          <a:lstStyle/>
          <a:p>
            <a:pPr lvl="0"/>
            <a:endParaRPr lang="de-DE" noProof="0" smtClean="0"/>
          </a:p>
        </p:txBody>
      </p:sp>
      <p:sp>
        <p:nvSpPr>
          <p:cNvPr id="4" name="Rectangle 9"/>
          <p:cNvSpPr>
            <a:spLocks noGrp="1" noChangeArrowheads="1"/>
          </p:cNvSpPr>
          <p:nvPr>
            <p:ph type="dt" sz="half" idx="10"/>
          </p:nvPr>
        </p:nvSpPr>
        <p:spPr>
          <a:ln/>
        </p:spPr>
        <p:txBody>
          <a:bodyPr/>
          <a:lstStyle>
            <a:lvl1pPr>
              <a:defRPr/>
            </a:lvl1pPr>
          </a:lstStyle>
          <a:p>
            <a:pPr>
              <a:defRPr/>
            </a:pPr>
            <a:endParaRPr lang="en-GB"/>
          </a:p>
        </p:txBody>
      </p:sp>
      <p:sp>
        <p:nvSpPr>
          <p:cNvPr id="5" name="Rectangle 10"/>
          <p:cNvSpPr>
            <a:spLocks noGrp="1" noChangeArrowheads="1"/>
          </p:cNvSpPr>
          <p:nvPr>
            <p:ph type="ftr" sz="quarter" idx="11"/>
          </p:nvPr>
        </p:nvSpPr>
        <p:spPr>
          <a:ln/>
        </p:spPr>
        <p:txBody>
          <a:bodyPr/>
          <a:lstStyle>
            <a:lvl1pPr>
              <a:defRPr/>
            </a:lvl1pPr>
          </a:lstStyle>
          <a:p>
            <a:pPr>
              <a:defRPr/>
            </a:pPr>
            <a:endParaRPr lang="en-GB"/>
          </a:p>
        </p:txBody>
      </p:sp>
      <p:sp>
        <p:nvSpPr>
          <p:cNvPr id="6" name="Rectangle 11"/>
          <p:cNvSpPr>
            <a:spLocks noGrp="1" noChangeArrowheads="1"/>
          </p:cNvSpPr>
          <p:nvPr>
            <p:ph type="sldNum" sz="quarter" idx="12"/>
          </p:nvPr>
        </p:nvSpPr>
        <p:spPr>
          <a:ln/>
        </p:spPr>
        <p:txBody>
          <a:bodyPr/>
          <a:lstStyle>
            <a:lvl1pPr>
              <a:defRPr/>
            </a:lvl1pPr>
          </a:lstStyle>
          <a:p>
            <a:pPr>
              <a:defRPr/>
            </a:pPr>
            <a:fld id="{F73D0534-474D-4E6D-8749-01943809CF2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2" name="عنوان 21"/>
          <p:cNvSpPr>
            <a:spLocks noGrp="1"/>
          </p:cNvSpPr>
          <p:nvPr>
            <p:ph type="title"/>
          </p:nvPr>
        </p:nvSpPr>
        <p:spPr/>
        <p:txBody>
          <a:bodyPr/>
          <a:lstStyle/>
          <a:p>
            <a:r>
              <a:rPr kumimoji="0" lang="ar-SA" smtClean="0"/>
              <a:t>انقر لتحرير نمط العنوان الرئيسي</a:t>
            </a:r>
            <a:endParaRPr kumimoji="0" lang="en-US"/>
          </a:p>
        </p:txBody>
      </p:sp>
      <p:sp>
        <p:nvSpPr>
          <p:cNvPr id="27" name="عنصر نائب للمحتوى 26"/>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pPr>
              <a:defRPr/>
            </a:pPr>
            <a:endParaRPr lang="en-GB"/>
          </a:p>
        </p:txBody>
      </p:sp>
      <p:sp>
        <p:nvSpPr>
          <p:cNvPr id="19" name="عنصر نائب للتذييل 18"/>
          <p:cNvSpPr>
            <a:spLocks noGrp="1"/>
          </p:cNvSpPr>
          <p:nvPr>
            <p:ph type="ftr" sz="quarter" idx="11"/>
          </p:nvPr>
        </p:nvSpPr>
        <p:spPr>
          <a:xfrm>
            <a:off x="3581400" y="76200"/>
            <a:ext cx="2895600" cy="288925"/>
          </a:xfrm>
        </p:spPr>
        <p:txBody>
          <a:bodyPr/>
          <a:lstStyle/>
          <a:p>
            <a:pPr>
              <a:defRPr/>
            </a:pPr>
            <a:endParaRPr lang="en-GB"/>
          </a:p>
        </p:txBody>
      </p:sp>
      <p:sp>
        <p:nvSpPr>
          <p:cNvPr id="16" name="عنصر نائب لرقم الشريحة 15"/>
          <p:cNvSpPr>
            <a:spLocks noGrp="1"/>
          </p:cNvSpPr>
          <p:nvPr>
            <p:ph type="sldNum" sz="quarter" idx="12"/>
          </p:nvPr>
        </p:nvSpPr>
        <p:spPr>
          <a:xfrm>
            <a:off x="8229600" y="6473952"/>
            <a:ext cx="758952" cy="246888"/>
          </a:xfrm>
        </p:spPr>
        <p:txBody>
          <a:bodyPr/>
          <a:lstStyle/>
          <a:p>
            <a:pPr>
              <a:defRPr/>
            </a:pPr>
            <a:fld id="{E5261221-5203-4A86-A681-206DC0388A2F}"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9" name="عنصر نائب للتاريخ 18"/>
          <p:cNvSpPr>
            <a:spLocks noGrp="1"/>
          </p:cNvSpPr>
          <p:nvPr>
            <p:ph type="dt" sz="half" idx="10"/>
          </p:nvPr>
        </p:nvSpPr>
        <p:spPr/>
        <p:txBody>
          <a:bodyPr/>
          <a:lstStyle/>
          <a:p>
            <a:pPr>
              <a:defRPr/>
            </a:pPr>
            <a:endParaRPr lang="en-GB"/>
          </a:p>
        </p:txBody>
      </p:sp>
      <p:sp>
        <p:nvSpPr>
          <p:cNvPr id="11" name="عنصر نائب للتذييل 10"/>
          <p:cNvSpPr>
            <a:spLocks noGrp="1"/>
          </p:cNvSpPr>
          <p:nvPr>
            <p:ph type="ftr" sz="quarter" idx="11"/>
          </p:nvPr>
        </p:nvSpPr>
        <p:spPr/>
        <p:txBody>
          <a:bodyPr/>
          <a:lstStyle/>
          <a:p>
            <a:pPr>
              <a:defRPr/>
            </a:pPr>
            <a:endParaRPr lang="en-GB"/>
          </a:p>
        </p:txBody>
      </p:sp>
      <p:sp>
        <p:nvSpPr>
          <p:cNvPr id="16" name="عنصر نائب لرقم الشريحة 15"/>
          <p:cNvSpPr>
            <a:spLocks noGrp="1"/>
          </p:cNvSpPr>
          <p:nvPr>
            <p:ph type="sldNum" sz="quarter" idx="12"/>
          </p:nvPr>
        </p:nvSpPr>
        <p:spPr/>
        <p:txBody>
          <a:bodyPr/>
          <a:lstStyle/>
          <a:p>
            <a:pPr>
              <a:defRPr/>
            </a:pPr>
            <a:fld id="{1DA6F607-3328-47FF-918C-BBB68429368F}" type="slidenum">
              <a:rPr lang="en-GB" smtClean="0"/>
              <a:pPr>
                <a:defRPr/>
              </a:pPr>
              <a:t>‹#›</a:t>
            </a:fld>
            <a:endParaRPr lang="en-GB"/>
          </a:p>
        </p:txBody>
      </p:sp>
      <p:sp>
        <p:nvSpPr>
          <p:cNvPr id="8" name="عنوان 7"/>
          <p:cNvSpPr>
            <a:spLocks noGrp="1"/>
          </p:cNvSpPr>
          <p:nvPr>
            <p:ph type="title"/>
          </p:nvPr>
        </p:nvSpPr>
        <p:spPr>
          <a:xfrm>
            <a:off x="180475" y="2947085"/>
            <a:ext cx="8686800" cy="1184825"/>
          </a:xfrm>
        </p:spPr>
        <p:txBody>
          <a:bodyPr rtlCol="0" anchor="t"/>
          <a:lstStyle>
            <a:lvl1pPr algn="r">
              <a:defRPr/>
            </a:lvl1pPr>
          </a:lstStyle>
          <a:p>
            <a:r>
              <a:rPr kumimoji="0" lang="ar-SA" smtClean="0"/>
              <a:t>انقر لتحرير نمط العنوان الرئيسي</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0" name="عنوان 1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4"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0"/>
          </p:nvPr>
        </p:nvSpPr>
        <p:spPr/>
        <p:txBody>
          <a:bodyPr/>
          <a:lstStyle/>
          <a:p>
            <a:pPr>
              <a:defRPr/>
            </a:pPr>
            <a:endParaRPr lang="en-GB"/>
          </a:p>
        </p:txBody>
      </p:sp>
      <p:sp>
        <p:nvSpPr>
          <p:cNvPr id="10" name="عنصر نائب للتذييل 9"/>
          <p:cNvSpPr>
            <a:spLocks noGrp="1"/>
          </p:cNvSpPr>
          <p:nvPr>
            <p:ph type="ftr" sz="quarter" idx="11"/>
          </p:nvPr>
        </p:nvSpPr>
        <p:spPr/>
        <p:txBody>
          <a:bodyPr/>
          <a:lstStyle/>
          <a:p>
            <a:pPr>
              <a:defRPr/>
            </a:pPr>
            <a:endParaRPr lang="en-GB"/>
          </a:p>
        </p:txBody>
      </p:sp>
      <p:sp>
        <p:nvSpPr>
          <p:cNvPr id="31" name="عنصر نائب لرقم الشريحة 30"/>
          <p:cNvSpPr>
            <a:spLocks noGrp="1"/>
          </p:cNvSpPr>
          <p:nvPr>
            <p:ph type="sldNum" sz="quarter" idx="12"/>
          </p:nvPr>
        </p:nvSpPr>
        <p:spPr/>
        <p:txBody>
          <a:bodyPr/>
          <a:lstStyle/>
          <a:p>
            <a:pPr>
              <a:defRPr/>
            </a:pPr>
            <a:fld id="{C39AB7A2-42CF-4918-9772-A79DBFDB4B5B}"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9" name="عنوان 28"/>
          <p:cNvSpPr>
            <a:spLocks noGrp="1"/>
          </p:cNvSpPr>
          <p:nvPr>
            <p:ph type="title"/>
          </p:nvPr>
        </p:nvSpPr>
        <p:spPr>
          <a:xfrm>
            <a:off x="304800" y="5410200"/>
            <a:ext cx="8610600" cy="882650"/>
          </a:xfrm>
        </p:spPr>
        <p:txBody>
          <a:bodyPr anchor="ctr"/>
          <a:lstStyle>
            <a:lvl1pPr>
              <a:defRPr/>
            </a:lvl1p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25" name="عنصر نائب للنص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8"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عنصر نائب للتاريخ 9"/>
          <p:cNvSpPr>
            <a:spLocks noGrp="1"/>
          </p:cNvSpPr>
          <p:nvPr>
            <p:ph type="dt" sz="half" idx="10"/>
          </p:nvPr>
        </p:nvSpPr>
        <p:spPr/>
        <p:txBody>
          <a:bodyPr/>
          <a:lstStyle/>
          <a:p>
            <a:pPr>
              <a:defRPr/>
            </a:pPr>
            <a:endParaRPr lang="en-GB"/>
          </a:p>
        </p:txBody>
      </p:sp>
      <p:sp>
        <p:nvSpPr>
          <p:cNvPr id="6" name="عنصر نائب للتذييل 5"/>
          <p:cNvSpPr>
            <a:spLocks noGrp="1"/>
          </p:cNvSpPr>
          <p:nvPr>
            <p:ph type="ftr" sz="quarter" idx="11"/>
          </p:nvPr>
        </p:nvSpPr>
        <p:spPr/>
        <p:txBody>
          <a:bodyPr/>
          <a:lstStyle/>
          <a:p>
            <a:pPr>
              <a:defRPr/>
            </a:pPr>
            <a:endParaRPr lang="en-GB"/>
          </a:p>
        </p:txBody>
      </p:sp>
      <p:sp>
        <p:nvSpPr>
          <p:cNvPr id="7" name="عنصر نائب لرقم الشريحة 6"/>
          <p:cNvSpPr>
            <a:spLocks noGrp="1"/>
          </p:cNvSpPr>
          <p:nvPr>
            <p:ph type="sldNum" sz="quarter" idx="12"/>
          </p:nvPr>
        </p:nvSpPr>
        <p:spPr>
          <a:xfrm>
            <a:off x="8229600" y="6477000"/>
            <a:ext cx="762000" cy="246888"/>
          </a:xfrm>
        </p:spPr>
        <p:txBody>
          <a:bodyPr/>
          <a:lstStyle/>
          <a:p>
            <a:pPr>
              <a:defRPr/>
            </a:pPr>
            <a:fld id="{5B47C0B0-39D5-47C6-AF7F-6F4B2BB35037}" type="slidenum">
              <a:rPr lang="en-GB" smtClean="0"/>
              <a:pPr>
                <a:defRPr/>
              </a:pPr>
              <a:t>‹#›</a:t>
            </a:fld>
            <a:endParaRPr lang="en-GB"/>
          </a:p>
        </p:txBody>
      </p:sp>
      <p:sp>
        <p:nvSpPr>
          <p:cNvPr id="1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30" name="عنوان 29"/>
          <p:cNvSpPr>
            <a:spLocks noGrp="1"/>
          </p:cNvSpPr>
          <p:nvPr>
            <p:ph type="title"/>
          </p:nvPr>
        </p:nvSpPr>
        <p:spPr>
          <a:xfrm>
            <a:off x="301752" y="457200"/>
            <a:ext cx="8686800" cy="841248"/>
          </a:xfrm>
        </p:spPr>
        <p:txBody>
          <a:bodyPr/>
          <a:lstStyle/>
          <a:p>
            <a:r>
              <a:rPr kumimoji="0" lang="ar-SA" smtClean="0"/>
              <a:t>انقر لتحرير نمط العنوان الرئيسي</a:t>
            </a:r>
            <a:endParaRPr kumimoji="0" lang="en-US"/>
          </a:p>
        </p:txBody>
      </p:sp>
      <p:sp>
        <p:nvSpPr>
          <p:cNvPr id="12" name="عنصر نائب للتاريخ 11"/>
          <p:cNvSpPr>
            <a:spLocks noGrp="1"/>
          </p:cNvSpPr>
          <p:nvPr>
            <p:ph type="dt" sz="half" idx="10"/>
          </p:nvPr>
        </p:nvSpPr>
        <p:spPr/>
        <p:txBody>
          <a:bodyPr/>
          <a:lstStyle/>
          <a:p>
            <a:pPr>
              <a:defRPr/>
            </a:pPr>
            <a:endParaRPr lang="en-GB"/>
          </a:p>
        </p:txBody>
      </p:sp>
      <p:sp>
        <p:nvSpPr>
          <p:cNvPr id="21" name="عنصر نائب للتذييل 20"/>
          <p:cNvSpPr>
            <a:spLocks noGrp="1"/>
          </p:cNvSpPr>
          <p:nvPr>
            <p:ph type="ftr" sz="quarter" idx="11"/>
          </p:nvPr>
        </p:nvSpPr>
        <p:spPr/>
        <p:txBody>
          <a:bodyPr/>
          <a:lstStyle/>
          <a:p>
            <a:pPr>
              <a:defRPr/>
            </a:pPr>
            <a:endParaRPr lang="en-GB"/>
          </a:p>
        </p:txBody>
      </p:sp>
      <p:sp>
        <p:nvSpPr>
          <p:cNvPr id="6" name="عنصر نائب لرقم الشريحة 5"/>
          <p:cNvSpPr>
            <a:spLocks noGrp="1"/>
          </p:cNvSpPr>
          <p:nvPr>
            <p:ph type="sldNum" sz="quarter" idx="12"/>
          </p:nvPr>
        </p:nvSpPr>
        <p:spPr/>
        <p:txBody>
          <a:bodyPr/>
          <a:lstStyle/>
          <a:p>
            <a:pPr>
              <a:defRPr/>
            </a:pPr>
            <a:fld id="{C3612FE1-770F-47EA-9BD7-FA0F7FB2954D}"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p>
            <a:pPr>
              <a:defRPr/>
            </a:pPr>
            <a:endParaRPr lang="en-GB"/>
          </a:p>
        </p:txBody>
      </p:sp>
      <p:sp>
        <p:nvSpPr>
          <p:cNvPr id="24" name="عنصر نائب للتذييل 23"/>
          <p:cNvSpPr>
            <a:spLocks noGrp="1"/>
          </p:cNvSpPr>
          <p:nvPr>
            <p:ph type="ftr" sz="quarter" idx="11"/>
          </p:nvPr>
        </p:nvSpPr>
        <p:spPr/>
        <p:txBody>
          <a:bodyPr/>
          <a:lstStyle/>
          <a:p>
            <a:pPr>
              <a:defRPr/>
            </a:pPr>
            <a:endParaRPr lang="en-GB"/>
          </a:p>
        </p:txBody>
      </p:sp>
      <p:sp>
        <p:nvSpPr>
          <p:cNvPr id="7" name="عنصر نائب لرقم الشريحة 6"/>
          <p:cNvSpPr>
            <a:spLocks noGrp="1"/>
          </p:cNvSpPr>
          <p:nvPr>
            <p:ph type="sldNum" sz="quarter" idx="12"/>
          </p:nvPr>
        </p:nvSpPr>
        <p:spPr/>
        <p:txBody>
          <a:bodyPr/>
          <a:lstStyle/>
          <a:p>
            <a:pPr>
              <a:defRPr/>
            </a:pPr>
            <a:fld id="{C1CF14A4-1221-41A2-A029-EE7B28570B87}"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8" name="رابط مستقيم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عنوان 11"/>
          <p:cNvSpPr>
            <a:spLocks noGrp="1"/>
          </p:cNvSpPr>
          <p:nvPr>
            <p:ph type="title"/>
          </p:nvPr>
        </p:nvSpPr>
        <p:spPr>
          <a:xfrm>
            <a:off x="457200" y="5486400"/>
            <a:ext cx="8458200" cy="520700"/>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14"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عنصر نائب للتاريخ 24"/>
          <p:cNvSpPr>
            <a:spLocks noGrp="1"/>
          </p:cNvSpPr>
          <p:nvPr>
            <p:ph type="dt" sz="half" idx="10"/>
          </p:nvPr>
        </p:nvSpPr>
        <p:spPr/>
        <p:txBody>
          <a:bodyPr/>
          <a:lstStyle/>
          <a:p>
            <a:pPr>
              <a:defRPr/>
            </a:pPr>
            <a:endParaRPr lang="en-GB"/>
          </a:p>
        </p:txBody>
      </p:sp>
      <p:sp>
        <p:nvSpPr>
          <p:cNvPr id="29" name="عنصر نائب للتذييل 28"/>
          <p:cNvSpPr>
            <a:spLocks noGrp="1"/>
          </p:cNvSpPr>
          <p:nvPr>
            <p:ph type="ftr" sz="quarter" idx="11"/>
          </p:nvPr>
        </p:nvSpPr>
        <p:spPr/>
        <p:txBody>
          <a:bodyPr/>
          <a:lstStyle/>
          <a:p>
            <a:pPr>
              <a:defRPr/>
            </a:pPr>
            <a:endParaRPr lang="en-GB"/>
          </a:p>
        </p:txBody>
      </p:sp>
      <p:sp>
        <p:nvSpPr>
          <p:cNvPr id="7" name="عنصر نائب لرقم الشريحة 6"/>
          <p:cNvSpPr>
            <a:spLocks noGrp="1"/>
          </p:cNvSpPr>
          <p:nvPr>
            <p:ph type="sldNum" sz="quarter" idx="12"/>
          </p:nvPr>
        </p:nvSpPr>
        <p:spPr/>
        <p:txBody>
          <a:bodyPr/>
          <a:lstStyle/>
          <a:p>
            <a:pPr>
              <a:defRPr/>
            </a:pPr>
            <a:fld id="{0C03C1EC-B1A2-4039-B1BD-73E0D3875361}"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3" name="عنصر نائب للصورة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smtClean="0"/>
              <a:t>انقر فوق الرمز لإضافة صورة</a:t>
            </a:r>
            <a:endParaRPr kumimoji="0" lang="en-US" dirty="0"/>
          </a:p>
        </p:txBody>
      </p:sp>
      <p:sp>
        <p:nvSpPr>
          <p:cNvPr id="7" name="عنصر نائب للتاريخ 6"/>
          <p:cNvSpPr>
            <a:spLocks noGrp="1"/>
          </p:cNvSpPr>
          <p:nvPr>
            <p:ph type="dt" sz="half" idx="10"/>
          </p:nvPr>
        </p:nvSpPr>
        <p:spPr/>
        <p:txBody>
          <a:bodyPr/>
          <a:lstStyle/>
          <a:p>
            <a:pPr>
              <a:defRPr/>
            </a:pPr>
            <a:endParaRPr lang="en-GB"/>
          </a:p>
        </p:txBody>
      </p:sp>
      <p:sp>
        <p:nvSpPr>
          <p:cNvPr id="5" name="عنصر نائب للتذييل 4"/>
          <p:cNvSpPr>
            <a:spLocks noGrp="1"/>
          </p:cNvSpPr>
          <p:nvPr>
            <p:ph type="ftr" sz="quarter" idx="11"/>
          </p:nvPr>
        </p:nvSpPr>
        <p:spPr/>
        <p:txBody>
          <a:bodyPr/>
          <a:lstStyle/>
          <a:p>
            <a:pPr>
              <a:defRPr/>
            </a:pPr>
            <a:endParaRPr lang="en-GB"/>
          </a:p>
        </p:txBody>
      </p:sp>
      <p:sp>
        <p:nvSpPr>
          <p:cNvPr id="31" name="عنصر نائب لرقم الشريحة 30"/>
          <p:cNvSpPr>
            <a:spLocks noGrp="1"/>
          </p:cNvSpPr>
          <p:nvPr>
            <p:ph type="sldNum" sz="quarter" idx="12"/>
          </p:nvPr>
        </p:nvSpPr>
        <p:spPr/>
        <p:txBody>
          <a:bodyPr/>
          <a:lstStyle/>
          <a:p>
            <a:pPr>
              <a:defRPr/>
            </a:pPr>
            <a:fld id="{304FF785-688E-40B4-A28E-FA27B93A8EC8}" type="slidenum">
              <a:rPr lang="en-GB" smtClean="0"/>
              <a:pPr>
                <a:defRPr/>
              </a:pPr>
              <a:t>‹#›</a:t>
            </a:fld>
            <a:endParaRPr lang="en-GB"/>
          </a:p>
        </p:txBody>
      </p:sp>
      <p:sp>
        <p:nvSpPr>
          <p:cNvPr id="17"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smtClean="0"/>
              <a:t>انقر لتحرير نمط العنوان الرئيسي</a:t>
            </a:r>
            <a:endParaRPr kumimoji="0" lang="en-US"/>
          </a:p>
        </p:txBody>
      </p:sp>
      <p:sp>
        <p:nvSpPr>
          <p:cNvPr id="26" name="عنصر نائب للنص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رابط مستقيم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عنصر نائب للنص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1"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de-DE"/>
          </a:p>
        </p:txBody>
      </p:sp>
      <p:sp>
        <p:nvSpPr>
          <p:cNvPr id="28"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de-DE"/>
          </a:p>
        </p:txBody>
      </p:sp>
      <p:sp>
        <p:nvSpPr>
          <p:cNvPr id="5" name="عنصر نائب لرقم الشريحة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11B0C08D-588D-4A3D-AA5F-5383BE62A645}" type="slidenum">
              <a:rPr lang="ar-SA" smtClean="0"/>
              <a:pPr>
                <a:defRPr/>
              </a:pPr>
              <a:t>‹#›</a:t>
            </a:fld>
            <a:endParaRPr lang="de-DE"/>
          </a:p>
        </p:txBody>
      </p:sp>
      <p:sp>
        <p:nvSpPr>
          <p:cNvPr id="10"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9" name="رابط مستقيم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رابط مستقيم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nvPr>
        </p:nvSpPr>
        <p:spPr>
          <a:xfrm>
            <a:off x="857224" y="785794"/>
            <a:ext cx="8329642" cy="2714644"/>
          </a:xfr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1">
            <a:schemeClr val="accent5"/>
          </a:lnRef>
          <a:fillRef idx="2">
            <a:schemeClr val="accent5"/>
          </a:fillRef>
          <a:effectRef idx="1">
            <a:schemeClr val="accent5"/>
          </a:effectRef>
          <a:fontRef idx="minor">
            <a:schemeClr val="dk1"/>
          </a:fontRef>
        </p:style>
        <p:txBody>
          <a:bodyPr anchor="ctr">
            <a:normAutofit/>
          </a:bodyPr>
          <a:lstStyle/>
          <a:p>
            <a:pPr algn="ctr" rtl="1"/>
            <a:r>
              <a:rPr lang="ar-SY" sz="5000" b="1" dirty="0" smtClean="0"/>
              <a:t>تأثير طريقة تحضير واستهلاك </a:t>
            </a:r>
            <a:r>
              <a:rPr lang="ar-SY" sz="5000" b="1" dirty="0" smtClean="0"/>
              <a:t>الأسماك </a:t>
            </a:r>
            <a:r>
              <a:rPr lang="ar-SY" sz="5000" b="1" dirty="0" smtClean="0"/>
              <a:t>على سلامة مكوناته الغذائية</a:t>
            </a:r>
            <a:endParaRPr lang="de-DE" sz="5000" dirty="0"/>
          </a:p>
        </p:txBody>
      </p:sp>
      <p:sp>
        <p:nvSpPr>
          <p:cNvPr id="20483" name="Rectangle 3"/>
          <p:cNvSpPr>
            <a:spLocks noGrp="1" noChangeArrowheads="1"/>
          </p:cNvSpPr>
          <p:nvPr>
            <p:ph type="subTitle" idx="1"/>
          </p:nvPr>
        </p:nvSpPr>
        <p:spPr>
          <a:xfrm>
            <a:off x="862346" y="4429132"/>
            <a:ext cx="7138678" cy="1857388"/>
          </a:xfrm>
          <a:effectLst>
            <a:innerShdw blurRad="63500" dist="50800" dir="13500000">
              <a:prstClr val="black">
                <a:alpha val="50000"/>
              </a:prstClr>
            </a:innerShdw>
          </a:effectLst>
        </p:spPr>
        <p:style>
          <a:lnRef idx="1">
            <a:schemeClr val="accent3"/>
          </a:lnRef>
          <a:fillRef idx="2">
            <a:schemeClr val="accent3"/>
          </a:fillRef>
          <a:effectRef idx="1">
            <a:schemeClr val="accent3"/>
          </a:effectRef>
          <a:fontRef idx="minor">
            <a:schemeClr val="dk1"/>
          </a:fontRef>
        </p:style>
        <p:txBody>
          <a:bodyPr anchor="ctr">
            <a:normAutofit fontScale="85000" lnSpcReduction="20000"/>
          </a:bodyPr>
          <a:lstStyle/>
          <a:p>
            <a:pPr algn="ctr" rtl="1" eaLnBrk="1" hangingPunct="1"/>
            <a:r>
              <a:rPr lang="ar-SY" sz="4800" dirty="0" smtClean="0"/>
              <a:t>د. عمر</a:t>
            </a:r>
            <a:r>
              <a:rPr lang="de-DE" sz="4800" spc="-150" dirty="0" smtClean="0"/>
              <a:t> </a:t>
            </a:r>
            <a:r>
              <a:rPr lang="ar-SY" sz="4800" dirty="0" smtClean="0"/>
              <a:t>الناصر</a:t>
            </a:r>
          </a:p>
          <a:p>
            <a:pPr algn="ctr" rtl="1" eaLnBrk="1" hangingPunct="1"/>
            <a:r>
              <a:rPr lang="ar-SY" sz="4800" dirty="0" smtClean="0"/>
              <a:t>قسم علوم الأغذية – جامعة حلب</a:t>
            </a:r>
          </a:p>
          <a:p>
            <a:pPr algn="ctr" rtl="1" eaLnBrk="1" hangingPunct="1"/>
            <a:r>
              <a:rPr lang="ar-SY" sz="4800" dirty="0" smtClean="0"/>
              <a:t>سوريا</a:t>
            </a:r>
            <a:endParaRPr lang="en-GB" sz="4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16200000" scaled="0"/>
        </a:gradFill>
        <a:effectLst/>
      </p:bgPr>
    </p:bg>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txBody>
          <a:bodyPr/>
          <a:lstStyle/>
          <a:p>
            <a:endParaRPr lang="de-DE"/>
          </a:p>
        </p:txBody>
      </p:sp>
      <p:sp>
        <p:nvSpPr>
          <p:cNvPr id="28674" name="Rectangle 2"/>
          <p:cNvSpPr>
            <a:spLocks noGrp="1" noChangeArrowheads="1"/>
          </p:cNvSpPr>
          <p:nvPr>
            <p:ph type="title"/>
          </p:nvPr>
        </p:nvSpPr>
        <p:spPr>
          <a:xfrm>
            <a:off x="242918" y="2714620"/>
            <a:ext cx="8686800" cy="1345852"/>
          </a:xfrm>
          <a:effectLst>
            <a:glow rad="228600">
              <a:srgbClr val="FF0000">
                <a:alpha val="40000"/>
              </a:srgbClr>
            </a:glow>
          </a:effectLst>
        </p:spPr>
        <p:style>
          <a:lnRef idx="0">
            <a:scrgbClr r="0" g="0" b="0"/>
          </a:lnRef>
          <a:fillRef idx="1003">
            <a:schemeClr val="lt1"/>
          </a:fillRef>
          <a:effectRef idx="0">
            <a:scrgbClr r="0" g="0" b="0"/>
          </a:effectRef>
          <a:fontRef idx="major"/>
        </p:style>
        <p:txBody>
          <a:bodyPr anchor="ctr">
            <a:noAutofit/>
          </a:bodyPr>
          <a:lstStyle/>
          <a:p>
            <a:pPr algn="ctr" rtl="1" eaLnBrk="1" hangingPunct="1"/>
            <a:r>
              <a:rPr lang="ar-SA" sz="7200" b="1" dirty="0" smtClean="0">
                <a:effectLst/>
              </a:rPr>
              <a:t>النتائج والمناقشة</a:t>
            </a:r>
            <a:r>
              <a:rPr lang="de-DE" sz="7200" dirty="0" smtClean="0">
                <a:effectLst/>
              </a:rPr>
              <a:t> </a:t>
            </a:r>
            <a:endParaRPr lang="en-GB" sz="7200"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ppt_x</p:attrName>
                                        </p:attrNameLst>
                                      </p:cBhvr>
                                      <p:tavLst>
                                        <p:tav tm="0">
                                          <p:val>
                                            <p:strVal val="#ppt_x-.2"/>
                                          </p:val>
                                        </p:tav>
                                        <p:tav tm="100000">
                                          <p:val>
                                            <p:strVal val="#ppt_x"/>
                                          </p:val>
                                        </p:tav>
                                      </p:tavLst>
                                    </p:anim>
                                    <p:anim calcmode="lin" valueType="num">
                                      <p:cBhvr>
                                        <p:cTn id="8" dur="1000" fill="hold"/>
                                        <p:tgtEl>
                                          <p:spTgt spid="286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lumMod val="85000"/>
              </a:schemeClr>
            </a:gs>
            <a:gs pos="12000">
              <a:srgbClr val="E6D78A"/>
            </a:gs>
            <a:gs pos="30000">
              <a:srgbClr val="C7AC4C"/>
            </a:gs>
            <a:gs pos="45000">
              <a:srgbClr val="E6D78A"/>
            </a:gs>
            <a:gs pos="77000">
              <a:srgbClr val="C7AC4C"/>
            </a:gs>
            <a:gs pos="100000">
              <a:srgbClr val="E6DCAC"/>
            </a:gs>
          </a:gsLst>
          <a:lin ang="5400000" scaled="0"/>
          <a:tileRect/>
        </a:gra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214282" y="277813"/>
            <a:ext cx="8675687" cy="1143000"/>
          </a:xfrm>
          <a:noFill/>
        </p:spPr>
        <p:txBody>
          <a:bodyPr>
            <a:normAutofit/>
          </a:bodyPr>
          <a:lstStyle/>
          <a:p>
            <a:pPr algn="ctr" rtl="1"/>
            <a:r>
              <a:rPr lang="ar-SA" sz="3400" b="1" dirty="0" smtClean="0">
                <a:effectLst/>
              </a:rPr>
              <a:t>المكونات الأساسية لشرائح السمك </a:t>
            </a:r>
            <a:r>
              <a:rPr lang="ar-SA" sz="3400" b="1" dirty="0" err="1" smtClean="0">
                <a:effectLst/>
              </a:rPr>
              <a:t>النيء</a:t>
            </a:r>
            <a:r>
              <a:rPr lang="ar-SA" sz="3400" b="1" dirty="0" smtClean="0">
                <a:effectLst/>
              </a:rPr>
              <a:t> والمطهي</a:t>
            </a:r>
            <a:r>
              <a:rPr lang="de-DE" sz="3800" b="1" dirty="0" smtClean="0">
                <a:effectLst/>
              </a:rPr>
              <a:t>(%)</a:t>
            </a:r>
            <a:r>
              <a:rPr lang="en-GB" sz="3800" dirty="0" smtClean="0">
                <a:effectLst/>
              </a:rPr>
              <a:t> </a:t>
            </a:r>
          </a:p>
        </p:txBody>
      </p:sp>
      <p:graphicFrame>
        <p:nvGraphicFramePr>
          <p:cNvPr id="46291" name="Group 211"/>
          <p:cNvGraphicFramePr>
            <a:graphicFrameLocks noGrp="1"/>
          </p:cNvGraphicFramePr>
          <p:nvPr/>
        </p:nvGraphicFramePr>
        <p:xfrm>
          <a:off x="285720" y="1500174"/>
          <a:ext cx="8501121" cy="5030154"/>
        </p:xfrm>
        <a:graphic>
          <a:graphicData uri="http://schemas.openxmlformats.org/drawingml/2006/table">
            <a:tbl>
              <a:tblPr rtl="1"/>
              <a:tblGrid>
                <a:gridCol w="1700456"/>
                <a:gridCol w="1700456"/>
                <a:gridCol w="1700456"/>
                <a:gridCol w="1699297"/>
                <a:gridCol w="1700456"/>
              </a:tblGrid>
              <a:tr h="6969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Y" sz="2400" b="1"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المعاملة</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Y"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المحتوى المائي</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Y"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البروتين الخام</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Y"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المواد الدسمة</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Y"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الرماد</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r>
              <a:tr h="695325">
                <a:tc>
                  <a:txBody>
                    <a:bodyPr/>
                    <a:lstStyle/>
                    <a:p>
                      <a:pPr algn="ctr"/>
                      <a:r>
                        <a:rPr kumimoji="0" lang="ar-SA" sz="2500" kern="1200" dirty="0" smtClean="0">
                          <a:solidFill>
                            <a:schemeClr val="tx1"/>
                          </a:solidFill>
                          <a:latin typeface="+mn-lt"/>
                          <a:ea typeface="+mn-ea"/>
                          <a:cs typeface="+mn-cs"/>
                        </a:rPr>
                        <a:t>نيئ</a:t>
                      </a:r>
                      <a:endParaRPr lang="de-DE" sz="2500" dirty="0"/>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1">
                        <a:spcAft>
                          <a:spcPts val="0"/>
                        </a:spcAft>
                      </a:pPr>
                      <a:r>
                        <a:rPr lang="en-US" sz="2800" dirty="0">
                          <a:latin typeface="Times New Roman"/>
                          <a:ea typeface="Times New Roman"/>
                          <a:cs typeface="Simplified Arabic"/>
                        </a:rPr>
                        <a:t>80.2</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1">
                        <a:spcAft>
                          <a:spcPts val="0"/>
                        </a:spcAft>
                      </a:pPr>
                      <a:r>
                        <a:rPr lang="en-US" sz="2800" dirty="0">
                          <a:latin typeface="Times New Roman"/>
                          <a:ea typeface="Times New Roman"/>
                          <a:cs typeface="Simplified Arabic"/>
                        </a:rPr>
                        <a:t>15.10</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1">
                        <a:spcAft>
                          <a:spcPts val="0"/>
                        </a:spcAft>
                      </a:pPr>
                      <a:r>
                        <a:rPr lang="en-US" sz="2800" dirty="0">
                          <a:latin typeface="Times New Roman"/>
                          <a:ea typeface="Times New Roman"/>
                          <a:cs typeface="Simplified Arabic"/>
                        </a:rPr>
                        <a:t>2.65</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1">
                        <a:spcAft>
                          <a:spcPts val="0"/>
                        </a:spcAft>
                      </a:pPr>
                      <a:r>
                        <a:rPr lang="en-US" sz="2800" dirty="0">
                          <a:latin typeface="Times New Roman"/>
                          <a:ea typeface="Times New Roman"/>
                          <a:cs typeface="Simplified Arabic"/>
                        </a:rPr>
                        <a:t>1.06</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r>
              <a:tr h="6969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مسلوق</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1">
                        <a:spcAft>
                          <a:spcPts val="0"/>
                        </a:spcAft>
                      </a:pPr>
                      <a:r>
                        <a:rPr lang="en-US" sz="2800">
                          <a:latin typeface="Times New Roman"/>
                          <a:ea typeface="Times New Roman"/>
                          <a:cs typeface="Simplified Arabic"/>
                        </a:rPr>
                        <a:t>76.4</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18.65</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3.05</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0.92</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r>
              <a:tr h="6953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تحمير بالفرن</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69.5</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23.22</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4.18</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1.65</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r>
              <a:tr h="6969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تحمير بالميكروويف</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69.9</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22.81</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4.10</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1.57</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r>
              <a:tr h="6969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شوي</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65.4</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26.86</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4.42</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1.72</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r>
              <a:tr h="6953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قلي بالزيت</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58.4</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27.55</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10.23</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2.18</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0">
                          <a:srgbClr val="FFEFD1"/>
                        </a:gs>
                        <a:gs pos="64999">
                          <a:srgbClr val="F0EBD5"/>
                        </a:gs>
                        <a:gs pos="100000">
                          <a:srgbClr val="D1C39F"/>
                        </a:gs>
                      </a:gsLst>
                      <a:path path="shape">
                        <a:fillToRect l="50000" t="50000" r="50000" b="50000"/>
                      </a:path>
                    </a:gradFill>
                  </a:tcPr>
                </a:tc>
              </a:tr>
            </a:tbl>
          </a:graphicData>
        </a:graphic>
      </p:graphicFrame>
      <p:sp>
        <p:nvSpPr>
          <p:cNvPr id="4" name="مستطيل مستدير الزوايا 3"/>
          <p:cNvSpPr/>
          <p:nvPr/>
        </p:nvSpPr>
        <p:spPr>
          <a:xfrm>
            <a:off x="5643570" y="3000372"/>
            <a:ext cx="1143008" cy="500066"/>
          </a:xfrm>
          <a:prstGeom prst="roundRect">
            <a:avLst/>
          </a:prstGeom>
          <a:noFill/>
          <a:ln w="381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مستطيل مستدير الزوايا 4"/>
          <p:cNvSpPr/>
          <p:nvPr/>
        </p:nvSpPr>
        <p:spPr>
          <a:xfrm>
            <a:off x="5643570" y="5929330"/>
            <a:ext cx="1143008" cy="500066"/>
          </a:xfrm>
          <a:prstGeom prst="roundRect">
            <a:avLst/>
          </a:prstGeom>
          <a:noFill/>
          <a:ln w="381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a:xfrm>
            <a:off x="214282" y="214290"/>
            <a:ext cx="8675687" cy="1143000"/>
          </a:xfrm>
        </p:spPr>
        <p:txBody>
          <a:bodyPr>
            <a:normAutofit fontScale="90000"/>
          </a:bodyPr>
          <a:lstStyle/>
          <a:p>
            <a:pPr algn="ctr" rtl="1"/>
            <a:r>
              <a:rPr lang="ar-SA" sz="3400" b="1" dirty="0" smtClean="0">
                <a:effectLst/>
              </a:rPr>
              <a:t>المكونات الأساسية لشرائح السمك </a:t>
            </a:r>
            <a:r>
              <a:rPr lang="ar-SA" sz="3400" b="1" dirty="0" err="1" smtClean="0">
                <a:effectLst/>
              </a:rPr>
              <a:t>النيء</a:t>
            </a:r>
            <a:r>
              <a:rPr lang="ar-SA" sz="3400" b="1" dirty="0" smtClean="0">
                <a:effectLst/>
              </a:rPr>
              <a:t> والمطهي</a:t>
            </a:r>
            <a:r>
              <a:rPr lang="ar-SA" sz="4000" dirty="0" smtClean="0"/>
              <a:t> </a:t>
            </a:r>
            <a:r>
              <a:rPr lang="ar-SY" sz="4000" dirty="0" smtClean="0"/>
              <a:t/>
            </a:r>
            <a:br>
              <a:rPr lang="ar-SY" sz="4000" dirty="0" smtClean="0"/>
            </a:br>
            <a:r>
              <a:rPr lang="ar-SA" sz="3400" b="1" dirty="0" smtClean="0">
                <a:effectLst/>
              </a:rPr>
              <a:t>على </a:t>
            </a:r>
            <a:r>
              <a:rPr lang="ar-SA" sz="3400" b="1" dirty="0" smtClean="0">
                <a:effectLst/>
              </a:rPr>
              <a:t>أساس المادة الجافة</a:t>
            </a:r>
            <a:r>
              <a:rPr lang="ar-SY" sz="4000" dirty="0" smtClean="0"/>
              <a:t> </a:t>
            </a:r>
            <a:r>
              <a:rPr lang="en-GB" sz="3800" dirty="0" smtClean="0">
                <a:effectLst/>
              </a:rPr>
              <a:t> </a:t>
            </a:r>
            <a:r>
              <a:rPr lang="de-DE" sz="3800" b="1" dirty="0" smtClean="0">
                <a:effectLst/>
              </a:rPr>
              <a:t>(%)</a:t>
            </a:r>
            <a:endParaRPr lang="en-GB" sz="3800" dirty="0" smtClean="0">
              <a:effectLst/>
            </a:endParaRPr>
          </a:p>
        </p:txBody>
      </p:sp>
      <p:graphicFrame>
        <p:nvGraphicFramePr>
          <p:cNvPr id="46291" name="Group 211"/>
          <p:cNvGraphicFramePr>
            <a:graphicFrameLocks noGrp="1"/>
          </p:cNvGraphicFramePr>
          <p:nvPr/>
        </p:nvGraphicFramePr>
        <p:xfrm>
          <a:off x="642910" y="1627207"/>
          <a:ext cx="7929620" cy="4873627"/>
        </p:xfrm>
        <a:graphic>
          <a:graphicData uri="http://schemas.openxmlformats.org/drawingml/2006/table">
            <a:tbl>
              <a:tblPr rtl="1"/>
              <a:tblGrid>
                <a:gridCol w="2516807"/>
                <a:gridCol w="1804271"/>
                <a:gridCol w="1804271"/>
                <a:gridCol w="1804271"/>
              </a:tblGrid>
              <a:tr h="6969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Y" sz="2400" b="1"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المعاملة</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Y"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البروتين الخام</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Y"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المواد الدسمة</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Y" sz="2400" b="0" i="0" u="none" strike="noStrike" cap="none" normalizeH="0" baseline="0" dirty="0" smtClean="0">
                          <a:ln>
                            <a:noFill/>
                          </a:ln>
                          <a:solidFill>
                            <a:schemeClr val="tx1"/>
                          </a:solidFill>
                          <a:effectLst/>
                          <a:latin typeface="Times New Roman" pitchFamily="18" charset="0"/>
                          <a:ea typeface="Times New Roman" pitchFamily="18" charset="0"/>
                          <a:cs typeface="Simplified Arabic" pitchFamily="2" charset="-78"/>
                        </a:rPr>
                        <a:t>الرماد</a:t>
                      </a:r>
                      <a:endParaRPr kumimoji="0" lang="ar-SY" sz="24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r>
              <a:tr h="695325">
                <a:tc>
                  <a:txBody>
                    <a:bodyPr/>
                    <a:lstStyle/>
                    <a:p>
                      <a:pPr algn="ctr"/>
                      <a:r>
                        <a:rPr kumimoji="0" lang="ar-SA" sz="2500" kern="1200" dirty="0" smtClean="0">
                          <a:solidFill>
                            <a:schemeClr val="tx1"/>
                          </a:solidFill>
                          <a:latin typeface="+mn-lt"/>
                          <a:ea typeface="+mn-ea"/>
                          <a:cs typeface="+mn-cs"/>
                        </a:rPr>
                        <a:t>نيئ</a:t>
                      </a:r>
                      <a:endParaRPr lang="de-DE" sz="2500" dirty="0"/>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1">
                        <a:spcAft>
                          <a:spcPts val="0"/>
                        </a:spcAft>
                      </a:pPr>
                      <a:r>
                        <a:rPr lang="en-US" sz="2800">
                          <a:latin typeface="Times New Roman"/>
                          <a:ea typeface="Times New Roman"/>
                          <a:cs typeface="Simplified Arabic"/>
                        </a:rPr>
                        <a:t>76.26</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1">
                        <a:spcAft>
                          <a:spcPts val="0"/>
                        </a:spcAft>
                      </a:pPr>
                      <a:r>
                        <a:rPr lang="en-US" sz="2800" dirty="0">
                          <a:latin typeface="Times New Roman"/>
                          <a:ea typeface="Times New Roman"/>
                          <a:cs typeface="Simplified Arabic"/>
                        </a:rPr>
                        <a:t>13.32</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1">
                        <a:spcAft>
                          <a:spcPts val="0"/>
                        </a:spcAft>
                      </a:pPr>
                      <a:r>
                        <a:rPr lang="en-US" sz="2800">
                          <a:latin typeface="Times New Roman"/>
                          <a:ea typeface="Times New Roman"/>
                          <a:cs typeface="Simplified Arabic"/>
                        </a:rPr>
                        <a:t>5.35</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r>
              <a:tr h="6969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مسلوق</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79.05</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12.95</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3.90</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r>
              <a:tr h="6953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تحمير بالفرن</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76.13</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13.70</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5.11</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r>
              <a:tr h="6969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تحمير بالميكروويف</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75.80</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13.62</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5.21</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r>
              <a:tr h="696913">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شوي</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77.65</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12.80</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a:latin typeface="Times New Roman"/>
                          <a:ea typeface="Times New Roman"/>
                          <a:cs typeface="Simplified Arabic"/>
                        </a:rPr>
                        <a:t>4.97</a:t>
                      </a:r>
                      <a:endParaRPr lang="de-DE" sz="280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r>
              <a:tr h="695325">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2500" kern="1200" dirty="0" smtClean="0">
                          <a:solidFill>
                            <a:schemeClr val="tx1"/>
                          </a:solidFill>
                          <a:latin typeface="+mn-lt"/>
                          <a:ea typeface="+mn-ea"/>
                          <a:cs typeface="+mn-cs"/>
                        </a:rPr>
                        <a:t>قلي بالزيت</a:t>
                      </a:r>
                      <a:endParaRPr kumimoji="0" lang="ar-SY" sz="2500" b="0" i="0" u="none" strike="noStrike" cap="none" normalizeH="0" baseline="0" dirty="0" smtClean="0">
                        <a:ln>
                          <a:noFill/>
                        </a:ln>
                        <a:solidFill>
                          <a:schemeClr val="tx1"/>
                        </a:solidFill>
                        <a:effectLst/>
                        <a:latin typeface="Arial" charset="0"/>
                        <a:ea typeface="Times New Roman" pitchFamily="18" charset="0"/>
                        <a:cs typeface="Simplified Arabic" pitchFamily="2" charset="-78"/>
                      </a:endParaRPr>
                    </a:p>
                  </a:txBody>
                  <a:tcPr anchor="ctr" horzOverflow="overflow">
                    <a:lnL w="381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66.22</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24.60</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c>
                  <a:txBody>
                    <a:bodyPr/>
                    <a:lstStyle/>
                    <a:p>
                      <a:pPr algn="ctr" rtl="0">
                        <a:spcAft>
                          <a:spcPts val="0"/>
                        </a:spcAft>
                      </a:pPr>
                      <a:r>
                        <a:rPr lang="en-US" sz="2800" dirty="0">
                          <a:latin typeface="Times New Roman"/>
                          <a:ea typeface="Times New Roman"/>
                          <a:cs typeface="Simplified Arabic"/>
                        </a:rPr>
                        <a:t>5.25</a:t>
                      </a:r>
                      <a:endParaRPr lang="de-DE" sz="2800" dirty="0">
                        <a:latin typeface="Times New Roman"/>
                        <a:ea typeface="Times New Roman"/>
                        <a:cs typeface="Simplified Arabic"/>
                      </a:endParaRPr>
                    </a:p>
                  </a:txBody>
                  <a:tcPr marL="68580" marR="68580" marT="0" marB="0" anchor="ctr">
                    <a:lnL w="28575"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gradFill>
                      <a:gsLst>
                        <a:gs pos="47000">
                          <a:schemeClr val="bg1">
                            <a:lumMod val="85000"/>
                            <a:alpha val="0"/>
                          </a:schemeClr>
                        </a:gs>
                        <a:gs pos="100000">
                          <a:srgbClr val="D1C39F"/>
                        </a:gs>
                      </a:gsLst>
                      <a:path path="shape">
                        <a:fillToRect l="50000" t="50000" r="50000" b="50000"/>
                      </a:path>
                    </a:gradFill>
                  </a:tcPr>
                </a:tc>
              </a:tr>
            </a:tbl>
          </a:graphicData>
        </a:graphic>
      </p:graphicFrame>
      <p:sp>
        <p:nvSpPr>
          <p:cNvPr id="5" name="مستطيل مستدير الزوايا 4"/>
          <p:cNvSpPr/>
          <p:nvPr/>
        </p:nvSpPr>
        <p:spPr>
          <a:xfrm>
            <a:off x="2714612" y="5929330"/>
            <a:ext cx="1214446" cy="500066"/>
          </a:xfrm>
          <a:prstGeom prst="roundRect">
            <a:avLst/>
          </a:prstGeom>
          <a:noFill/>
          <a:ln w="63500"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شكل بيضاوي 5"/>
          <p:cNvSpPr/>
          <p:nvPr/>
        </p:nvSpPr>
        <p:spPr>
          <a:xfrm>
            <a:off x="928662" y="3143248"/>
            <a:ext cx="1143008" cy="500066"/>
          </a:xfrm>
          <a:prstGeom prst="ellipse">
            <a:avLst/>
          </a:prstGeom>
          <a:noFill/>
          <a:ln w="41275"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4)">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32" y="285728"/>
            <a:ext cx="8686800" cy="841248"/>
          </a:xfrm>
        </p:spPr>
        <p:txBody>
          <a:bodyPr>
            <a:normAutofit/>
          </a:bodyPr>
          <a:lstStyle/>
          <a:p>
            <a:r>
              <a:rPr lang="ar-SY" sz="3100" b="1" dirty="0" smtClean="0">
                <a:effectLst/>
              </a:rPr>
              <a:t>التغيرات في كمية الأحماض الدهنية الحرة في دهن شرائح السمك</a:t>
            </a:r>
            <a:endParaRPr lang="de-DE" sz="3100" b="1" dirty="0" smtClean="0">
              <a:effectLst/>
            </a:endParaRPr>
          </a:p>
        </p:txBody>
      </p:sp>
      <p:graphicFrame>
        <p:nvGraphicFramePr>
          <p:cNvPr id="3" name="مخطط 2"/>
          <p:cNvGraphicFramePr/>
          <p:nvPr/>
        </p:nvGraphicFramePr>
        <p:xfrm>
          <a:off x="285720" y="1285860"/>
          <a:ext cx="8572560" cy="5286412"/>
        </p:xfrm>
        <a:graphic>
          <a:graphicData uri="http://schemas.openxmlformats.org/drawingml/2006/chart">
            <c:chart xmlns:c="http://schemas.openxmlformats.org/drawingml/2006/chart" xmlns:r="http://schemas.openxmlformats.org/officeDocument/2006/relationships" r:id="rId2"/>
          </a:graphicData>
        </a:graphic>
      </p:graphicFrame>
      <p:sp>
        <p:nvSpPr>
          <p:cNvPr id="4" name="سهم للأسفل 3"/>
          <p:cNvSpPr/>
          <p:nvPr/>
        </p:nvSpPr>
        <p:spPr>
          <a:xfrm>
            <a:off x="1571604" y="1285860"/>
            <a:ext cx="214314" cy="42862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6 -3.33333E-6 L 0.38437 0.39375 L 0.50781 0.3625 L 0.64374 0.43334 " pathEditMode="relative" ptsTypes="AAAA">
                                      <p:cBhvr>
                                        <p:cTn id="6" dur="5000" fill="hold"/>
                                        <p:tgtEl>
                                          <p:spTgt spid="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87488"/>
            <a:ext cx="8686800" cy="841248"/>
          </a:xfrm>
        </p:spPr>
        <p:txBody>
          <a:bodyPr>
            <a:noAutofit/>
          </a:bodyPr>
          <a:lstStyle/>
          <a:p>
            <a:pPr algn="ctr" rtl="1"/>
            <a:r>
              <a:rPr lang="ar-SY" sz="3100" b="1" dirty="0" smtClean="0">
                <a:effectLst/>
              </a:rPr>
              <a:t>كمية حمض </a:t>
            </a:r>
            <a:r>
              <a:rPr lang="ar-SA" sz="3100" b="1" dirty="0" err="1" smtClean="0">
                <a:effectLst/>
              </a:rPr>
              <a:t>الثيوباربيتوريك</a:t>
            </a:r>
            <a:r>
              <a:rPr lang="ar-SA" sz="3100" b="1" dirty="0" smtClean="0">
                <a:effectLst/>
              </a:rPr>
              <a:t> في</a:t>
            </a:r>
            <a:r>
              <a:rPr lang="ar-SY" sz="3100" b="1" dirty="0" smtClean="0">
                <a:effectLst/>
              </a:rPr>
              <a:t> شرائح السمك المعاملة مقدرة </a:t>
            </a:r>
            <a:r>
              <a:rPr lang="ar-SY" sz="3100" b="1" dirty="0" err="1" smtClean="0">
                <a:effectLst/>
              </a:rPr>
              <a:t>ب</a:t>
            </a:r>
            <a:r>
              <a:rPr lang="ar-SY" sz="3100" b="1" dirty="0" smtClean="0">
                <a:effectLst/>
              </a:rPr>
              <a:t>(</a:t>
            </a:r>
            <a:r>
              <a:rPr lang="ar-SA" sz="3100" b="1" dirty="0" err="1" smtClean="0">
                <a:effectLst/>
              </a:rPr>
              <a:t>مغ</a:t>
            </a:r>
            <a:r>
              <a:rPr lang="ar-SA" sz="3100" b="1" dirty="0" smtClean="0">
                <a:effectLst/>
              </a:rPr>
              <a:t> </a:t>
            </a:r>
            <a:r>
              <a:rPr lang="en-US" sz="3100" b="1" dirty="0" smtClean="0">
                <a:effectLst/>
              </a:rPr>
              <a:t>MDA</a:t>
            </a:r>
            <a:r>
              <a:rPr lang="ar-SA" sz="3100" b="1" dirty="0" smtClean="0">
                <a:effectLst/>
              </a:rPr>
              <a:t>/ </a:t>
            </a:r>
            <a:r>
              <a:rPr lang="ar-SA" sz="3100" b="1" dirty="0" err="1" smtClean="0">
                <a:effectLst/>
              </a:rPr>
              <a:t>كغ</a:t>
            </a:r>
            <a:r>
              <a:rPr lang="ar-SY" sz="3100" b="1" dirty="0" smtClean="0">
                <a:effectLst/>
              </a:rPr>
              <a:t>)</a:t>
            </a:r>
            <a:endParaRPr lang="de-DE" sz="3100" b="1" dirty="0" smtClean="0">
              <a:effectLst/>
            </a:endParaRPr>
          </a:p>
        </p:txBody>
      </p:sp>
      <p:graphicFrame>
        <p:nvGraphicFramePr>
          <p:cNvPr id="3" name="مخطط 2"/>
          <p:cNvGraphicFramePr/>
          <p:nvPr/>
        </p:nvGraphicFramePr>
        <p:xfrm>
          <a:off x="214282" y="1500174"/>
          <a:ext cx="8715436" cy="5143535"/>
        </p:xfrm>
        <a:graphic>
          <a:graphicData uri="http://schemas.openxmlformats.org/drawingml/2006/chart">
            <c:chart xmlns:c="http://schemas.openxmlformats.org/drawingml/2006/chart" xmlns:r="http://schemas.openxmlformats.org/officeDocument/2006/relationships" r:id="rId2"/>
          </a:graphicData>
        </a:graphic>
      </p:graphicFrame>
      <p:sp>
        <p:nvSpPr>
          <p:cNvPr id="7" name="سهم لأعلى 6"/>
          <p:cNvSpPr/>
          <p:nvPr/>
        </p:nvSpPr>
        <p:spPr>
          <a:xfrm rot="4081569">
            <a:off x="3675569" y="947714"/>
            <a:ext cx="387244" cy="2796004"/>
          </a:xfrm>
          <a:prstGeom prst="upArrow">
            <a:avLst>
              <a:gd name="adj1" fmla="val 39112"/>
              <a:gd name="adj2" fmla="val 6438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سهم للأسفل 7"/>
          <p:cNvSpPr/>
          <p:nvPr/>
        </p:nvSpPr>
        <p:spPr>
          <a:xfrm rot="17296023">
            <a:off x="6881384" y="3637640"/>
            <a:ext cx="357190" cy="1214446"/>
          </a:xfrm>
          <a:prstGeom prst="downArrow">
            <a:avLst>
              <a:gd name="adj1" fmla="val 33377"/>
              <a:gd name="adj2" fmla="val 58312"/>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سهم للأسفل 8"/>
          <p:cNvSpPr/>
          <p:nvPr/>
        </p:nvSpPr>
        <p:spPr>
          <a:xfrm>
            <a:off x="1571604" y="4000504"/>
            <a:ext cx="214314" cy="642942"/>
          </a:xfrm>
          <a:prstGeom prst="downArrow">
            <a:avLst>
              <a:gd name="adj1" fmla="val 33377"/>
              <a:gd name="adj2" fmla="val 58312"/>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3"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upRight)">
                                      <p:cBhvr>
                                        <p:cTn id="7" dur="3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3"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strips(upRight)">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686800" cy="841248"/>
          </a:xfrm>
        </p:spPr>
        <p:txBody>
          <a:bodyPr>
            <a:normAutofit/>
          </a:bodyPr>
          <a:lstStyle/>
          <a:p>
            <a:r>
              <a:rPr lang="ar-SA" sz="3200" b="1" dirty="0" smtClean="0">
                <a:effectLst/>
              </a:rPr>
              <a:t>الأحماض الدهنية في دهن شرائح السمك </a:t>
            </a:r>
            <a:r>
              <a:rPr lang="ar-SA" sz="3200" b="1" dirty="0" err="1" smtClean="0">
                <a:effectLst/>
              </a:rPr>
              <a:t>النيء</a:t>
            </a:r>
            <a:r>
              <a:rPr lang="ar-SA" sz="3200" b="1" dirty="0" smtClean="0">
                <a:effectLst/>
              </a:rPr>
              <a:t> والمطهي (%)</a:t>
            </a:r>
            <a:endParaRPr lang="de-DE" sz="3200" b="1" dirty="0" smtClean="0">
              <a:effectLst/>
            </a:endParaRPr>
          </a:p>
        </p:txBody>
      </p:sp>
      <p:graphicFrame>
        <p:nvGraphicFramePr>
          <p:cNvPr id="3" name="جدول 2"/>
          <p:cNvGraphicFramePr>
            <a:graphicFrameLocks noGrp="1"/>
          </p:cNvGraphicFramePr>
          <p:nvPr/>
        </p:nvGraphicFramePr>
        <p:xfrm>
          <a:off x="214282" y="1500174"/>
          <a:ext cx="8786875" cy="3071833"/>
        </p:xfrm>
        <a:graphic>
          <a:graphicData uri="http://schemas.openxmlformats.org/drawingml/2006/table">
            <a:tbl>
              <a:tblPr rtl="1"/>
              <a:tblGrid>
                <a:gridCol w="1269643"/>
                <a:gridCol w="1252872"/>
                <a:gridCol w="1252872"/>
                <a:gridCol w="1252872"/>
                <a:gridCol w="1252872"/>
                <a:gridCol w="1252872"/>
                <a:gridCol w="1252872"/>
              </a:tblGrid>
              <a:tr h="970053">
                <a:tc>
                  <a:txBody>
                    <a:bodyPr/>
                    <a:lstStyle/>
                    <a:p>
                      <a:pPr algn="r" rtl="1">
                        <a:spcAft>
                          <a:spcPts val="0"/>
                        </a:spcAft>
                      </a:pPr>
                      <a:endParaRPr lang="ar-SY" sz="1300" dirty="0">
                        <a:latin typeface="Times New Roman"/>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smtClean="0">
                          <a:latin typeface="Times New Roman"/>
                          <a:ea typeface="Times New Roman"/>
                          <a:cs typeface="Simplified Arabic"/>
                        </a:rPr>
                        <a:t>ن</a:t>
                      </a:r>
                      <a:r>
                        <a:rPr lang="ar-SY" sz="2000" b="1" dirty="0" err="1" smtClean="0">
                          <a:latin typeface="Times New Roman"/>
                          <a:ea typeface="Times New Roman"/>
                          <a:cs typeface="Simplified Arabic"/>
                        </a:rPr>
                        <a:t>يئ</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مسلوق</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تحمير بالفرن</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تحمير بالميكروويف</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شوي</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قلي بالزيت</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r>
              <a:tr h="525445">
                <a:tc>
                  <a:txBody>
                    <a:bodyPr/>
                    <a:lstStyle/>
                    <a:p>
                      <a:pPr algn="r" rtl="1">
                        <a:spcAft>
                          <a:spcPts val="0"/>
                        </a:spcAft>
                      </a:pPr>
                      <a:r>
                        <a:rPr lang="en-US" sz="2000" b="1" kern="0" dirty="0">
                          <a:latin typeface="Times New Roman"/>
                          <a:ea typeface="Times New Roman"/>
                          <a:cs typeface="Simplified Arabic"/>
                        </a:rPr>
                        <a:t>SFA</a:t>
                      </a:r>
                      <a:endParaRPr lang="de-DE" sz="2000" b="1" kern="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34.9±0.58</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1">
                        <a:spcAft>
                          <a:spcPts val="0"/>
                        </a:spcAft>
                      </a:pPr>
                      <a:r>
                        <a:rPr lang="en-US" sz="2000" dirty="0">
                          <a:latin typeface="Times New Roman"/>
                          <a:ea typeface="Times New Roman"/>
                          <a:cs typeface="Simplified Arabic"/>
                        </a:rPr>
                        <a:t>36.1±0.47</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0">
                        <a:spcAft>
                          <a:spcPts val="0"/>
                        </a:spcAft>
                      </a:pPr>
                      <a:r>
                        <a:rPr lang="en-US" sz="2000" dirty="0">
                          <a:latin typeface="Times New Roman"/>
                          <a:ea typeface="Times New Roman"/>
                          <a:cs typeface="Simplified Arabic"/>
                        </a:rPr>
                        <a:t>35.0±0.49</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35.6±0.57</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0">
                        <a:spcAft>
                          <a:spcPts val="0"/>
                        </a:spcAft>
                      </a:pPr>
                      <a:r>
                        <a:rPr lang="en-US" sz="2000" dirty="0">
                          <a:latin typeface="Times New Roman"/>
                          <a:ea typeface="Times New Roman"/>
                          <a:cs typeface="Simplified Arabic"/>
                        </a:rPr>
                        <a:t>33.9±0.76</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47.5±1.01</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25445">
                <a:tc>
                  <a:txBody>
                    <a:bodyPr/>
                    <a:lstStyle/>
                    <a:p>
                      <a:pPr algn="r" rtl="1">
                        <a:spcAft>
                          <a:spcPts val="0"/>
                        </a:spcAft>
                      </a:pPr>
                      <a:r>
                        <a:rPr lang="en-US" sz="2000" b="1" dirty="0">
                          <a:latin typeface="Times New Roman"/>
                          <a:ea typeface="Times New Roman"/>
                          <a:cs typeface="Simplified Arabic"/>
                        </a:rPr>
                        <a:t>MUFA</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0">
                        <a:spcAft>
                          <a:spcPts val="0"/>
                        </a:spcAft>
                      </a:pPr>
                      <a:r>
                        <a:rPr lang="en-US" sz="2000" dirty="0">
                          <a:latin typeface="Times New Roman"/>
                          <a:ea typeface="Times New Roman"/>
                          <a:cs typeface="Simplified Arabic"/>
                        </a:rPr>
                        <a:t>34.2±0.98</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a:spcAft>
                          <a:spcPts val="0"/>
                        </a:spcAft>
                      </a:pPr>
                      <a:r>
                        <a:rPr lang="en-US" sz="2000" dirty="0">
                          <a:latin typeface="Times New Roman"/>
                          <a:ea typeface="Times New Roman"/>
                          <a:cs typeface="Simplified Arabic"/>
                        </a:rPr>
                        <a:t>34.5±1.42</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36.3±0.52</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37.6±2.20</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35.2±0.30</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28.3±2.34</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25445">
                <a:tc>
                  <a:txBody>
                    <a:bodyPr/>
                    <a:lstStyle/>
                    <a:p>
                      <a:pPr algn="r" rtl="1">
                        <a:spcAft>
                          <a:spcPts val="0"/>
                        </a:spcAft>
                      </a:pPr>
                      <a:r>
                        <a:rPr lang="en-US" sz="2000" b="1" dirty="0">
                          <a:latin typeface="Times New Roman"/>
                          <a:ea typeface="Times New Roman"/>
                          <a:cs typeface="Simplified Arabic"/>
                        </a:rPr>
                        <a:t>PUFA</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29.0±1.10</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1">
                        <a:spcAft>
                          <a:spcPts val="0"/>
                        </a:spcAft>
                      </a:pPr>
                      <a:r>
                        <a:rPr lang="en-US" sz="2000" dirty="0">
                          <a:latin typeface="Times New Roman"/>
                          <a:ea typeface="Times New Roman"/>
                          <a:cs typeface="Simplified Arabic"/>
                        </a:rPr>
                        <a:t>29.4±1.39</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28.7±0.51</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26.8±2.56</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30.9±0.85</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24.2±1.34</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525445">
                <a:tc>
                  <a:txBody>
                    <a:bodyPr/>
                    <a:lstStyle/>
                    <a:p>
                      <a:pPr algn="r" rtl="1">
                        <a:spcAft>
                          <a:spcPts val="0"/>
                        </a:spcAft>
                      </a:pPr>
                      <a:r>
                        <a:rPr lang="en-US" sz="2000" b="1" dirty="0">
                          <a:latin typeface="Times New Roman"/>
                          <a:ea typeface="Times New Roman"/>
                          <a:cs typeface="Simplified Arabic"/>
                        </a:rPr>
                        <a:t>UFA/SFA</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1.81±0.08</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dirty="0">
                          <a:latin typeface="Times New Roman"/>
                          <a:ea typeface="Times New Roman"/>
                          <a:cs typeface="Simplified Arabic"/>
                        </a:rPr>
                        <a:t>1.77±0.03</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dirty="0">
                          <a:latin typeface="Times New Roman"/>
                          <a:ea typeface="Times New Roman"/>
                          <a:cs typeface="Simplified Arabic"/>
                        </a:rPr>
                        <a:t>1.86±0.04</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0">
                        <a:spcAft>
                          <a:spcPts val="0"/>
                        </a:spcAft>
                      </a:pPr>
                      <a:r>
                        <a:rPr lang="en-US" sz="2000" dirty="0" smtClean="0">
                          <a:latin typeface="Times New Roman"/>
                          <a:ea typeface="Times New Roman"/>
                          <a:cs typeface="Simplified Arabic"/>
                        </a:rPr>
                        <a:t>1.8</a:t>
                      </a:r>
                      <a:r>
                        <a:rPr lang="ar-SY" sz="2000" dirty="0" smtClean="0">
                          <a:latin typeface="Times New Roman"/>
                          <a:ea typeface="Times New Roman"/>
                          <a:cs typeface="Simplified Arabic"/>
                        </a:rPr>
                        <a:t>0</a:t>
                      </a:r>
                      <a:r>
                        <a:rPr lang="en-US" sz="2000" dirty="0" smtClean="0">
                          <a:latin typeface="Times New Roman"/>
                          <a:ea typeface="Times New Roman"/>
                          <a:cs typeface="Simplified Arabic"/>
                        </a:rPr>
                        <a:t>±0.04</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dirty="0">
                          <a:latin typeface="Times New Roman"/>
                          <a:ea typeface="Times New Roman"/>
                          <a:cs typeface="Simplified Arabic"/>
                        </a:rPr>
                        <a:t>1.95±0.07</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dirty="0">
                          <a:latin typeface="Times New Roman"/>
                          <a:ea typeface="Times New Roman"/>
                          <a:cs typeface="Simplified Arabic"/>
                        </a:rPr>
                        <a:t>1.11±0.06</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graphicFrame>
        <p:nvGraphicFramePr>
          <p:cNvPr id="4" name="جدول 3"/>
          <p:cNvGraphicFramePr>
            <a:graphicFrameLocks noGrp="1"/>
          </p:cNvGraphicFramePr>
          <p:nvPr/>
        </p:nvGraphicFramePr>
        <p:xfrm>
          <a:off x="214280" y="4786322"/>
          <a:ext cx="8786876" cy="1857388"/>
        </p:xfrm>
        <a:graphic>
          <a:graphicData uri="http://schemas.openxmlformats.org/drawingml/2006/table">
            <a:tbl>
              <a:tblPr rtl="1"/>
              <a:tblGrid>
                <a:gridCol w="1255268"/>
                <a:gridCol w="1255268"/>
                <a:gridCol w="1255268"/>
                <a:gridCol w="1255268"/>
                <a:gridCol w="1255268"/>
                <a:gridCol w="1255268"/>
                <a:gridCol w="1255268"/>
              </a:tblGrid>
              <a:tr h="707578">
                <a:tc>
                  <a:txBody>
                    <a:bodyPr/>
                    <a:lstStyle/>
                    <a:p>
                      <a:pPr algn="l" rtl="0">
                        <a:spcAft>
                          <a:spcPts val="0"/>
                        </a:spcAft>
                      </a:pPr>
                      <a:endParaRPr lang="en-US" sz="13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ar-SA" sz="2000" b="1" dirty="0" smtClean="0">
                          <a:latin typeface="Times New Roman"/>
                          <a:ea typeface="Times New Roman"/>
                          <a:cs typeface="Simplified Arabic"/>
                        </a:rPr>
                        <a:t>ني</a:t>
                      </a:r>
                      <a:r>
                        <a:rPr lang="ar-SY" sz="2000" b="1" dirty="0" smtClean="0">
                          <a:latin typeface="Times New Roman"/>
                          <a:ea typeface="Times New Roman"/>
                          <a:cs typeface="Simplified Arabic"/>
                        </a:rPr>
                        <a:t>ئ</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مسلوق</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تحمير بالفرن</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تحمير بالميكروويف</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شوي</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ar-SA" sz="2000" b="1" dirty="0">
                          <a:latin typeface="Times New Roman"/>
                          <a:ea typeface="Times New Roman"/>
                          <a:cs typeface="Simplified Arabic"/>
                        </a:rPr>
                        <a:t>قلي بالزيت</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r>
              <a:tr h="383270">
                <a:tc>
                  <a:txBody>
                    <a:bodyPr/>
                    <a:lstStyle/>
                    <a:p>
                      <a:pPr algn="r" rtl="1">
                        <a:spcAft>
                          <a:spcPts val="0"/>
                        </a:spcAft>
                      </a:pPr>
                      <a:r>
                        <a:rPr lang="en-US" sz="2000" b="1" dirty="0">
                          <a:latin typeface="Times New Roman"/>
                          <a:ea typeface="Times New Roman"/>
                          <a:cs typeface="Simplified Arabic"/>
                        </a:rPr>
                        <a:t>n-3</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6.51±0.50</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a:latin typeface="Times New Roman"/>
                          <a:ea typeface="Times New Roman"/>
                          <a:cs typeface="Simplified Arabic"/>
                        </a:rPr>
                        <a:t>7.55±0.63</a:t>
                      </a:r>
                      <a:endParaRPr lang="de-DE" sz="200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a:latin typeface="Times New Roman"/>
                          <a:ea typeface="Times New Roman"/>
                          <a:cs typeface="Simplified Arabic"/>
                        </a:rPr>
                        <a:t>6.45±0.37</a:t>
                      </a:r>
                      <a:endParaRPr lang="de-DE" sz="200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a:latin typeface="Times New Roman"/>
                          <a:ea typeface="Times New Roman"/>
                          <a:cs typeface="Simplified Arabic"/>
                        </a:rPr>
                        <a:t>6.25±0.97</a:t>
                      </a:r>
                      <a:endParaRPr lang="de-DE" sz="200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a:latin typeface="Times New Roman"/>
                          <a:ea typeface="Times New Roman"/>
                          <a:cs typeface="Simplified Arabic"/>
                        </a:rPr>
                        <a:t>6.78±0.18</a:t>
                      </a:r>
                      <a:endParaRPr lang="de-DE" sz="200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dirty="0">
                          <a:latin typeface="Times New Roman"/>
                          <a:ea typeface="Times New Roman"/>
                          <a:cs typeface="Simplified Arabic"/>
                        </a:rPr>
                        <a:t>2.48±0.31</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83270">
                <a:tc>
                  <a:txBody>
                    <a:bodyPr/>
                    <a:lstStyle/>
                    <a:p>
                      <a:pPr algn="r" rtl="1">
                        <a:spcAft>
                          <a:spcPts val="0"/>
                        </a:spcAft>
                      </a:pPr>
                      <a:r>
                        <a:rPr lang="en-US" sz="2000" b="1" dirty="0">
                          <a:latin typeface="Times New Roman"/>
                          <a:ea typeface="Times New Roman"/>
                          <a:cs typeface="Simplified Arabic"/>
                        </a:rPr>
                        <a:t>n-6</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en-US" sz="2000" dirty="0">
                          <a:latin typeface="Times New Roman"/>
                          <a:ea typeface="Times New Roman"/>
                          <a:cs typeface="Simplified Arabic"/>
                        </a:rPr>
                        <a:t>22.3±0.71</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dirty="0">
                          <a:latin typeface="Times New Roman"/>
                          <a:ea typeface="Times New Roman"/>
                          <a:cs typeface="Simplified Arabic"/>
                        </a:rPr>
                        <a:t>21.6±0.91</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dirty="0">
                          <a:latin typeface="Times New Roman"/>
                          <a:ea typeface="Times New Roman"/>
                          <a:cs typeface="Simplified Arabic"/>
                        </a:rPr>
                        <a:t>22.0±0.61</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dirty="0">
                          <a:latin typeface="Times New Roman"/>
                          <a:ea typeface="Times New Roman"/>
                          <a:cs typeface="Simplified Arabic"/>
                        </a:rPr>
                        <a:t>20.3±1.57</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dirty="0">
                          <a:latin typeface="Times New Roman"/>
                          <a:ea typeface="Times New Roman"/>
                          <a:cs typeface="Simplified Arabic"/>
                        </a:rPr>
                        <a:t>23.9±0.98</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1">
                        <a:spcAft>
                          <a:spcPts val="0"/>
                        </a:spcAft>
                      </a:pPr>
                      <a:r>
                        <a:rPr lang="en-US" sz="2000" dirty="0">
                          <a:latin typeface="Times New Roman"/>
                          <a:ea typeface="Times New Roman"/>
                          <a:cs typeface="Simplified Arabic"/>
                        </a:rPr>
                        <a:t>18.9±0.95</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r h="383270">
                <a:tc>
                  <a:txBody>
                    <a:bodyPr/>
                    <a:lstStyle/>
                    <a:p>
                      <a:pPr algn="r" rtl="1">
                        <a:spcAft>
                          <a:spcPts val="0"/>
                        </a:spcAft>
                      </a:pPr>
                      <a:r>
                        <a:rPr lang="en-US" sz="2000" b="1" dirty="0">
                          <a:latin typeface="Times New Roman"/>
                          <a:ea typeface="Times New Roman"/>
                          <a:cs typeface="Simplified Arabic"/>
                        </a:rPr>
                        <a:t>n-3/n-6</a:t>
                      </a:r>
                      <a:endParaRPr lang="de-DE" sz="2000" b="1"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tile tx="0" ty="0" sx="100000" sy="100000" flip="none" algn="tl"/>
                    </a:blipFill>
                  </a:tcPr>
                </a:tc>
                <a:tc>
                  <a:txBody>
                    <a:bodyPr/>
                    <a:lstStyle/>
                    <a:p>
                      <a:pPr algn="ctr" rtl="1">
                        <a:spcAft>
                          <a:spcPts val="0"/>
                        </a:spcAft>
                      </a:pPr>
                      <a:r>
                        <a:rPr lang="en-US" sz="2000">
                          <a:latin typeface="Times New Roman"/>
                          <a:ea typeface="Times New Roman"/>
                          <a:cs typeface="Simplified Arabic"/>
                        </a:rPr>
                        <a:t>0.29±0.02</a:t>
                      </a:r>
                      <a:endParaRPr lang="de-DE" sz="200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a:latin typeface="Times New Roman"/>
                          <a:ea typeface="Times New Roman"/>
                          <a:cs typeface="Simplified Arabic"/>
                        </a:rPr>
                        <a:t>0.35±0.02</a:t>
                      </a:r>
                      <a:endParaRPr lang="de-DE" sz="200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a:latin typeface="Times New Roman"/>
                          <a:ea typeface="Times New Roman"/>
                          <a:cs typeface="Simplified Arabic"/>
                        </a:rPr>
                        <a:t>0.29±0.02</a:t>
                      </a:r>
                      <a:endParaRPr lang="de-DE" sz="200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dirty="0">
                          <a:latin typeface="Times New Roman"/>
                          <a:ea typeface="Times New Roman"/>
                          <a:cs typeface="Simplified Arabic"/>
                        </a:rPr>
                        <a:t>0.30±0.02</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dirty="0">
                          <a:latin typeface="Times New Roman"/>
                          <a:ea typeface="Times New Roman"/>
                          <a:cs typeface="Simplified Arabic"/>
                        </a:rPr>
                        <a:t>0.28±0.02</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rtl="1">
                        <a:spcAft>
                          <a:spcPts val="0"/>
                        </a:spcAft>
                      </a:pPr>
                      <a:r>
                        <a:rPr lang="en-US" sz="2000" dirty="0">
                          <a:latin typeface="Times New Roman"/>
                          <a:ea typeface="Times New Roman"/>
                          <a:cs typeface="Simplified Arabic"/>
                        </a:rPr>
                        <a:t>0.13±0.01</a:t>
                      </a:r>
                      <a:endParaRPr lang="de-DE" sz="2000" dirty="0">
                        <a:latin typeface="Times New Roman"/>
                        <a:ea typeface="Times New Roman"/>
                        <a:cs typeface="Simplified Arabic"/>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r>
            </a:tbl>
          </a:graphicData>
        </a:graphic>
      </p:graphicFrame>
      <p:cxnSp>
        <p:nvCxnSpPr>
          <p:cNvPr id="7" name="رابط مستقيم 6"/>
          <p:cNvCxnSpPr/>
          <p:nvPr/>
        </p:nvCxnSpPr>
        <p:spPr>
          <a:xfrm>
            <a:off x="285720" y="4498982"/>
            <a:ext cx="1071570" cy="1588"/>
          </a:xfrm>
          <a:prstGeom prst="line">
            <a:avLst/>
          </a:prstGeom>
          <a:ln w="136525" cmpd="sng">
            <a:solidFill>
              <a:srgbClr val="FFFF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idx="1"/>
          </p:nvPr>
        </p:nvSpPr>
        <p:spPr>
          <a:xfrm>
            <a:off x="214282" y="1500174"/>
            <a:ext cx="8715436" cy="5214974"/>
          </a:xfrm>
          <a:scene3d>
            <a:camera prst="orthographicFront">
              <a:rot lat="0" lon="0" rev="0"/>
            </a:camera>
            <a:lightRig rig="threePt" dir="t">
              <a:rot lat="0" lon="0" rev="1200000"/>
            </a:lightRig>
          </a:scene3d>
          <a:sp3d>
            <a:bevelT w="165100" h="63500" prst="convex"/>
            <a:bevelB w="44450" prst="relaxedInset"/>
          </a:sp3d>
        </p:spPr>
        <p:style>
          <a:lnRef idx="0">
            <a:schemeClr val="accent5"/>
          </a:lnRef>
          <a:fillRef idx="3">
            <a:schemeClr val="accent5"/>
          </a:fillRef>
          <a:effectRef idx="3">
            <a:schemeClr val="accent5"/>
          </a:effectRef>
          <a:fontRef idx="minor">
            <a:schemeClr val="lt1"/>
          </a:fontRef>
        </p:style>
        <p:txBody>
          <a:bodyPr lIns="144000" tIns="108000" bIns="72000" anchor="ctr">
            <a:normAutofit/>
          </a:bodyPr>
          <a:lstStyle/>
          <a:p>
            <a:pPr marL="441325" lvl="1" indent="-261938" algn="just" rtl="1"/>
            <a:r>
              <a:rPr lang="ar-SY" sz="3000" dirty="0" smtClean="0">
                <a:cs typeface="Simplified Arabic" pitchFamily="2" charset="-78"/>
              </a:rPr>
              <a:t>أثرت جميع معاملات طهي شرائح السمك في التركيب العام ومؤشرات الأكسدة وفي الأحماض الدهنية ولكن بدرجات مختلفة.</a:t>
            </a:r>
            <a:endParaRPr lang="de-DE" sz="3000" dirty="0" smtClean="0">
              <a:cs typeface="Simplified Arabic" pitchFamily="2" charset="-78"/>
            </a:endParaRPr>
          </a:p>
          <a:p>
            <a:pPr marL="441325" lvl="1" indent="-261938" algn="just" rtl="1"/>
            <a:r>
              <a:rPr lang="ar-SY" sz="3000" dirty="0" smtClean="0">
                <a:cs typeface="Simplified Arabic" pitchFamily="2" charset="-78"/>
              </a:rPr>
              <a:t>أدت معاملة السلق والتحمير إلى زيادة كمية </a:t>
            </a:r>
            <a:r>
              <a:rPr lang="en-US" sz="3000" dirty="0" smtClean="0">
                <a:cs typeface="Simplified Arabic" pitchFamily="2" charset="-78"/>
              </a:rPr>
              <a:t>TBA</a:t>
            </a:r>
            <a:r>
              <a:rPr lang="ar-SA" sz="3000" dirty="0" smtClean="0">
                <a:cs typeface="Simplified Arabic" pitchFamily="2" charset="-78"/>
              </a:rPr>
              <a:t> في لحم شرائح السمك ولكن بقيت أقل من الحد الضار بصحة </a:t>
            </a:r>
            <a:r>
              <a:rPr lang="ar-SA" sz="3000" dirty="0" smtClean="0">
                <a:cs typeface="Simplified Arabic" pitchFamily="2" charset="-78"/>
              </a:rPr>
              <a:t>الإنسان.</a:t>
            </a:r>
            <a:endParaRPr lang="de-DE" sz="3000" dirty="0" smtClean="0">
              <a:cs typeface="Simplified Arabic" pitchFamily="2" charset="-78"/>
            </a:endParaRPr>
          </a:p>
          <a:p>
            <a:pPr marL="441325" lvl="1" indent="-261938" algn="just" rtl="1"/>
            <a:r>
              <a:rPr lang="ar-SA" sz="3000" dirty="0" smtClean="0">
                <a:cs typeface="Simplified Arabic" pitchFamily="2" charset="-78"/>
              </a:rPr>
              <a:t>أظهرت عملية القلي بالزيت أهم وأكبر التغيرات قي مكونات شرائح السمك من حيث الرطوبة ونسبة الدهن وكمية الأحماض الدهنية، وأغلب هذه التغيرات نتيجة انتقال المكونات إلى الزيت أو العكس. </a:t>
            </a:r>
            <a:endParaRPr lang="de-DE" sz="3000" dirty="0" smtClean="0">
              <a:cs typeface="Simplified Arabic" pitchFamily="2" charset="-78"/>
            </a:endParaRPr>
          </a:p>
        </p:txBody>
      </p:sp>
      <p:sp>
        <p:nvSpPr>
          <p:cNvPr id="5" name="Rectangle 2"/>
          <p:cNvSpPr txBox="1">
            <a:spLocks noChangeArrowheads="1"/>
          </p:cNvSpPr>
          <p:nvPr/>
        </p:nvSpPr>
        <p:spPr>
          <a:xfrm>
            <a:off x="214282" y="142852"/>
            <a:ext cx="8686800" cy="1185850"/>
          </a:xfrm>
          <a:prstGeom prst="rect">
            <a:avLst/>
          </a:prstGeom>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vert="horz" anchor="ctr">
            <a:normAutofit/>
          </a:bodyPr>
          <a:lstStyle/>
          <a:p>
            <a:pPr lvl="0" algn="ctr" fontAlgn="auto">
              <a:spcAft>
                <a:spcPts val="0"/>
              </a:spcAft>
            </a:pPr>
            <a:r>
              <a:rPr lang="ar-SY" sz="4400" b="1" dirty="0" smtClean="0"/>
              <a:t>الاستنتاجات</a:t>
            </a:r>
            <a:r>
              <a:rPr lang="en-GB" sz="4400" dirty="0" smtClean="0"/>
              <a:t> </a:t>
            </a:r>
            <a:endParaRPr kumimoji="0" lang="en-GB" sz="4400" b="0" i="0" u="none" strike="noStrike" kern="1200" cap="all" spc="0" normalizeH="0" baseline="0" noProof="0" dirty="0" smtClean="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33795">
                                            <p:txEl>
                                              <p:pRg st="0" end="0"/>
                                            </p:txEl>
                                          </p:spTgt>
                                        </p:tgtEl>
                                        <p:attrNameLst>
                                          <p:attrName>style.visibility</p:attrName>
                                        </p:attrNameLst>
                                      </p:cBhvr>
                                      <p:to>
                                        <p:strVal val="visible"/>
                                      </p:to>
                                    </p:set>
                                    <p:animEffect transition="in" filter="circle(in)">
                                      <p:cBhvr>
                                        <p:cTn id="11" dur="1000"/>
                                        <p:tgtEl>
                                          <p:spTgt spid="3379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33795">
                                            <p:txEl>
                                              <p:pRg st="1" end="1"/>
                                            </p:txEl>
                                          </p:spTgt>
                                        </p:tgtEl>
                                        <p:attrNameLst>
                                          <p:attrName>style.visibility</p:attrName>
                                        </p:attrNameLst>
                                      </p:cBhvr>
                                      <p:to>
                                        <p:strVal val="visible"/>
                                      </p:to>
                                    </p:set>
                                    <p:animEffect transition="in" filter="circle(in)">
                                      <p:cBhvr>
                                        <p:cTn id="16" dur="1000"/>
                                        <p:tgtEl>
                                          <p:spTgt spid="3379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33795">
                                            <p:txEl>
                                              <p:pRg st="2" end="2"/>
                                            </p:txEl>
                                          </p:spTgt>
                                        </p:tgtEl>
                                        <p:attrNameLst>
                                          <p:attrName>style.visibility</p:attrName>
                                        </p:attrNameLst>
                                      </p:cBhvr>
                                      <p:to>
                                        <p:strVal val="visible"/>
                                      </p:to>
                                    </p:set>
                                    <p:animEffect transition="in" filter="circle(in)">
                                      <p:cBhvr>
                                        <p:cTn id="21" dur="10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عنصر نائب للمحتوى 3" descr="funny.jpg"/>
          <p:cNvPicPr>
            <a:picLocks noGrp="1" noChangeAspect="1"/>
          </p:cNvPicPr>
          <p:nvPr>
            <p:ph idx="1"/>
          </p:nvPr>
        </p:nvPicPr>
        <p:blipFill>
          <a:blip r:embed="rId2"/>
          <a:srcRect/>
          <a:stretch>
            <a:fillRect/>
          </a:stretch>
        </p:blipFill>
        <p:spPr>
          <a:xfrm>
            <a:off x="-398330" y="156771"/>
            <a:ext cx="9828114" cy="6558377"/>
          </a:xfrm>
          <a:prstGeom prst="rect">
            <a:avLst/>
          </a:prstGeom>
          <a:ln w="228600" cap="sq" cmpd="thickThin">
            <a:solidFill>
              <a:srgbClr val="000000"/>
            </a:solidFill>
            <a:prstDash val="solid"/>
            <a:miter lim="800000"/>
          </a:ln>
          <a:effectLst>
            <a:innerShdw blurRad="76200">
              <a:srgbClr val="000000"/>
            </a:inn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9"/>
          <p:cNvSpPr>
            <a:spLocks noGrp="1" noChangeArrowheads="1"/>
          </p:cNvSpPr>
          <p:nvPr>
            <p:ph idx="1"/>
          </p:nvPr>
        </p:nvSpPr>
        <p:spPr>
          <a:xfrm>
            <a:off x="242918" y="2071678"/>
            <a:ext cx="8686800" cy="4000528"/>
          </a:xfrm>
          <a:scene3d>
            <a:camera prst="orthographicFront"/>
            <a:lightRig rig="threePt" dir="t"/>
          </a:scene3d>
          <a:sp3d>
            <a:bevelT w="139700" h="139700" prst="divot"/>
          </a:sp3d>
        </p:spPr>
        <p:style>
          <a:lnRef idx="1">
            <a:schemeClr val="accent4"/>
          </a:lnRef>
          <a:fillRef idx="3">
            <a:schemeClr val="accent4"/>
          </a:fillRef>
          <a:effectRef idx="2">
            <a:schemeClr val="accent4"/>
          </a:effectRef>
          <a:fontRef idx="minor">
            <a:schemeClr val="lt1"/>
          </a:fontRef>
        </p:style>
        <p:txBody>
          <a:bodyPr anchor="ctr"/>
          <a:lstStyle/>
          <a:p>
            <a:pPr marL="441325" lvl="1" indent="-261938" algn="r" rtl="1" eaLnBrk="1" hangingPunct="1">
              <a:buClrTx/>
              <a:buSzPct val="78000"/>
              <a:buFont typeface="Wingdings" pitchFamily="2" charset="2"/>
              <a:buChar char="v"/>
            </a:pPr>
            <a:r>
              <a:rPr lang="ar-SY" dirty="0" smtClean="0">
                <a:solidFill>
                  <a:srgbClr val="002060"/>
                </a:solidFill>
              </a:rPr>
              <a:t>ت</a:t>
            </a:r>
            <a:r>
              <a:rPr lang="ar-SA" dirty="0" err="1" smtClean="0">
                <a:solidFill>
                  <a:srgbClr val="002060"/>
                </a:solidFill>
              </a:rPr>
              <a:t>عتبر</a:t>
            </a:r>
            <a:r>
              <a:rPr lang="ar-SA" dirty="0" smtClean="0">
                <a:solidFill>
                  <a:srgbClr val="002060"/>
                </a:solidFill>
              </a:rPr>
              <a:t> الأسماك من </a:t>
            </a:r>
            <a:r>
              <a:rPr lang="ar-SY" dirty="0" smtClean="0">
                <a:solidFill>
                  <a:srgbClr val="002060"/>
                </a:solidFill>
              </a:rPr>
              <a:t>الأغذية</a:t>
            </a:r>
            <a:r>
              <a:rPr lang="ar-SA" dirty="0" smtClean="0">
                <a:solidFill>
                  <a:srgbClr val="002060"/>
                </a:solidFill>
              </a:rPr>
              <a:t> عالية القيمة الحيوية نظراً </a:t>
            </a:r>
            <a:r>
              <a:rPr lang="ar-SY" dirty="0" smtClean="0">
                <a:solidFill>
                  <a:srgbClr val="002060"/>
                </a:solidFill>
              </a:rPr>
              <a:t>لمحتواها من البروتينات عالية القيمة التغذوية. </a:t>
            </a:r>
          </a:p>
          <a:p>
            <a:pPr marL="441325" lvl="1" indent="-261938" algn="r" rtl="1" eaLnBrk="1" hangingPunct="1">
              <a:buClrTx/>
              <a:buSzPct val="78000"/>
              <a:buFont typeface="Wingdings" pitchFamily="2" charset="2"/>
              <a:buChar char="v"/>
            </a:pPr>
            <a:r>
              <a:rPr lang="ar-SY" dirty="0" smtClean="0">
                <a:solidFill>
                  <a:srgbClr val="002060"/>
                </a:solidFill>
              </a:rPr>
              <a:t>ك</a:t>
            </a:r>
            <a:r>
              <a:rPr lang="ar-SA" dirty="0" smtClean="0">
                <a:solidFill>
                  <a:srgbClr val="002060"/>
                </a:solidFill>
              </a:rPr>
              <a:t>ما يمتاز دهن</a:t>
            </a:r>
            <a:r>
              <a:rPr lang="ar-SY" dirty="0" smtClean="0">
                <a:solidFill>
                  <a:srgbClr val="002060"/>
                </a:solidFill>
              </a:rPr>
              <a:t>ه</a:t>
            </a:r>
            <a:r>
              <a:rPr lang="ar-SA" dirty="0" smtClean="0">
                <a:solidFill>
                  <a:srgbClr val="002060"/>
                </a:solidFill>
              </a:rPr>
              <a:t> </a:t>
            </a:r>
            <a:r>
              <a:rPr lang="ar-SY" dirty="0" smtClean="0">
                <a:solidFill>
                  <a:srgbClr val="002060"/>
                </a:solidFill>
              </a:rPr>
              <a:t>بمحتواه المرتفع من </a:t>
            </a:r>
            <a:r>
              <a:rPr lang="ar-SA" dirty="0" smtClean="0">
                <a:solidFill>
                  <a:srgbClr val="002060"/>
                </a:solidFill>
              </a:rPr>
              <a:t>الأحماض </a:t>
            </a:r>
            <a:r>
              <a:rPr lang="ar-SA" dirty="0" err="1" smtClean="0">
                <a:solidFill>
                  <a:srgbClr val="002060"/>
                </a:solidFill>
              </a:rPr>
              <a:t>الدهنية</a:t>
            </a:r>
            <a:r>
              <a:rPr lang="ar-SA" dirty="0" smtClean="0">
                <a:solidFill>
                  <a:srgbClr val="002060"/>
                </a:solidFill>
              </a:rPr>
              <a:t> غير المشبعة وعديدة عدم الإشباع مثل </a:t>
            </a:r>
            <a:r>
              <a:rPr lang="en-US" dirty="0" smtClean="0">
                <a:solidFill>
                  <a:srgbClr val="002060"/>
                </a:solidFill>
              </a:rPr>
              <a:t>Omega 3</a:t>
            </a:r>
            <a:r>
              <a:rPr lang="ar-SA" dirty="0" smtClean="0">
                <a:solidFill>
                  <a:srgbClr val="002060"/>
                </a:solidFill>
              </a:rPr>
              <a:t> و</a:t>
            </a:r>
            <a:r>
              <a:rPr lang="en-US" dirty="0" smtClean="0">
                <a:solidFill>
                  <a:srgbClr val="002060"/>
                </a:solidFill>
              </a:rPr>
              <a:t>Omega 6</a:t>
            </a:r>
            <a:r>
              <a:rPr lang="ar-SY" dirty="0" smtClean="0">
                <a:solidFill>
                  <a:srgbClr val="002060"/>
                </a:solidFill>
              </a:rPr>
              <a:t>. </a:t>
            </a:r>
          </a:p>
          <a:p>
            <a:pPr marL="441325" lvl="1" indent="-261938" algn="r" rtl="1" eaLnBrk="1" hangingPunct="1">
              <a:buClrTx/>
              <a:buSzPct val="78000"/>
              <a:buFont typeface="Wingdings" pitchFamily="2" charset="2"/>
              <a:buChar char="v"/>
            </a:pPr>
            <a:r>
              <a:rPr lang="ar-SA" dirty="0" smtClean="0">
                <a:solidFill>
                  <a:srgbClr val="002060"/>
                </a:solidFill>
              </a:rPr>
              <a:t>بالإضافة </a:t>
            </a:r>
            <a:r>
              <a:rPr lang="ar-SY" dirty="0" smtClean="0">
                <a:solidFill>
                  <a:srgbClr val="002060"/>
                </a:solidFill>
              </a:rPr>
              <a:t>لاحتوائه على </a:t>
            </a:r>
            <a:r>
              <a:rPr lang="ar-SA" dirty="0" smtClean="0">
                <a:solidFill>
                  <a:srgbClr val="002060"/>
                </a:solidFill>
              </a:rPr>
              <a:t>بعض العناصر المعدنية الهامة</a:t>
            </a:r>
            <a:r>
              <a:rPr lang="ar-SY" dirty="0" smtClean="0">
                <a:solidFill>
                  <a:srgbClr val="002060"/>
                </a:solidFill>
              </a:rPr>
              <a:t> كاليود </a:t>
            </a:r>
            <a:r>
              <a:rPr lang="ar-SY" dirty="0" err="1" smtClean="0">
                <a:solidFill>
                  <a:srgbClr val="002060"/>
                </a:solidFill>
              </a:rPr>
              <a:t>والفوسفور</a:t>
            </a:r>
            <a:r>
              <a:rPr lang="ar-SY" dirty="0" smtClean="0">
                <a:solidFill>
                  <a:srgbClr val="002060"/>
                </a:solidFill>
              </a:rPr>
              <a:t> والكالسيوم، </a:t>
            </a:r>
            <a:r>
              <a:rPr lang="ar-SA" dirty="0" smtClean="0">
                <a:solidFill>
                  <a:srgbClr val="002060"/>
                </a:solidFill>
              </a:rPr>
              <a:t>والعديد من الفيتامينات الذوابة في الدهون</a:t>
            </a:r>
            <a:r>
              <a:rPr lang="ar-SY" dirty="0" smtClean="0">
                <a:solidFill>
                  <a:srgbClr val="002060"/>
                </a:solidFill>
              </a:rPr>
              <a:t> (</a:t>
            </a:r>
            <a:r>
              <a:rPr lang="en-US" dirty="0" smtClean="0">
                <a:solidFill>
                  <a:srgbClr val="002060"/>
                </a:solidFill>
              </a:rPr>
              <a:t>K</a:t>
            </a:r>
            <a:r>
              <a:rPr lang="ar-SA" dirty="0" smtClean="0">
                <a:solidFill>
                  <a:srgbClr val="002060"/>
                </a:solidFill>
              </a:rPr>
              <a:t>،</a:t>
            </a:r>
            <a:r>
              <a:rPr lang="en-US" dirty="0" smtClean="0">
                <a:solidFill>
                  <a:srgbClr val="002060"/>
                </a:solidFill>
              </a:rPr>
              <a:t>E</a:t>
            </a:r>
            <a:r>
              <a:rPr lang="ar-SA" dirty="0" smtClean="0">
                <a:solidFill>
                  <a:srgbClr val="002060"/>
                </a:solidFill>
              </a:rPr>
              <a:t>،</a:t>
            </a:r>
            <a:r>
              <a:rPr lang="en-US" dirty="0" smtClean="0">
                <a:solidFill>
                  <a:srgbClr val="002060"/>
                </a:solidFill>
              </a:rPr>
              <a:t>D</a:t>
            </a:r>
            <a:r>
              <a:rPr lang="ar-SY" dirty="0" smtClean="0">
                <a:solidFill>
                  <a:srgbClr val="002060"/>
                </a:solidFill>
              </a:rPr>
              <a:t>،</a:t>
            </a:r>
            <a:r>
              <a:rPr lang="en-US" dirty="0" smtClean="0">
                <a:solidFill>
                  <a:srgbClr val="002060"/>
                </a:solidFill>
              </a:rPr>
              <a:t>A</a:t>
            </a:r>
            <a:r>
              <a:rPr lang="ar-SY" dirty="0" smtClean="0">
                <a:solidFill>
                  <a:srgbClr val="002060"/>
                </a:solidFill>
              </a:rPr>
              <a:t>). </a:t>
            </a:r>
            <a:endParaRPr lang="en-GB" dirty="0" smtClean="0">
              <a:solidFill>
                <a:srgbClr val="002060"/>
              </a:solidFill>
            </a:endParaRPr>
          </a:p>
        </p:txBody>
      </p:sp>
      <p:sp>
        <p:nvSpPr>
          <p:cNvPr id="4" name="عنوان 3"/>
          <p:cNvSpPr>
            <a:spLocks noGrp="1"/>
          </p:cNvSpPr>
          <p:nvPr>
            <p:ph type="title"/>
          </p:nvPr>
        </p:nvSpPr>
        <p:spPr/>
        <p:txBody>
          <a:bodyPr/>
          <a:lstStyle/>
          <a:p>
            <a:endParaRPr lang="de-DE"/>
          </a:p>
        </p:txBody>
      </p:sp>
      <p:sp>
        <p:nvSpPr>
          <p:cNvPr id="5" name="Rectangle 2"/>
          <p:cNvSpPr txBox="1">
            <a:spLocks noChangeArrowheads="1"/>
          </p:cNvSpPr>
          <p:nvPr/>
        </p:nvSpPr>
        <p:spPr>
          <a:xfrm>
            <a:off x="285720" y="457200"/>
            <a:ext cx="8572560" cy="1185850"/>
          </a:xfrm>
          <a:prstGeom prst="rect">
            <a:avLst/>
          </a:prstGeom>
          <a:ln w="9525"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vert="horz"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SY" sz="5400" b="1" i="0" u="none" strike="noStrike" kern="1200" cap="all" spc="0" normalizeH="0" baseline="0" noProof="0" smtClean="0">
                <a:ln>
                  <a:noFill/>
                </a:ln>
                <a:solidFill>
                  <a:schemeClr val="dk1"/>
                </a:solidFill>
                <a:effectLst/>
                <a:uLnTx/>
                <a:uFillTx/>
                <a:latin typeface="+mn-lt"/>
                <a:ea typeface="+mn-ea"/>
                <a:cs typeface="+mn-cs"/>
              </a:rPr>
              <a:t>مقدمة</a:t>
            </a:r>
            <a:endParaRPr kumimoji="0" lang="en-GB" sz="5400" b="1" i="0" u="none" strike="noStrike" kern="1200" cap="all" spc="0" normalizeH="0" baseline="0" noProof="0" dirty="0" smtClean="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Left)">
                                      <p:cBhvr>
                                        <p:cTn id="7" dur="500"/>
                                        <p:tgtEl>
                                          <p:spTgt spid="215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Left)">
                                      <p:cBhvr>
                                        <p:cTn id="12" dur="500"/>
                                        <p:tgtEl>
                                          <p:spTgt spid="215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Left)">
                                      <p:cBhvr>
                                        <p:cTn id="17" dur="500"/>
                                        <p:tgtEl>
                                          <p:spTgt spid="215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85720" y="457200"/>
            <a:ext cx="8572560" cy="118585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ormAutofit/>
          </a:bodyPr>
          <a:lstStyle/>
          <a:p>
            <a:pPr algn="ctr" rtl="1" eaLnBrk="1" hangingPunct="1"/>
            <a:r>
              <a:rPr lang="ar-SY" sz="5400" b="1" dirty="0" smtClean="0">
                <a:effectLst/>
              </a:rPr>
              <a:t>مقدمة</a:t>
            </a:r>
            <a:endParaRPr lang="en-GB" sz="5400" b="1" dirty="0" smtClean="0">
              <a:effectLst/>
            </a:endParaRPr>
          </a:p>
        </p:txBody>
      </p:sp>
      <p:sp>
        <p:nvSpPr>
          <p:cNvPr id="22531" name="Rectangle 3"/>
          <p:cNvSpPr>
            <a:spLocks noGrp="1" noChangeArrowheads="1"/>
          </p:cNvSpPr>
          <p:nvPr>
            <p:ph idx="1"/>
          </p:nvPr>
        </p:nvSpPr>
        <p:spPr>
          <a:xfrm>
            <a:off x="242918" y="2268543"/>
            <a:ext cx="8686800" cy="3803663"/>
          </a:xfrm>
          <a:scene3d>
            <a:camera prst="orthographicFront"/>
            <a:lightRig rig="threePt" dir="t"/>
          </a:scene3d>
          <a:sp3d>
            <a:bevelT w="139700" h="139700" prst="divot"/>
          </a:sp3d>
        </p:spPr>
        <p:style>
          <a:lnRef idx="1">
            <a:schemeClr val="accent4"/>
          </a:lnRef>
          <a:fillRef idx="3">
            <a:schemeClr val="accent4"/>
          </a:fillRef>
          <a:effectRef idx="2">
            <a:schemeClr val="accent4"/>
          </a:effectRef>
          <a:fontRef idx="minor">
            <a:schemeClr val="lt1"/>
          </a:fontRef>
        </p:style>
        <p:txBody>
          <a:bodyPr anchor="ctr"/>
          <a:lstStyle/>
          <a:p>
            <a:pPr marL="441325" lvl="1" indent="-261938" algn="r" rtl="1">
              <a:buClr>
                <a:srgbClr val="FF0000"/>
              </a:buClr>
              <a:buBlip>
                <a:blip r:embed="rId2"/>
              </a:buBlip>
            </a:pPr>
            <a:r>
              <a:rPr lang="ar-SA" dirty="0" smtClean="0"/>
              <a:t>يتم تصنيع الأسماك عادة بأشكال مختلفة، فقد تكون </a:t>
            </a:r>
            <a:r>
              <a:rPr lang="ar-SY" dirty="0" smtClean="0"/>
              <a:t>على شكل </a:t>
            </a:r>
            <a:r>
              <a:rPr lang="ar-SA" dirty="0" smtClean="0"/>
              <a:t>أسماك كاملة أو شرائح أو قطع أو كرات لحمية أو </a:t>
            </a:r>
            <a:r>
              <a:rPr lang="ar-SA" dirty="0" err="1" smtClean="0"/>
              <a:t>نقانق</a:t>
            </a:r>
            <a:r>
              <a:rPr lang="ar-SA" dirty="0" smtClean="0"/>
              <a:t> أو بشكل أصابع</a:t>
            </a:r>
            <a:r>
              <a:rPr lang="ar-SY" dirty="0" smtClean="0"/>
              <a:t>.</a:t>
            </a:r>
          </a:p>
          <a:p>
            <a:pPr marL="441325" lvl="1" indent="-261938" algn="r" rtl="1">
              <a:buClr>
                <a:srgbClr val="FF0000"/>
              </a:buClr>
              <a:buBlip>
                <a:blip r:embed="rId2"/>
              </a:buBlip>
            </a:pPr>
            <a:r>
              <a:rPr lang="ar-SA" dirty="0" smtClean="0"/>
              <a:t>تؤكل الأسماك في بعض البلدان نيئة، ولكن غالباً </a:t>
            </a:r>
            <a:r>
              <a:rPr lang="ar-SA" dirty="0" err="1" smtClean="0"/>
              <a:t>مايتم</a:t>
            </a:r>
            <a:r>
              <a:rPr lang="ar-SA" dirty="0" smtClean="0"/>
              <a:t> استهلاكها بعد تحضيرها وتجهيزها بأحد طرق الطهي المعروفة</a:t>
            </a:r>
            <a:r>
              <a:rPr lang="ar-SY" dirty="0" smtClean="0"/>
              <a:t>.</a:t>
            </a:r>
          </a:p>
          <a:p>
            <a:pPr marL="441325" lvl="1" indent="-261938" algn="r" rtl="1">
              <a:buClr>
                <a:srgbClr val="FF0000"/>
              </a:buClr>
              <a:buBlip>
                <a:blip r:embed="rId2"/>
              </a:buBlip>
            </a:pPr>
            <a:r>
              <a:rPr lang="ar-SA" dirty="0" smtClean="0"/>
              <a:t>تؤدي الحرارة المستخدمة (سلق – شوي – قلي – تحمير) إلى تغيير في بعض خواص لحوم الأسماك</a:t>
            </a:r>
            <a:r>
              <a:rPr lang="ar-SY"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Left)">
                                      <p:cBhvr>
                                        <p:cTn id="7" dur="500"/>
                                        <p:tgtEl>
                                          <p:spTgt spid="22531">
                                            <p:txEl>
                                              <p:pRg st="0" end="0"/>
                                            </p:txEl>
                                          </p:spTgt>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Effect transition="in" filter="strips(downLeft)">
                                      <p:cBhvr>
                                        <p:cTn id="11" dur="500"/>
                                        <p:tgtEl>
                                          <p:spTgt spid="22531">
                                            <p:txEl>
                                              <p:pRg st="1" end="1"/>
                                            </p:txEl>
                                          </p:spTgt>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strips(downLeft)">
                                      <p:cBhvr>
                                        <p:cTn id="15" dur="500"/>
                                        <p:tgtEl>
                                          <p:spTgt spid="2253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85720" y="457200"/>
            <a:ext cx="8572560" cy="118585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a:normAutofit/>
          </a:bodyPr>
          <a:lstStyle/>
          <a:p>
            <a:pPr algn="ctr" rtl="1" eaLnBrk="1" hangingPunct="1"/>
            <a:r>
              <a:rPr lang="ar-SY" sz="5400" b="1" dirty="0" smtClean="0">
                <a:effectLst/>
              </a:rPr>
              <a:t>مقدمة</a:t>
            </a:r>
            <a:endParaRPr lang="en-GB" sz="5400" b="1" dirty="0" smtClean="0">
              <a:effectLst/>
            </a:endParaRPr>
          </a:p>
        </p:txBody>
      </p:sp>
      <p:sp>
        <p:nvSpPr>
          <p:cNvPr id="22531" name="Rectangle 3"/>
          <p:cNvSpPr>
            <a:spLocks noGrp="1" noChangeArrowheads="1"/>
          </p:cNvSpPr>
          <p:nvPr>
            <p:ph idx="1"/>
          </p:nvPr>
        </p:nvSpPr>
        <p:spPr>
          <a:xfrm>
            <a:off x="242918" y="2268543"/>
            <a:ext cx="8686800" cy="3803663"/>
          </a:xfrm>
          <a:scene3d>
            <a:camera prst="orthographicFront"/>
            <a:lightRig rig="threePt" dir="t"/>
          </a:scene3d>
          <a:sp3d>
            <a:bevelT w="139700" h="139700" prst="divot"/>
          </a:sp3d>
        </p:spPr>
        <p:style>
          <a:lnRef idx="1">
            <a:schemeClr val="accent4"/>
          </a:lnRef>
          <a:fillRef idx="3">
            <a:schemeClr val="accent4"/>
          </a:fillRef>
          <a:effectRef idx="2">
            <a:schemeClr val="accent4"/>
          </a:effectRef>
          <a:fontRef idx="minor">
            <a:schemeClr val="lt1"/>
          </a:fontRef>
        </p:style>
        <p:txBody>
          <a:bodyPr anchor="ctr">
            <a:normAutofit/>
          </a:bodyPr>
          <a:lstStyle/>
          <a:p>
            <a:pPr marL="441325" lvl="1" indent="-261938" algn="r" rtl="1">
              <a:buClr>
                <a:srgbClr val="FF0000"/>
              </a:buClr>
              <a:buNone/>
            </a:pPr>
            <a:r>
              <a:rPr lang="ar-SY" sz="3200" dirty="0" smtClean="0"/>
              <a:t>من أهم هذه التغيرات:</a:t>
            </a:r>
          </a:p>
          <a:p>
            <a:pPr marL="441325" lvl="1" indent="-261938" algn="r" rtl="1">
              <a:buClrTx/>
              <a:buSzPct val="82000"/>
              <a:buFont typeface="Wingdings" pitchFamily="2" charset="2"/>
              <a:buChar char="v"/>
            </a:pPr>
            <a:r>
              <a:rPr lang="ar-SY" sz="3200" dirty="0" smtClean="0"/>
              <a:t> </a:t>
            </a:r>
            <a:r>
              <a:rPr lang="ar-SA" sz="3200" dirty="0" smtClean="0"/>
              <a:t>إظهار الطعم والرائحة وتحسين القوام</a:t>
            </a:r>
            <a:r>
              <a:rPr lang="ar-SY" sz="3200" dirty="0" smtClean="0"/>
              <a:t>.</a:t>
            </a:r>
          </a:p>
          <a:p>
            <a:pPr marL="441325" lvl="1" indent="-261938" algn="r" rtl="1">
              <a:buClrTx/>
              <a:buSzPct val="82000"/>
              <a:buFont typeface="Wingdings" pitchFamily="2" charset="2"/>
              <a:buChar char="v"/>
            </a:pPr>
            <a:r>
              <a:rPr lang="ar-SY" sz="3200" dirty="0" smtClean="0"/>
              <a:t> </a:t>
            </a:r>
            <a:r>
              <a:rPr lang="ar-SA" sz="3200" dirty="0" smtClean="0"/>
              <a:t>إطالة مدة حفظها عن طريق خفض عدد الأحياء الدقيقة</a:t>
            </a:r>
            <a:r>
              <a:rPr lang="ar-SY" sz="3200" dirty="0" smtClean="0"/>
              <a:t>.</a:t>
            </a:r>
          </a:p>
          <a:p>
            <a:pPr marL="441325" lvl="1" indent="-261938" algn="r" rtl="1">
              <a:buClrTx/>
              <a:buSzPct val="82000"/>
              <a:buFont typeface="Wingdings" pitchFamily="2" charset="2"/>
              <a:buChar char="v"/>
            </a:pPr>
            <a:r>
              <a:rPr lang="ar-SA" sz="3200" dirty="0" smtClean="0"/>
              <a:t>أكسدة</a:t>
            </a:r>
            <a:r>
              <a:rPr lang="ar-SY" sz="3200" dirty="0" smtClean="0"/>
              <a:t> </a:t>
            </a:r>
            <a:r>
              <a:rPr lang="ar-SA" sz="3200" dirty="0" smtClean="0"/>
              <a:t>الأحماض الدهنية عديدة عدم الإشباع نتيجة الحرارة أو الضوء أو المعادن الثقيلة أو الأنزيمات لتنتج الجذور الحرة</a:t>
            </a:r>
            <a:r>
              <a:rPr lang="ar-SY" sz="3200"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nodeType="after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Left)">
                                      <p:cBhvr>
                                        <p:cTn id="7" dur="500"/>
                                        <p:tgtEl>
                                          <p:spTgt spid="22531">
                                            <p:txEl>
                                              <p:pRg st="0" end="0"/>
                                            </p:txEl>
                                          </p:spTgt>
                                        </p:tgtEl>
                                      </p:cBhvr>
                                    </p:animEffect>
                                  </p:childTnLst>
                                </p:cTn>
                              </p:par>
                            </p:childTnLst>
                          </p:cTn>
                        </p:par>
                        <p:par>
                          <p:cTn id="8" fill="hold">
                            <p:stCondLst>
                              <p:cond delay="500"/>
                            </p:stCondLst>
                            <p:childTnLst>
                              <p:par>
                                <p:cTn id="9" presetID="18" presetClass="entr" presetSubtype="12" fill="hold" nodeType="after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animEffect transition="in" filter="strips(downLeft)">
                                      <p:cBhvr>
                                        <p:cTn id="11" dur="500"/>
                                        <p:tgtEl>
                                          <p:spTgt spid="22531">
                                            <p:txEl>
                                              <p:pRg st="1" end="1"/>
                                            </p:txEl>
                                          </p:spTgt>
                                        </p:tgtEl>
                                      </p:cBhvr>
                                    </p:animEffect>
                                  </p:childTnLst>
                                </p:cTn>
                              </p:par>
                            </p:childTnLst>
                          </p:cTn>
                        </p:par>
                        <p:par>
                          <p:cTn id="12" fill="hold">
                            <p:stCondLst>
                              <p:cond delay="1000"/>
                            </p:stCondLst>
                            <p:childTnLst>
                              <p:par>
                                <p:cTn id="13" presetID="18" presetClass="entr" presetSubtype="12" fill="hold" nodeType="after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strips(downLeft)">
                                      <p:cBhvr>
                                        <p:cTn id="15" dur="500"/>
                                        <p:tgtEl>
                                          <p:spTgt spid="22531">
                                            <p:txEl>
                                              <p:pRg st="2" end="2"/>
                                            </p:txEl>
                                          </p:spTgt>
                                        </p:tgtEl>
                                      </p:cBhvr>
                                    </p:animEffect>
                                  </p:childTnLst>
                                </p:cTn>
                              </p:par>
                            </p:childTnLst>
                          </p:cTn>
                        </p:par>
                        <p:par>
                          <p:cTn id="16" fill="hold">
                            <p:stCondLst>
                              <p:cond delay="1500"/>
                            </p:stCondLst>
                            <p:childTnLst>
                              <p:par>
                                <p:cTn id="17" presetID="18" presetClass="entr" presetSubtype="12" fill="hold" nodeType="after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animEffect transition="in" filter="strips(downLeft)">
                                      <p:cBhvr>
                                        <p:cTn id="19" dur="500"/>
                                        <p:tgtEl>
                                          <p:spTgt spid="225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528638"/>
            <a:ext cx="8686800" cy="1185850"/>
          </a:xfrm>
          <a:scene3d>
            <a:camera prst="orthographicFront"/>
            <a:lightRig rig="threePt" dir="t"/>
          </a:scene3d>
          <a:sp3d>
            <a:bevelT w="114300" prst="hardEdge"/>
          </a:sp3d>
        </p:spPr>
        <p:style>
          <a:lnRef idx="1">
            <a:schemeClr val="accent3"/>
          </a:lnRef>
          <a:fillRef idx="2">
            <a:schemeClr val="accent3"/>
          </a:fillRef>
          <a:effectRef idx="1">
            <a:schemeClr val="accent3"/>
          </a:effectRef>
          <a:fontRef idx="minor">
            <a:schemeClr val="dk1"/>
          </a:fontRef>
        </p:style>
        <p:txBody>
          <a:bodyPr>
            <a:normAutofit/>
          </a:bodyPr>
          <a:lstStyle/>
          <a:p>
            <a:pPr algn="ctr" rtl="1" eaLnBrk="1" hangingPunct="1"/>
            <a:r>
              <a:rPr lang="ar-SA" sz="4400" b="1" dirty="0" smtClean="0">
                <a:effectLst/>
              </a:rPr>
              <a:t>الهدف من البحث</a:t>
            </a:r>
            <a:r>
              <a:rPr lang="de-DE" sz="4400" dirty="0" smtClean="0">
                <a:effectLst/>
              </a:rPr>
              <a:t> </a:t>
            </a:r>
            <a:endParaRPr lang="en-GB" sz="4400" dirty="0" smtClean="0">
              <a:effectLst/>
            </a:endParaRPr>
          </a:p>
        </p:txBody>
      </p:sp>
      <p:sp>
        <p:nvSpPr>
          <p:cNvPr id="23555" name="Rectangle 3"/>
          <p:cNvSpPr>
            <a:spLocks noGrp="1" noChangeArrowheads="1"/>
          </p:cNvSpPr>
          <p:nvPr>
            <p:ph idx="1"/>
          </p:nvPr>
        </p:nvSpPr>
        <p:spPr>
          <a:xfrm>
            <a:off x="228600" y="2411418"/>
            <a:ext cx="8712000" cy="3375036"/>
          </a:xfrm>
          <a:scene3d>
            <a:camera prst="orthographicFront"/>
            <a:lightRig rig="threePt" dir="t"/>
          </a:scene3d>
          <a:sp3d>
            <a:bevelT w="273050" h="215900" prst="convex"/>
            <a:bevelB w="95250"/>
          </a:sp3d>
        </p:spPr>
        <p:style>
          <a:lnRef idx="1">
            <a:schemeClr val="accent3"/>
          </a:lnRef>
          <a:fillRef idx="3">
            <a:schemeClr val="accent3"/>
          </a:fillRef>
          <a:effectRef idx="2">
            <a:schemeClr val="accent3"/>
          </a:effectRef>
          <a:fontRef idx="minor">
            <a:schemeClr val="lt1"/>
          </a:fontRef>
        </p:style>
        <p:txBody>
          <a:bodyPr vert="horz" lIns="324000" anchor="ctr">
            <a:normAutofit/>
          </a:bodyPr>
          <a:lstStyle/>
          <a:p>
            <a:pPr marL="441325" lvl="1" indent="-261938" algn="just" rtl="1">
              <a:buNone/>
            </a:pPr>
            <a:r>
              <a:rPr lang="ar-SY" sz="3600" dirty="0" smtClean="0"/>
              <a:t>  هدف هذا البحث إلى دراسة تأثير بعض طرق تحضير واستهلاك الأسماك في المحافظة على  مكوناته الغذائية</a:t>
            </a:r>
            <a:endParaRPr lang="en-GB"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ssolve">
                                      <p:cBhvr>
                                        <p:cTn id="7" dur="500"/>
                                        <p:tgtEl>
                                          <p:spTgt spid="2355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dissolve">
                                      <p:cBhvr>
                                        <p:cTn id="12" dur="500"/>
                                        <p:tgtEl>
                                          <p:spTgt spid="235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p:txBody>
          <a:bodyPr/>
          <a:lstStyle/>
          <a:p>
            <a:endParaRPr lang="de-DE" dirty="0"/>
          </a:p>
        </p:txBody>
      </p:sp>
      <p:sp>
        <p:nvSpPr>
          <p:cNvPr id="24578" name="Rectangle 2"/>
          <p:cNvSpPr>
            <a:spLocks noGrp="1" noChangeArrowheads="1"/>
          </p:cNvSpPr>
          <p:nvPr>
            <p:ph type="title"/>
          </p:nvPr>
        </p:nvSpPr>
        <p:spPr>
          <a:xfrm>
            <a:off x="242918" y="2714620"/>
            <a:ext cx="8686800" cy="1428760"/>
          </a:xfrm>
          <a:solidFill>
            <a:schemeClr val="accent1">
              <a:lumMod val="20000"/>
              <a:lumOff val="80000"/>
            </a:schemeClr>
          </a:solidFill>
          <a:effectLst>
            <a:glow rad="228600">
              <a:schemeClr val="accent6">
                <a:satMod val="175000"/>
                <a:alpha val="40000"/>
              </a:schemeClr>
            </a:glow>
            <a:outerShdw blurRad="152400" dist="317500" dir="5400000" sx="90000" sy="-19000" rotWithShape="0">
              <a:prstClr val="black">
                <a:alpha val="15000"/>
              </a:prstClr>
            </a:outerShdw>
          </a:effectLst>
          <a:scene3d>
            <a:camera prst="orthographicFront"/>
            <a:lightRig rig="threePt" dir="t"/>
          </a:scene3d>
          <a:sp3d>
            <a:bevelT w="139700" prst="cross"/>
          </a:sp3d>
        </p:spPr>
        <p:style>
          <a:lnRef idx="2">
            <a:schemeClr val="accent1"/>
          </a:lnRef>
          <a:fillRef idx="1">
            <a:schemeClr val="lt1"/>
          </a:fillRef>
          <a:effectRef idx="0">
            <a:schemeClr val="accent1"/>
          </a:effectRef>
          <a:fontRef idx="minor">
            <a:schemeClr val="dk1"/>
          </a:fontRef>
        </p:style>
        <p:txBody>
          <a:bodyPr anchor="ctr">
            <a:noAutofit/>
          </a:bodyPr>
          <a:lstStyle/>
          <a:p>
            <a:pPr algn="ctr" rtl="1" eaLnBrk="1" hangingPunct="1"/>
            <a:r>
              <a:rPr lang="ar-SA" sz="7200" b="1" dirty="0" smtClean="0">
                <a:effectLst/>
              </a:rPr>
              <a:t>مواد وطرائق البحث</a:t>
            </a:r>
            <a:r>
              <a:rPr lang="de-DE" sz="7200" dirty="0" smtClean="0">
                <a:effectLst/>
              </a:rPr>
              <a:t> </a:t>
            </a:r>
            <a:endParaRPr lang="en-GB" sz="7200" dirty="0" smtClean="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circle(out)">
                                      <p:cBhvr>
                                        <p:cTn id="7" dur="2000"/>
                                        <p:tgtEl>
                                          <p:spTgt spid="245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2918" y="142852"/>
            <a:ext cx="8686800" cy="1071570"/>
          </a:xfrm>
          <a:ln>
            <a:noFill/>
          </a:ln>
          <a:effectLst/>
          <a:scene3d>
            <a:camera prst="orthographicFront">
              <a:rot lat="0" lon="0" rev="0"/>
            </a:camera>
            <a:lightRig rig="glow" dir="t">
              <a:rot lat="0" lon="0" rev="14100000"/>
            </a:lightRig>
          </a:scene3d>
          <a:sp3d prstMaterial="softEdge">
            <a:bevelT w="127000" prst="artDeco"/>
          </a:sp3d>
        </p:spPr>
        <p:style>
          <a:lnRef idx="3">
            <a:schemeClr val="lt1"/>
          </a:lnRef>
          <a:fillRef idx="1">
            <a:schemeClr val="accent1"/>
          </a:fillRef>
          <a:effectRef idx="1">
            <a:schemeClr val="accent1"/>
          </a:effectRef>
          <a:fontRef idx="minor">
            <a:schemeClr val="lt1"/>
          </a:fontRef>
        </p:style>
        <p:txBody>
          <a:bodyPr>
            <a:normAutofit/>
          </a:bodyPr>
          <a:lstStyle/>
          <a:p>
            <a:pPr algn="ctr" rtl="1" eaLnBrk="1" hangingPunct="1"/>
            <a:r>
              <a:rPr lang="ar-SY" sz="4000" b="1" dirty="0" smtClean="0">
                <a:effectLst/>
              </a:rPr>
              <a:t>تحضير وطهي </a:t>
            </a:r>
            <a:r>
              <a:rPr lang="ar-SA" sz="4000" b="1" dirty="0" smtClean="0">
                <a:effectLst/>
              </a:rPr>
              <a:t>السمك</a:t>
            </a:r>
            <a:endParaRPr lang="en-GB" sz="4000" dirty="0" smtClean="0">
              <a:effectLst/>
            </a:endParaRPr>
          </a:p>
        </p:txBody>
      </p:sp>
      <p:sp>
        <p:nvSpPr>
          <p:cNvPr id="25603" name="Rectangle 3"/>
          <p:cNvSpPr>
            <a:spLocks noGrp="1" noChangeArrowheads="1"/>
          </p:cNvSpPr>
          <p:nvPr>
            <p:ph idx="1"/>
          </p:nvPr>
        </p:nvSpPr>
        <p:spPr>
          <a:xfrm>
            <a:off x="214282" y="1357322"/>
            <a:ext cx="8715436" cy="5357826"/>
          </a:xfrm>
          <a:gradFill flip="none" rotWithShape="1">
            <a:gsLst>
              <a:gs pos="0">
                <a:srgbClr val="FFEFD1"/>
              </a:gs>
              <a:gs pos="64999">
                <a:srgbClr val="F0EBD5"/>
              </a:gs>
              <a:gs pos="100000">
                <a:srgbClr val="D1C39F"/>
              </a:gs>
            </a:gsLst>
            <a:path path="shape">
              <a:fillToRect l="50000" t="50000" r="50000" b="50000"/>
            </a:path>
            <a:tileRect/>
          </a:gradFill>
          <a:ln w="38100" cap="rnd" cmpd="tri">
            <a:solidFill>
              <a:schemeClr val="accent1">
                <a:shade val="95000"/>
                <a:satMod val="105000"/>
              </a:schemeClr>
            </a:solidFill>
          </a:ln>
          <a:effectLst>
            <a:innerShdw blurRad="330200">
              <a:prstClr val="black"/>
            </a:innerShdw>
          </a:effectLst>
          <a:scene3d>
            <a:camera prst="orthographicFront"/>
            <a:lightRig rig="threePt" dir="t"/>
          </a:scene3d>
          <a:sp3d>
            <a:bevelT w="139700" h="82550" prst="slope"/>
          </a:sp3d>
        </p:spPr>
        <p:style>
          <a:lnRef idx="1">
            <a:schemeClr val="accent1"/>
          </a:lnRef>
          <a:fillRef idx="2">
            <a:schemeClr val="accent1"/>
          </a:fillRef>
          <a:effectRef idx="1">
            <a:schemeClr val="accent1"/>
          </a:effectRef>
          <a:fontRef idx="minor">
            <a:schemeClr val="dk1"/>
          </a:fontRef>
        </p:style>
        <p:txBody>
          <a:bodyPr anchor="ctr">
            <a:normAutofit/>
          </a:bodyPr>
          <a:lstStyle/>
          <a:p>
            <a:pPr marL="441325" lvl="1" indent="-261938" algn="r" rtl="1">
              <a:buClr>
                <a:srgbClr val="FF0000"/>
              </a:buClr>
              <a:buSzPct val="90000"/>
              <a:buFont typeface="Wingdings" pitchFamily="2" charset="2"/>
              <a:buChar char="Ø"/>
            </a:pPr>
            <a:r>
              <a:rPr lang="ar-SY" dirty="0" smtClean="0"/>
              <a:t>أحضرت عينات السمك من صنف </a:t>
            </a:r>
            <a:r>
              <a:rPr lang="ar-SY" dirty="0" err="1" smtClean="0"/>
              <a:t>السللور</a:t>
            </a:r>
            <a:r>
              <a:rPr lang="ar-SY" dirty="0" smtClean="0"/>
              <a:t> من مزرعة أسماك بعد فرزها ونزع الأحشاء وغسلها، ثم نقلت مباشرة إلى المختبر ضمن صندوق يحتوي على الثلج المجروش.</a:t>
            </a:r>
          </a:p>
          <a:p>
            <a:pPr marL="441325" lvl="1" indent="-261938" algn="r" rtl="1">
              <a:buClr>
                <a:srgbClr val="FF0000"/>
              </a:buClr>
              <a:buSzPct val="90000"/>
              <a:buFont typeface="Wingdings" pitchFamily="2" charset="2"/>
              <a:buChar char="Ø"/>
            </a:pPr>
            <a:r>
              <a:rPr lang="ar-SY" dirty="0" smtClean="0"/>
              <a:t>غسلت الأسماك في المخبر بالماء الجاري لإزالة بقايا الدم والمادة المخاطية، ثم أجريت عمليات التحضير المنزلية لتجهيز الأسماك مثل قطع الرأس والذيل، نزع الجلد والسلسلة العظمية وذلك للحصول على شريحتين من كل سمكة بمعدل (90 ± 15 </a:t>
            </a:r>
            <a:r>
              <a:rPr lang="ar-SY" dirty="0" err="1" smtClean="0"/>
              <a:t>غ</a:t>
            </a:r>
            <a:r>
              <a:rPr lang="ar-SY" dirty="0" smtClean="0"/>
              <a:t> لكل شريحة).</a:t>
            </a:r>
          </a:p>
          <a:p>
            <a:pPr marL="441325" lvl="1" indent="-261938" algn="r" rtl="1">
              <a:buClr>
                <a:srgbClr val="FF0000"/>
              </a:buClr>
              <a:buSzPct val="90000"/>
              <a:buFont typeface="Wingdings" pitchFamily="2" charset="2"/>
              <a:buChar char="Ø"/>
            </a:pPr>
            <a:r>
              <a:rPr lang="ar-SY" dirty="0" smtClean="0"/>
              <a:t>خصصت 4 شرائح سمك لكل مكرر لطرق الطهي المعتمدة في هذا البحث، وبلغ وزنها حوالي (350 </a:t>
            </a:r>
            <a:r>
              <a:rPr lang="ar-SY" dirty="0" err="1" smtClean="0"/>
              <a:t>غ</a:t>
            </a:r>
            <a:r>
              <a:rPr lang="ar-SY" dirty="0" smtClean="0"/>
              <a:t>)، أجريت كل تجربة بمعدل 3 مكررات لكل طريقة طهي، وتركت شرائح نيئة بدون معاملة كشاهد.</a:t>
            </a:r>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Left)">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Left)">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2918" y="142852"/>
            <a:ext cx="8686800" cy="1071570"/>
          </a:xfrm>
          <a:ln>
            <a:noFill/>
          </a:ln>
          <a:effectLst/>
          <a:scene3d>
            <a:camera prst="orthographicFront">
              <a:rot lat="0" lon="0" rev="0"/>
            </a:camera>
            <a:lightRig rig="glow" dir="t">
              <a:rot lat="0" lon="0" rev="14100000"/>
            </a:lightRig>
          </a:scene3d>
          <a:sp3d prstMaterial="softEdge">
            <a:bevelT w="127000" prst="artDeco"/>
          </a:sp3d>
        </p:spPr>
        <p:style>
          <a:lnRef idx="3">
            <a:schemeClr val="lt1"/>
          </a:lnRef>
          <a:fillRef idx="1">
            <a:schemeClr val="accent1"/>
          </a:fillRef>
          <a:effectRef idx="1">
            <a:schemeClr val="accent1"/>
          </a:effectRef>
          <a:fontRef idx="minor">
            <a:schemeClr val="lt1"/>
          </a:fontRef>
        </p:style>
        <p:txBody>
          <a:bodyPr>
            <a:normAutofit/>
          </a:bodyPr>
          <a:lstStyle/>
          <a:p>
            <a:pPr algn="ctr" rtl="1" eaLnBrk="1" hangingPunct="1"/>
            <a:r>
              <a:rPr lang="ar-SY" sz="4000" b="1" dirty="0" smtClean="0">
                <a:effectLst/>
              </a:rPr>
              <a:t>تحضير وطهي </a:t>
            </a:r>
            <a:r>
              <a:rPr lang="ar-SA" sz="4000" b="1" dirty="0" smtClean="0">
                <a:effectLst/>
              </a:rPr>
              <a:t>السمك</a:t>
            </a:r>
            <a:endParaRPr lang="en-GB" sz="4000" dirty="0" smtClean="0">
              <a:effectLst/>
            </a:endParaRPr>
          </a:p>
        </p:txBody>
      </p:sp>
      <p:sp>
        <p:nvSpPr>
          <p:cNvPr id="25603" name="Rectangle 3"/>
          <p:cNvSpPr>
            <a:spLocks noGrp="1" noChangeArrowheads="1"/>
          </p:cNvSpPr>
          <p:nvPr>
            <p:ph idx="1"/>
          </p:nvPr>
        </p:nvSpPr>
        <p:spPr>
          <a:xfrm>
            <a:off x="214282" y="1357322"/>
            <a:ext cx="8715436" cy="5357826"/>
          </a:xfrm>
          <a:gradFill flip="none" rotWithShape="1">
            <a:gsLst>
              <a:gs pos="0">
                <a:srgbClr val="FFEFD1"/>
              </a:gs>
              <a:gs pos="64999">
                <a:srgbClr val="F0EBD5"/>
              </a:gs>
              <a:gs pos="100000">
                <a:srgbClr val="D1C39F"/>
              </a:gs>
            </a:gsLst>
            <a:path path="shape">
              <a:fillToRect l="50000" t="50000" r="50000" b="50000"/>
            </a:path>
            <a:tileRect/>
          </a:gradFill>
          <a:ln w="38100" cap="rnd" cmpd="tri">
            <a:solidFill>
              <a:schemeClr val="accent1">
                <a:shade val="95000"/>
                <a:satMod val="105000"/>
              </a:schemeClr>
            </a:solidFill>
          </a:ln>
          <a:effectLst>
            <a:innerShdw blurRad="330200">
              <a:prstClr val="black"/>
            </a:innerShdw>
          </a:effectLst>
          <a:scene3d>
            <a:camera prst="orthographicFront"/>
            <a:lightRig rig="threePt" dir="t"/>
          </a:scene3d>
          <a:sp3d>
            <a:bevelT w="139700" h="82550" prst="slope"/>
          </a:sp3d>
        </p:spPr>
        <p:style>
          <a:lnRef idx="1">
            <a:schemeClr val="accent1"/>
          </a:lnRef>
          <a:fillRef idx="2">
            <a:schemeClr val="accent1"/>
          </a:fillRef>
          <a:effectRef idx="1">
            <a:schemeClr val="accent1"/>
          </a:effectRef>
          <a:fontRef idx="minor">
            <a:schemeClr val="dk1"/>
          </a:fontRef>
        </p:style>
        <p:txBody>
          <a:bodyPr lIns="108000" tIns="36000" rIns="108000" bIns="36000" anchor="ctr">
            <a:normAutofit/>
          </a:bodyPr>
          <a:lstStyle/>
          <a:p>
            <a:pPr marL="441325" lvl="1" indent="-261938" algn="r" rtl="1">
              <a:buClr>
                <a:srgbClr val="FF0000"/>
              </a:buClr>
              <a:buSzPct val="90000"/>
              <a:buNone/>
            </a:pPr>
            <a:r>
              <a:rPr lang="ar-SY" dirty="0" smtClean="0"/>
              <a:t>طبقت 5 طرق طهي مختلفة وبالشروط التالية:</a:t>
            </a:r>
          </a:p>
          <a:p>
            <a:pPr marL="693737" lvl="1" indent="-514350" algn="r" rtl="1">
              <a:buClr>
                <a:srgbClr val="FF0000"/>
              </a:buClr>
              <a:buSzPct val="90000"/>
              <a:buFont typeface="+mj-lt"/>
              <a:buAutoNum type="arabicParenR"/>
            </a:pPr>
            <a:r>
              <a:rPr lang="ar-SY" sz="2600" dirty="0" smtClean="0"/>
              <a:t>سلقت شرائح السمك في الماء على درجة حرارة 98 </a:t>
            </a:r>
            <a:r>
              <a:rPr lang="ar-SY" sz="2600" dirty="0" err="1" smtClean="0"/>
              <a:t>مْ</a:t>
            </a:r>
            <a:r>
              <a:rPr lang="ar-SY" sz="2600" dirty="0" smtClean="0"/>
              <a:t> ولمدة 12 دقيقة.</a:t>
            </a:r>
          </a:p>
          <a:p>
            <a:pPr marL="693737" lvl="1" indent="-514350" algn="r" rtl="1">
              <a:buClr>
                <a:srgbClr val="FF0000"/>
              </a:buClr>
              <a:buSzPct val="90000"/>
              <a:buFont typeface="+mj-lt"/>
              <a:buAutoNum type="arabicParenR"/>
            </a:pPr>
            <a:r>
              <a:rPr lang="ar-SY" sz="2600" dirty="0" smtClean="0"/>
              <a:t>شويت شرائح السمك ضمن شواية كهربائية بعد وصول درجة حرارتها إلى 350 </a:t>
            </a:r>
            <a:r>
              <a:rPr lang="ar-SY" sz="2600" dirty="0" err="1" smtClean="0"/>
              <a:t>مْ</a:t>
            </a:r>
            <a:r>
              <a:rPr lang="ar-SY" sz="2600" dirty="0" smtClean="0"/>
              <a:t>، استغرقت عملية </a:t>
            </a:r>
            <a:r>
              <a:rPr lang="ar-SY" sz="2600" dirty="0" err="1" smtClean="0"/>
              <a:t>الشوي</a:t>
            </a:r>
            <a:r>
              <a:rPr lang="ar-SY" sz="2600" dirty="0" smtClean="0"/>
              <a:t> 10 دقائق بمعدل 5 دقيقة لكل جانب من الشرائح.</a:t>
            </a:r>
          </a:p>
          <a:p>
            <a:pPr marL="693737" lvl="1" indent="-514350" algn="r" rtl="1">
              <a:buClr>
                <a:srgbClr val="FF0000"/>
              </a:buClr>
              <a:buSzPct val="90000"/>
              <a:buFont typeface="+mj-lt"/>
              <a:buAutoNum type="arabicParenR"/>
            </a:pPr>
            <a:r>
              <a:rPr lang="ar-SY" sz="2400" dirty="0" smtClean="0"/>
              <a:t>تم تسخين الفرن الكهربائي لمدة 30 دقيقة للوصول إلى درجة حرارة 250 </a:t>
            </a:r>
            <a:r>
              <a:rPr lang="ar-SY" sz="2400" dirty="0" err="1" smtClean="0"/>
              <a:t>مْ</a:t>
            </a:r>
            <a:r>
              <a:rPr lang="ar-SY" sz="2400" dirty="0" smtClean="0"/>
              <a:t> ثم حُمرت (خبزت) شرائح السمك لمدة 20 دقيقة.</a:t>
            </a:r>
          </a:p>
          <a:p>
            <a:pPr marL="693737" lvl="1" indent="-514350" algn="r" rtl="1">
              <a:buClr>
                <a:srgbClr val="FF0000"/>
              </a:buClr>
              <a:buSzPct val="90000"/>
              <a:buFont typeface="+mj-lt"/>
              <a:buAutoNum type="arabicParenR"/>
            </a:pPr>
            <a:r>
              <a:rPr lang="ar-SY" sz="2400" dirty="0" smtClean="0"/>
              <a:t>حُمرت (خبزت) شرائح السمك لمدة 4 دقائق في فرن الميكروويف الذي ضُبط على درجة الفاعلية (</a:t>
            </a:r>
            <a:r>
              <a:rPr lang="de-DE" sz="2400" dirty="0" smtClean="0"/>
              <a:t>potency</a:t>
            </a:r>
            <a:r>
              <a:rPr lang="ar-SY" sz="2400" dirty="0" smtClean="0"/>
              <a:t>) 10.</a:t>
            </a:r>
          </a:p>
          <a:p>
            <a:pPr marL="693737" lvl="1" indent="-514350" algn="r" rtl="1">
              <a:buClr>
                <a:srgbClr val="FF0000"/>
              </a:buClr>
              <a:buSzPct val="90000"/>
              <a:buFont typeface="+mj-lt"/>
              <a:buAutoNum type="arabicParenR"/>
            </a:pPr>
            <a:r>
              <a:rPr lang="ar-SY" sz="2400" dirty="0" smtClean="0"/>
              <a:t>قليت شرائح السمك بزيت عباد الشمس لمدة 4 دقائق، كانت درجة حرارة زيت القلي 220 </a:t>
            </a:r>
            <a:r>
              <a:rPr lang="ar-SY" sz="2400" dirty="0" err="1" smtClean="0"/>
              <a:t>مْ</a:t>
            </a:r>
            <a:r>
              <a:rPr lang="ar-SY" sz="2400" dirty="0" smtClean="0"/>
              <a:t>.</a:t>
            </a:r>
            <a:endParaRPr lang="ar-SY" sz="2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Left)">
                                      <p:cBhvr>
                                        <p:cTn id="12" dur="500"/>
                                        <p:tgtEl>
                                          <p:spTgt spid="256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Left)">
                                      <p:cBhvr>
                                        <p:cTn id="17" dur="500"/>
                                        <p:tgtEl>
                                          <p:spTgt spid="2560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strips(downLeft)">
                                      <p:cBhvr>
                                        <p:cTn id="22" dur="500"/>
                                        <p:tgtEl>
                                          <p:spTgt spid="2560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nodeType="clickEffect">
                                  <p:stCondLst>
                                    <p:cond delay="0"/>
                                  </p:stCondLst>
                                  <p:childTnLst>
                                    <p:set>
                                      <p:cBhvr>
                                        <p:cTn id="26" dur="1" fill="hold">
                                          <p:stCondLst>
                                            <p:cond delay="0"/>
                                          </p:stCondLst>
                                        </p:cTn>
                                        <p:tgtEl>
                                          <p:spTgt spid="25603">
                                            <p:txEl>
                                              <p:pRg st="4" end="4"/>
                                            </p:txEl>
                                          </p:spTgt>
                                        </p:tgtEl>
                                        <p:attrNameLst>
                                          <p:attrName>style.visibility</p:attrName>
                                        </p:attrNameLst>
                                      </p:cBhvr>
                                      <p:to>
                                        <p:strVal val="visible"/>
                                      </p:to>
                                    </p:set>
                                    <p:animEffect transition="in" filter="strips(downLeft)">
                                      <p:cBhvr>
                                        <p:cTn id="27" dur="500"/>
                                        <p:tgtEl>
                                          <p:spTgt spid="2560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nodeType="clickEffect">
                                  <p:stCondLst>
                                    <p:cond delay="0"/>
                                  </p:stCondLst>
                                  <p:childTnLst>
                                    <p:set>
                                      <p:cBhvr>
                                        <p:cTn id="31" dur="1" fill="hold">
                                          <p:stCondLst>
                                            <p:cond delay="0"/>
                                          </p:stCondLst>
                                        </p:cTn>
                                        <p:tgtEl>
                                          <p:spTgt spid="25603">
                                            <p:txEl>
                                              <p:pRg st="5" end="5"/>
                                            </p:txEl>
                                          </p:spTgt>
                                        </p:tgtEl>
                                        <p:attrNameLst>
                                          <p:attrName>style.visibility</p:attrName>
                                        </p:attrNameLst>
                                      </p:cBhvr>
                                      <p:to>
                                        <p:strVal val="visible"/>
                                      </p:to>
                                    </p:set>
                                    <p:animEffect transition="in" filter="strips(downLeft)">
                                      <p:cBhvr>
                                        <p:cTn id="32" dur="500"/>
                                        <p:tgtEl>
                                          <p:spTgt spid="256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85720" y="285728"/>
            <a:ext cx="8501122" cy="1071570"/>
          </a:xfrm>
          <a:solidFill>
            <a:schemeClr val="bg1">
              <a:lumMod val="65000"/>
            </a:schemeClr>
          </a:solidFill>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a:normAutofit/>
          </a:bodyPr>
          <a:lstStyle/>
          <a:p>
            <a:pPr algn="ctr" rtl="1" eaLnBrk="1" hangingPunct="1"/>
            <a:r>
              <a:rPr lang="ar-SA" sz="4000" b="1" dirty="0" smtClean="0">
                <a:effectLst/>
              </a:rPr>
              <a:t>الاختبارات الكيميائية</a:t>
            </a:r>
            <a:r>
              <a:rPr lang="ar-SY" sz="4000" b="1" dirty="0" smtClean="0">
                <a:effectLst/>
              </a:rPr>
              <a:t> والفيزيائية</a:t>
            </a:r>
            <a:r>
              <a:rPr lang="en-GB" sz="4000" dirty="0" smtClean="0">
                <a:effectLst/>
              </a:rPr>
              <a:t> </a:t>
            </a:r>
          </a:p>
        </p:txBody>
      </p:sp>
      <p:sp>
        <p:nvSpPr>
          <p:cNvPr id="27651" name="Rectangle 3"/>
          <p:cNvSpPr>
            <a:spLocks noGrp="1" noChangeArrowheads="1"/>
          </p:cNvSpPr>
          <p:nvPr>
            <p:ph idx="1"/>
          </p:nvPr>
        </p:nvSpPr>
        <p:spPr>
          <a:xfrm>
            <a:off x="285720" y="1643050"/>
            <a:ext cx="8496300" cy="4929222"/>
          </a:xfrm>
          <a:solidFill>
            <a:schemeClr val="bg1">
              <a:lumMod val="8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lIns="108000" anchor="ctr">
            <a:noAutofit/>
          </a:bodyPr>
          <a:lstStyle/>
          <a:p>
            <a:pPr marL="441325" lvl="1" indent="-261938" algn="r" rtl="1" eaLnBrk="1" hangingPunct="1">
              <a:lnSpc>
                <a:spcPct val="90000"/>
              </a:lnSpc>
            </a:pPr>
            <a:r>
              <a:rPr lang="ar-SA" sz="2600" dirty="0" smtClean="0"/>
              <a:t>تقدير المحتوى المائي والبروتين والدهن والرماد</a:t>
            </a:r>
            <a:r>
              <a:rPr lang="ar-SY" sz="2600" dirty="0" smtClean="0"/>
              <a:t>،</a:t>
            </a:r>
            <a:r>
              <a:rPr lang="en-US" sz="2600" dirty="0" smtClean="0"/>
              <a:t> </a:t>
            </a:r>
            <a:r>
              <a:rPr lang="ar-SA" sz="2600" dirty="0" smtClean="0"/>
              <a:t>بالطرق الرسمية لرابطة المحللين الكيميائيين الأمريكية</a:t>
            </a:r>
            <a:endParaRPr lang="de-DE" sz="2600" dirty="0" smtClean="0"/>
          </a:p>
          <a:p>
            <a:pPr marL="441325" lvl="1" indent="-261938" algn="r" rtl="1">
              <a:lnSpc>
                <a:spcPct val="90000"/>
              </a:lnSpc>
            </a:pPr>
            <a:r>
              <a:rPr lang="ar-SA" sz="2400" dirty="0" smtClean="0"/>
              <a:t>تقدير الأحماض الدهنية الحرة </a:t>
            </a:r>
            <a:r>
              <a:rPr lang="de-DE" sz="2400" dirty="0" smtClean="0"/>
              <a:t> </a:t>
            </a:r>
            <a:r>
              <a:rPr lang="de-DE" sz="2400" dirty="0" smtClean="0"/>
              <a:t>FFA</a:t>
            </a:r>
            <a:endParaRPr lang="ar-SY" sz="2400" dirty="0" smtClean="0"/>
          </a:p>
          <a:p>
            <a:pPr marL="441325" lvl="1" indent="-261938" algn="r" rtl="1">
              <a:lnSpc>
                <a:spcPct val="90000"/>
              </a:lnSpc>
            </a:pPr>
            <a:r>
              <a:rPr lang="ar-SA" sz="2400" dirty="0" smtClean="0"/>
              <a:t>تقدير حمض </a:t>
            </a:r>
            <a:r>
              <a:rPr lang="ar-SA" sz="2400" dirty="0" err="1" smtClean="0"/>
              <a:t>الثيوباربيتوريك</a:t>
            </a:r>
            <a:r>
              <a:rPr lang="ar-SA" sz="2400" dirty="0" smtClean="0"/>
              <a:t> (</a:t>
            </a:r>
            <a:r>
              <a:rPr lang="en-US" sz="2400" dirty="0" smtClean="0"/>
              <a:t>TBA</a:t>
            </a:r>
            <a:r>
              <a:rPr lang="ar-SY" sz="2400" dirty="0" smtClean="0"/>
              <a:t>)</a:t>
            </a:r>
            <a:endParaRPr lang="ar-SY" sz="2600" dirty="0" smtClean="0"/>
          </a:p>
          <a:p>
            <a:pPr marL="441325" lvl="1" indent="-261938" algn="r" rtl="1" eaLnBrk="1" hangingPunct="1">
              <a:lnSpc>
                <a:spcPct val="90000"/>
              </a:lnSpc>
            </a:pPr>
            <a:r>
              <a:rPr lang="ar-SA" sz="2600" dirty="0" smtClean="0"/>
              <a:t>تقدير الأحماض الدهنية: باستخدام جهاز </a:t>
            </a:r>
            <a:r>
              <a:rPr lang="ar-SA" sz="2600" dirty="0" err="1" smtClean="0"/>
              <a:t>الكروماتوغرافيا</a:t>
            </a:r>
            <a:r>
              <a:rPr lang="ar-SA" sz="2600" dirty="0" smtClean="0"/>
              <a:t> الغازية نموذج </a:t>
            </a:r>
            <a:r>
              <a:rPr lang="en-US" sz="2600" dirty="0" smtClean="0"/>
              <a:t>GC SP-2330                           </a:t>
            </a:r>
            <a:endParaRPr lang="ar-SY" sz="2600" dirty="0" smtClean="0"/>
          </a:p>
          <a:p>
            <a:pPr marL="441325" lvl="1" indent="-261938" algn="r" rtl="1" eaLnBrk="1" hangingPunct="1">
              <a:lnSpc>
                <a:spcPct val="90000"/>
              </a:lnSpc>
            </a:pPr>
            <a:r>
              <a:rPr lang="ar-SA" sz="2600" dirty="0" smtClean="0"/>
              <a:t>التحليل الإحصائي</a:t>
            </a:r>
            <a:r>
              <a:rPr lang="ar-SA" sz="2600" b="1" dirty="0" smtClean="0"/>
              <a:t>:</a:t>
            </a:r>
            <a:r>
              <a:rPr lang="ar-SA" sz="2600" dirty="0" smtClean="0"/>
              <a:t> حللت النتائج باستخدام البرنامج الإحصائي </a:t>
            </a:r>
            <a:r>
              <a:rPr lang="en-US" sz="2600" dirty="0" err="1" smtClean="0"/>
              <a:t>Genstat</a:t>
            </a:r>
            <a:r>
              <a:rPr lang="en-GB" sz="2600"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p:cTn id="7" dur="500" fill="hold"/>
                                        <p:tgtEl>
                                          <p:spTgt spid="2765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7651">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p:cTn id="13" dur="5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2765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p:cTn id="19" dur="500" fill="hold"/>
                                        <p:tgtEl>
                                          <p:spTgt spid="27651">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27651">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7" presetClass="entr" presetSubtype="10" fill="hold"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p:cTn id="25" dur="5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27651">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7" presetClass="entr" presetSubtype="10" fill="hold"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p:cTn id="31" dur="500" fill="hold"/>
                                        <p:tgtEl>
                                          <p:spTgt spid="27651">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27651">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كلاسيكي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0</TotalTime>
  <Words>773</Words>
  <Application>Microsoft PowerPoint</Application>
  <PresentationFormat>عرض على الشاشة (3:4)‏</PresentationFormat>
  <Paragraphs>186</Paragraphs>
  <Slides>17</Slides>
  <Notes>1</Notes>
  <HiddenSlides>0</HiddenSlides>
  <MMClips>0</MMClips>
  <ScaleCrop>false</ScaleCrop>
  <HeadingPairs>
    <vt:vector size="4" baseType="variant">
      <vt:variant>
        <vt:lpstr>سمة</vt:lpstr>
      </vt:variant>
      <vt:variant>
        <vt:i4>1</vt:i4>
      </vt:variant>
      <vt:variant>
        <vt:lpstr>عناوين الشرائح</vt:lpstr>
      </vt:variant>
      <vt:variant>
        <vt:i4>17</vt:i4>
      </vt:variant>
    </vt:vector>
  </HeadingPairs>
  <TitlesOfParts>
    <vt:vector size="18" baseType="lpstr">
      <vt:lpstr>رحلة</vt:lpstr>
      <vt:lpstr>تأثير طريقة تحضير واستهلاك الأسماك على سلامة مكوناته الغذائية</vt:lpstr>
      <vt:lpstr>الشريحة 2</vt:lpstr>
      <vt:lpstr>مقدمة</vt:lpstr>
      <vt:lpstr>مقدمة</vt:lpstr>
      <vt:lpstr>الهدف من البحث </vt:lpstr>
      <vt:lpstr>مواد وطرائق البحث </vt:lpstr>
      <vt:lpstr>تحضير وطهي السمك</vt:lpstr>
      <vt:lpstr>تحضير وطهي السمك</vt:lpstr>
      <vt:lpstr>الاختبارات الكيميائية والفيزيائية </vt:lpstr>
      <vt:lpstr>النتائج والمناقشة </vt:lpstr>
      <vt:lpstr>المكونات الأساسية لشرائح السمك النيء والمطهي(%) </vt:lpstr>
      <vt:lpstr>المكونات الأساسية لشرائح السمك النيء والمطهي  على أساس المادة الجافة  (%)</vt:lpstr>
      <vt:lpstr>التغيرات في كمية الأحماض الدهنية الحرة في دهن شرائح السمك</vt:lpstr>
      <vt:lpstr>كمية حمض الثيوباربيتوريك في شرائح السمك المعاملة مقدرة ب(مغ MDA/ كغ)</vt:lpstr>
      <vt:lpstr>الأحماض الدهنية في دهن شرائح السمك النيء والمطهي (%)</vt:lpstr>
      <vt:lpstr>الشريحة 16</vt:lpstr>
      <vt:lpstr>الشريحة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التقرير العلمي لمهمة البحث العلمي للدكتور عمر الناصر</dc:title>
  <dc:creator>Alnasser</dc:creator>
  <cp:lastModifiedBy>Alnasser</cp:lastModifiedBy>
  <cp:revision>61</cp:revision>
  <dcterms:created xsi:type="dcterms:W3CDTF">2008-04-21T17:23:14Z</dcterms:created>
  <dcterms:modified xsi:type="dcterms:W3CDTF">2008-12-20T18:43:29Z</dcterms:modified>
</cp:coreProperties>
</file>