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8" r:id="rId2"/>
    <p:sldId id="337" r:id="rId3"/>
    <p:sldId id="339" r:id="rId4"/>
    <p:sldId id="350" r:id="rId5"/>
    <p:sldId id="340" r:id="rId6"/>
    <p:sldId id="354" r:id="rId7"/>
    <p:sldId id="342" r:id="rId8"/>
    <p:sldId id="346" r:id="rId9"/>
    <p:sldId id="345" r:id="rId10"/>
    <p:sldId id="349" r:id="rId11"/>
    <p:sldId id="348" r:id="rId12"/>
    <p:sldId id="347" r:id="rId13"/>
    <p:sldId id="323" r:id="rId14"/>
    <p:sldId id="324" r:id="rId15"/>
    <p:sldId id="325" r:id="rId16"/>
    <p:sldId id="326" r:id="rId17"/>
    <p:sldId id="327" r:id="rId18"/>
    <p:sldId id="328" r:id="rId19"/>
    <p:sldId id="329" r:id="rId20"/>
    <p:sldId id="264" r:id="rId21"/>
    <p:sldId id="265" r:id="rId22"/>
    <p:sldId id="266" r:id="rId23"/>
    <p:sldId id="267" r:id="rId24"/>
    <p:sldId id="268" r:id="rId25"/>
    <p:sldId id="269" r:id="rId26"/>
    <p:sldId id="270" r:id="rId27"/>
    <p:sldId id="355" r:id="rId28"/>
    <p:sldId id="271" r:id="rId29"/>
    <p:sldId id="272" r:id="rId30"/>
    <p:sldId id="353" r:id="rId31"/>
    <p:sldId id="273" r:id="rId32"/>
    <p:sldId id="274" r:id="rId33"/>
    <p:sldId id="275" r:id="rId34"/>
    <p:sldId id="276" r:id="rId35"/>
    <p:sldId id="277" r:id="rId36"/>
    <p:sldId id="278" r:id="rId37"/>
    <p:sldId id="279" r:id="rId38"/>
    <p:sldId id="280" r:id="rId39"/>
    <p:sldId id="352" r:id="rId40"/>
    <p:sldId id="282" r:id="rId41"/>
    <p:sldId id="283" r:id="rId42"/>
    <p:sldId id="357" r:id="rId43"/>
    <p:sldId id="356" r:id="rId44"/>
    <p:sldId id="284" r:id="rId45"/>
    <p:sldId id="285" r:id="rId46"/>
    <p:sldId id="330" r:id="rId47"/>
    <p:sldId id="309" r:id="rId48"/>
    <p:sldId id="310" r:id="rId49"/>
    <p:sldId id="311" r:id="rId50"/>
    <p:sldId id="320" r:id="rId51"/>
    <p:sldId id="321" r:id="rId52"/>
    <p:sldId id="319" r:id="rId53"/>
    <p:sldId id="331" r:id="rId54"/>
    <p:sldId id="300" r:id="rId55"/>
    <p:sldId id="301" r:id="rId56"/>
    <p:sldId id="302" r:id="rId57"/>
    <p:sldId id="303" r:id="rId58"/>
    <p:sldId id="304" r:id="rId59"/>
    <p:sldId id="305" r:id="rId60"/>
    <p:sldId id="306" r:id="rId61"/>
    <p:sldId id="314" r:id="rId62"/>
    <p:sldId id="332" r:id="rId63"/>
    <p:sldId id="317" r:id="rId64"/>
    <p:sldId id="315" r:id="rId65"/>
    <p:sldId id="316" r:id="rId66"/>
    <p:sldId id="313" r:id="rId67"/>
    <p:sldId id="333" r:id="rId68"/>
    <p:sldId id="334" r:id="rId69"/>
    <p:sldId id="322" r:id="rId70"/>
    <p:sldId id="335"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6F146-E988-45ED-BC38-465F6765EB21}" type="datetimeFigureOut">
              <a:rPr lang="en-US" smtClean="0"/>
              <a:pPr/>
              <a:t>06/04/2011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FB647-E2B7-4922-800F-568A238ACE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9A5A1-C3BA-4BA3-B3B9-F03503324D3A}" type="slidenum">
              <a:rPr lang="en-US"/>
              <a:pPr/>
              <a:t>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26F6D0-7832-4D08-ADAB-DE156C273299}" type="slidenum">
              <a:rPr lang="ar-JO"/>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91243E-89F1-451F-ABD8-19CD9EA24688}" type="slidenum">
              <a:rPr lang="ar-JO"/>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E2D8BD-BDC5-44F1-B180-37D7C2DCD5F7}" type="slidenum">
              <a:rPr lang="ar-JO"/>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2B6673-F769-45FD-ABCE-04DF7970C174}" type="slidenum">
              <a:rPr lang="ar-JO"/>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F8EB5EC-61FB-4775-B31C-CB0A25E01225}" type="slidenum">
              <a:rPr lang="ar-JO"/>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5D33F3-5A6C-44BB-B4E6-138D8FAB5DFB}" type="slidenum">
              <a:rPr lang="ar-JO"/>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604AD5-359F-492E-9248-53A671305BA2}" type="slidenum">
              <a:rPr lang="ar-JO"/>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0145E3-CFEE-4816-81B9-FA4CE3A1F11D}" type="slidenum">
              <a:rPr lang="ar-JO"/>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11B503-B924-4A23-8380-D31679CDFB2F}" type="slidenum">
              <a:rPr lang="ar-JO"/>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E367735-4BF9-4AAD-B815-4C224AE09654}" type="slidenum">
              <a:rPr lang="ar-JO"/>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B792E2-BD29-4FF1-B8F5-36C0286F4277}" type="slidenum">
              <a:rPr lang="ar-JO"/>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4A49D8-0879-48ED-A780-BD3DC0F0289A}" type="slidenum">
              <a:rPr lang="ar-JO"/>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BFE5D0-AD8F-486A-8DAF-6F8015E75175}" type="slidenum">
              <a:rPr lang="ar-JO"/>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C7A2F6-D1DF-4144-8FD7-89370866C759}" type="slidenum">
              <a:rPr lang="ar-JO"/>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iaburub@usa.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images.google.com/imgres?imgurl=http://www.passmoresschool.com/history/images/palestine_flag.gif&amp;imgrefurl=http://www.nobel-prize-winners.org/peace/arafat/arafat.htm&amp;h=311&amp;w=471&amp;sz=18&amp;tbnid=IdFxB98jJGGolM:&amp;tbnh=85&amp;tbnw=129&amp;prev=/images?q=palestinian+flag&amp;um=1&amp;start=2&amp;sa=X&amp;oi=images&amp;ct=image&amp;cd=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mailto:aiaburub@us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ar-JO" sz="3200" b="1" dirty="0"/>
              <a:t>برنامج تدعيم الطحين وأيدنة ملح </a:t>
            </a:r>
            <a:r>
              <a:rPr lang="ar-JO" sz="3200" b="1" dirty="0" smtClean="0"/>
              <a:t>الطعام في فلسطين</a:t>
            </a:r>
            <a:endParaRPr lang="en-US" sz="3200" b="1" dirty="0"/>
          </a:p>
        </p:txBody>
      </p:sp>
      <p:sp>
        <p:nvSpPr>
          <p:cNvPr id="66563" name="Rectangle 3"/>
          <p:cNvSpPr>
            <a:spLocks noGrp="1" noChangeArrowheads="1"/>
          </p:cNvSpPr>
          <p:nvPr>
            <p:ph type="body" idx="1"/>
          </p:nvPr>
        </p:nvSpPr>
        <p:spPr>
          <a:xfrm>
            <a:off x="539750" y="1484313"/>
            <a:ext cx="8229600" cy="1296987"/>
          </a:xfrm>
        </p:spPr>
        <p:txBody>
          <a:bodyPr/>
          <a:lstStyle/>
          <a:p>
            <a:pPr algn="ctr" rtl="1">
              <a:lnSpc>
                <a:spcPct val="90000"/>
              </a:lnSpc>
              <a:buFontTx/>
              <a:buNone/>
            </a:pPr>
            <a:r>
              <a:rPr lang="ar-JO" b="1" dirty="0"/>
              <a:t>دائرة التغذية </a:t>
            </a:r>
          </a:p>
          <a:p>
            <a:pPr algn="ctr" rtl="1">
              <a:lnSpc>
                <a:spcPct val="90000"/>
              </a:lnSpc>
              <a:buFontTx/>
              <a:buNone/>
            </a:pPr>
            <a:r>
              <a:rPr lang="ar-JO" b="1" dirty="0"/>
              <a:t>وزارة الصحة</a:t>
            </a:r>
            <a:endParaRPr lang="en-US" b="1" dirty="0"/>
          </a:p>
        </p:txBody>
      </p:sp>
      <p:sp>
        <p:nvSpPr>
          <p:cNvPr id="66565" name="Text Box 5"/>
          <p:cNvSpPr txBox="1">
            <a:spLocks noChangeArrowheads="1"/>
          </p:cNvSpPr>
          <p:nvPr/>
        </p:nvSpPr>
        <p:spPr bwMode="auto">
          <a:xfrm>
            <a:off x="2268538" y="2781300"/>
            <a:ext cx="4822825" cy="3416320"/>
          </a:xfrm>
          <a:prstGeom prst="rect">
            <a:avLst/>
          </a:prstGeom>
          <a:noFill/>
          <a:ln w="9525">
            <a:noFill/>
            <a:miter lim="800000"/>
            <a:headEnd/>
            <a:tailEnd/>
          </a:ln>
          <a:effectLst/>
        </p:spPr>
        <p:txBody>
          <a:bodyPr>
            <a:spAutoFit/>
          </a:bodyPr>
          <a:lstStyle/>
          <a:p>
            <a:pPr algn="ctr" rtl="1"/>
            <a:r>
              <a:rPr lang="ar-JO" sz="2400" b="1" dirty="0"/>
              <a:t>م. علاء </a:t>
            </a:r>
            <a:r>
              <a:rPr lang="ar-JO" sz="2400" b="1" dirty="0" smtClean="0"/>
              <a:t>أبو </a:t>
            </a:r>
            <a:r>
              <a:rPr lang="ar-JO" sz="2400" b="1" dirty="0"/>
              <a:t>الرب</a:t>
            </a:r>
          </a:p>
          <a:p>
            <a:pPr algn="ctr" rtl="1"/>
            <a:r>
              <a:rPr lang="ar-JO" sz="2400" b="1" dirty="0"/>
              <a:t>مدير دائرة التغذية</a:t>
            </a:r>
            <a:endParaRPr lang="en-US" sz="2400" b="1" dirty="0"/>
          </a:p>
          <a:p>
            <a:pPr algn="ctr" rtl="1"/>
            <a:endParaRPr lang="ar-JO" sz="2400" b="1" dirty="0" smtClean="0"/>
          </a:p>
          <a:p>
            <a:pPr algn="ctr" rtl="1"/>
            <a:r>
              <a:rPr lang="ar-JO" sz="2400" b="1" dirty="0" smtClean="0"/>
              <a:t>جوال: 919753 598 00970</a:t>
            </a:r>
            <a:endParaRPr lang="ar-JO" sz="2400" b="1" dirty="0"/>
          </a:p>
          <a:p>
            <a:pPr algn="ctr" rtl="1"/>
            <a:r>
              <a:rPr lang="ar-JO" sz="2400" b="1" dirty="0" err="1"/>
              <a:t>تليفاكس</a:t>
            </a:r>
            <a:r>
              <a:rPr lang="ar-JO" sz="2400" b="1" dirty="0"/>
              <a:t>: 2404764 </a:t>
            </a:r>
            <a:r>
              <a:rPr lang="ar-JO" sz="2400" b="1" dirty="0" smtClean="0"/>
              <a:t>2 00970</a:t>
            </a:r>
            <a:endParaRPr lang="ar-JO" sz="2400" b="1" dirty="0"/>
          </a:p>
          <a:p>
            <a:pPr algn="ctr" rtl="1"/>
            <a:endParaRPr lang="ar-JO" sz="2400" b="1" dirty="0"/>
          </a:p>
          <a:p>
            <a:pPr algn="ctr" rtl="1"/>
            <a:r>
              <a:rPr lang="en-US" sz="2400" b="1" dirty="0"/>
              <a:t>E-mail: </a:t>
            </a:r>
            <a:r>
              <a:rPr lang="en-US" sz="2400" b="1" dirty="0">
                <a:hlinkClick r:id="rId2"/>
              </a:rPr>
              <a:t>aiaburub@usa.com</a:t>
            </a:r>
            <a:endParaRPr lang="ar-JO" sz="2400" b="1" dirty="0"/>
          </a:p>
          <a:p>
            <a:pPr algn="ctr" rtl="1"/>
            <a:endParaRPr lang="ar-JO" sz="2400" b="1" dirty="0"/>
          </a:p>
          <a:p>
            <a:pPr algn="ctr" rtl="1"/>
            <a:r>
              <a:rPr lang="ar-JO" sz="2400" b="1" dirty="0" smtClean="0"/>
              <a:t>06/04/2011</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 calcmode="lin" valueType="num">
                                      <p:cBhvr>
                                        <p:cTn id="12"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656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 calcmode="lin" valueType="num">
                                      <p:cBhvr>
                                        <p:cTn id="17" dur="5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656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6565"/>
                                        </p:tgtEl>
                                        <p:attrNameLst>
                                          <p:attrName>style.visibility</p:attrName>
                                        </p:attrNameLst>
                                      </p:cBhvr>
                                      <p:to>
                                        <p:strVal val="visible"/>
                                      </p:to>
                                    </p:set>
                                    <p:anim calcmode="lin" valueType="num">
                                      <p:cBhvr>
                                        <p:cTn id="22" dur="500" fill="hold"/>
                                        <p:tgtEl>
                                          <p:spTgt spid="66565"/>
                                        </p:tgtEl>
                                        <p:attrNameLst>
                                          <p:attrName>ppt_w</p:attrName>
                                        </p:attrNameLst>
                                      </p:cBhvr>
                                      <p:tavLst>
                                        <p:tav tm="0">
                                          <p:val>
                                            <p:fltVal val="0"/>
                                          </p:val>
                                        </p:tav>
                                        <p:tav tm="100000">
                                          <p:val>
                                            <p:strVal val="#ppt_w"/>
                                          </p:val>
                                        </p:tav>
                                      </p:tavLst>
                                    </p:anim>
                                    <p:anim calcmode="lin" valueType="num">
                                      <p:cBhvr>
                                        <p:cTn id="23" dur="500" fill="hold"/>
                                        <p:tgtEl>
                                          <p:spTgt spid="6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P spid="665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oh4\Pictures\39726_11226994573.jpg"/>
          <p:cNvPicPr>
            <a:picLocks noChangeAspect="1" noChangeArrowheads="1"/>
          </p:cNvPicPr>
          <p:nvPr/>
        </p:nvPicPr>
        <p:blipFill>
          <a:blip r:embed="rId2" cstate="print"/>
          <a:srcRect/>
          <a:stretch>
            <a:fillRect/>
          </a:stretch>
        </p:blipFill>
        <p:spPr bwMode="auto">
          <a:xfrm>
            <a:off x="0" y="0"/>
            <a:ext cx="9144002" cy="6858000"/>
          </a:xfrm>
          <a:prstGeom prst="rect">
            <a:avLst/>
          </a:prstGeom>
          <a:noFill/>
        </p:spPr>
      </p:pic>
      <p:cxnSp>
        <p:nvCxnSpPr>
          <p:cNvPr id="5" name="Straight Connector 4"/>
          <p:cNvCxnSpPr/>
          <p:nvPr/>
        </p:nvCxnSpPr>
        <p:spPr>
          <a:xfrm rot="10800000" flipV="1">
            <a:off x="683568" y="476672"/>
            <a:ext cx="7776864" cy="5760640"/>
          </a:xfrm>
          <a:prstGeom prst="line">
            <a:avLst/>
          </a:prstGeom>
          <a:ln w="1003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332656"/>
            <a:ext cx="8064896" cy="6120680"/>
          </a:xfrm>
          <a:prstGeom prst="line">
            <a:avLst/>
          </a:prstGeom>
          <a:ln w="11430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C:\Users\moh4\Pictures\1260034111_05-05-12-2009.jpg"/>
          <p:cNvPicPr>
            <a:picLocks noChangeAspect="1" noChangeArrowheads="1"/>
          </p:cNvPicPr>
          <p:nvPr/>
        </p:nvPicPr>
        <p:blipFill>
          <a:blip r:embed="rId3" cstate="print"/>
          <a:srcRect/>
          <a:stretch>
            <a:fillRect/>
          </a:stretch>
        </p:blipFill>
        <p:spPr bwMode="auto">
          <a:xfrm>
            <a:off x="0" y="0"/>
            <a:ext cx="913548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moh4\Pictures\rxt756jrkqxj.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Users\moh4\Pictures\PHO-09Sep08-17749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971550" y="0"/>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دائرة التغذية</a:t>
            </a:r>
            <a:endParaRPr lang="en-US" sz="3600" b="1">
              <a:cs typeface="Simplified Arabic" pitchFamily="18" charset="-78"/>
            </a:endParaRPr>
          </a:p>
        </p:txBody>
      </p:sp>
      <p:sp>
        <p:nvSpPr>
          <p:cNvPr id="71683" name="Text Box 3"/>
          <p:cNvSpPr txBox="1">
            <a:spLocks noChangeArrowheads="1"/>
          </p:cNvSpPr>
          <p:nvPr/>
        </p:nvSpPr>
        <p:spPr bwMode="auto">
          <a:xfrm>
            <a:off x="4932363" y="836613"/>
            <a:ext cx="3960812" cy="2606675"/>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pPr>
            <a:r>
              <a:rPr lang="ar-SA" sz="2000" b="1"/>
              <a:t>دائرة التغذية هي دائرة من دوائر الإدارة العامة للرعاية الصحية الأولية والصحة العامة في وزارة الصحة الفلسطينية، تأسست في عام 2004،  تقدم الخدمات التغذوية للشعب الفلسطيني بكافة فئاته العمرية دون تمييز، وخاصة الذين يعانون من سوء التغذية والأمراض المزمنة، والأطفال، والنساء الحوامل والمرضعات، وطلاب المدارس.</a:t>
            </a:r>
            <a:r>
              <a:rPr lang="ar-SA" sz="2000"/>
              <a:t> </a:t>
            </a:r>
            <a:endParaRPr lang="en-US" sz="2000"/>
          </a:p>
        </p:txBody>
      </p:sp>
      <p:sp>
        <p:nvSpPr>
          <p:cNvPr id="71684" name="Text Box 4"/>
          <p:cNvSpPr txBox="1">
            <a:spLocks noChangeArrowheads="1"/>
          </p:cNvSpPr>
          <p:nvPr/>
        </p:nvSpPr>
        <p:spPr bwMode="auto">
          <a:xfrm>
            <a:off x="395288" y="908050"/>
            <a:ext cx="3889375" cy="1600200"/>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pPr>
            <a:r>
              <a:rPr lang="ar-SA" sz="2400" b="1"/>
              <a:t>رؤيتنا:</a:t>
            </a:r>
          </a:p>
          <a:p>
            <a:pPr algn="r" rtl="1">
              <a:spcBef>
                <a:spcPct val="50000"/>
              </a:spcBef>
            </a:pPr>
            <a:r>
              <a:rPr lang="ar-SA" sz="2000" b="1"/>
              <a:t>أن يتمتع الشعب الفلسطيني بوضع تغذوي جيد جدا يؤهله للتفكير والعمل والإبداع والإنتاج.</a:t>
            </a:r>
            <a:endParaRPr lang="en-US" sz="2000" b="1"/>
          </a:p>
        </p:txBody>
      </p:sp>
      <p:sp>
        <p:nvSpPr>
          <p:cNvPr id="71685" name="Text Box 5"/>
          <p:cNvSpPr txBox="1">
            <a:spLocks noChangeArrowheads="1"/>
          </p:cNvSpPr>
          <p:nvPr/>
        </p:nvSpPr>
        <p:spPr bwMode="auto">
          <a:xfrm>
            <a:off x="4643438" y="3644900"/>
            <a:ext cx="4321175" cy="2989263"/>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pPr>
            <a:r>
              <a:rPr lang="ar-SA" sz="2400" b="1"/>
              <a:t>رسالتنا:</a:t>
            </a:r>
          </a:p>
          <a:p>
            <a:pPr algn="r" rtl="1">
              <a:spcBef>
                <a:spcPct val="50000"/>
              </a:spcBef>
            </a:pPr>
            <a:r>
              <a:rPr lang="ar-SA" sz="1900" b="1"/>
              <a:t>تحسين الوضع التغذوي للمواطن الفلسطيني، من خلال تبني السياسات وتطبيق والبرامج الهادفة للسمو بالوضع التغذوي الفلسطيني بتميز، والعمل بروح الفريق مع جميع الجهات ذات العلاقة، وضمن نظام متكامل يعمل بعدالة وكفاءة وجودة إدارية وفنية عالية وفقاً للأسس والمعايير والقوانين المعتمدة عالميا، والأنظمة والتعليمات والقوانين المحلية، بواسطة </a:t>
            </a:r>
            <a:r>
              <a:rPr lang="ar-SA" sz="1900" b="1">
                <a:solidFill>
                  <a:srgbClr val="FF3300"/>
                </a:solidFill>
              </a:rPr>
              <a:t>كادر منظم ومؤهل ومدرب</a:t>
            </a:r>
            <a:r>
              <a:rPr lang="ar-SA" sz="1900" b="1"/>
              <a:t>.</a:t>
            </a:r>
            <a:endParaRPr lang="en-US" sz="1900" b="1"/>
          </a:p>
        </p:txBody>
      </p:sp>
      <p:sp>
        <p:nvSpPr>
          <p:cNvPr id="71686" name="Text Box 6"/>
          <p:cNvSpPr txBox="1">
            <a:spLocks noChangeArrowheads="1"/>
          </p:cNvSpPr>
          <p:nvPr/>
        </p:nvSpPr>
        <p:spPr bwMode="auto">
          <a:xfrm>
            <a:off x="250825" y="2708275"/>
            <a:ext cx="4070350" cy="3733800"/>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pPr>
            <a:r>
              <a:rPr lang="ar-SA" sz="2400" b="1"/>
              <a:t>سياستنا:</a:t>
            </a:r>
          </a:p>
          <a:p>
            <a:pPr algn="r" rtl="1">
              <a:spcBef>
                <a:spcPct val="50000"/>
              </a:spcBef>
            </a:pPr>
            <a:r>
              <a:rPr lang="ar-SA" sz="2000" b="1"/>
              <a:t>انطلاقا من إيماننا بالعدالة والمساواة في حصول كل مواطن على الخدمات الصحية ذات الكفاءة العالية, والغذاء الجيد وحمايته من الجوع من خلال التصدي للفقر وتحسين البيئة الاجتماعية وتوفير الأمن الغذائي بما في ذلك وضع السياسات والاستراتيجيات والخطط التنفيذية. ونؤمن </a:t>
            </a:r>
            <a:r>
              <a:rPr lang="ar-SA" sz="2000" b="1">
                <a:solidFill>
                  <a:srgbClr val="FF3300"/>
                </a:solidFill>
              </a:rPr>
              <a:t>بالتعاون بين جميع القطاعات ذات العلاقة</a:t>
            </a:r>
            <a:r>
              <a:rPr lang="ar-SA" sz="2000" b="1"/>
              <a:t> الذي يشكل مفتاح النجاح لجميع البرامج التغذوية، والتركيز على الوضع التغذوي للمرأة لضمان عائلة صحية وسليمة.</a:t>
            </a:r>
            <a:endParaRPr lang="en-US" sz="2000" b="1"/>
          </a:p>
        </p:txBody>
      </p:sp>
      <p:sp>
        <p:nvSpPr>
          <p:cNvPr id="71687" name="Text Box 7"/>
          <p:cNvSpPr txBox="1">
            <a:spLocks noChangeArrowheads="1"/>
          </p:cNvSpPr>
          <p:nvPr/>
        </p:nvSpPr>
        <p:spPr bwMode="auto">
          <a:xfrm>
            <a:off x="0" y="692150"/>
            <a:ext cx="9144000" cy="6027738"/>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pPr>
            <a:r>
              <a:rPr lang="ar-SA" b="1"/>
              <a:t>السياسات التغذوية </a:t>
            </a:r>
            <a:r>
              <a:rPr lang="ar-JO" b="1"/>
              <a:t>:</a:t>
            </a:r>
          </a:p>
          <a:p>
            <a:pPr algn="r" rtl="1">
              <a:spcBef>
                <a:spcPct val="50000"/>
              </a:spcBef>
              <a:buFontTx/>
              <a:buBlip>
                <a:blip r:embed="rId2"/>
              </a:buBlip>
            </a:pPr>
            <a:r>
              <a:rPr lang="ar-SA" sz="2400" b="1">
                <a:solidFill>
                  <a:srgbClr val="FF3300"/>
                </a:solidFill>
              </a:rPr>
              <a:t>اعتماد برنامج تدعيم الطحين وبرنامج أيدنة ملح الطعام وبرنامج المزودات التغذوية الدقيقة كبرامج وطنية تهدف للحد من مشكلة نقص العناصر الغذائية الدقيقة.</a:t>
            </a:r>
            <a:endParaRPr lang="ar-JO" sz="2400" b="1">
              <a:solidFill>
                <a:srgbClr val="FF3300"/>
              </a:solidFill>
            </a:endParaRPr>
          </a:p>
          <a:p>
            <a:pPr algn="r" rtl="1">
              <a:spcBef>
                <a:spcPct val="50000"/>
              </a:spcBef>
            </a:pPr>
            <a:endParaRPr lang="ar-SA" sz="2400" b="1">
              <a:solidFill>
                <a:srgbClr val="FF3300"/>
              </a:solidFill>
            </a:endParaRPr>
          </a:p>
          <a:p>
            <a:pPr algn="r" rtl="1">
              <a:spcBef>
                <a:spcPct val="50000"/>
              </a:spcBef>
              <a:buFontTx/>
              <a:buBlip>
                <a:blip r:embed="rId2"/>
              </a:buBlip>
            </a:pPr>
            <a:r>
              <a:rPr lang="ar-SA" b="1"/>
              <a:t>تطبيق مبدأ الرضاعة الطبيعية الخالصة خلال الأشهر الست الأولى من عمر الطفل، مع ضرورة البدء بالإرضاع عبر الثدي منذ الساعات الأولى للولادة.</a:t>
            </a:r>
            <a:endParaRPr lang="ar-JO" b="1"/>
          </a:p>
          <a:p>
            <a:pPr algn="r" rtl="1">
              <a:spcBef>
                <a:spcPct val="50000"/>
              </a:spcBef>
            </a:pPr>
            <a:endParaRPr lang="ar-SA" b="1"/>
          </a:p>
          <a:p>
            <a:pPr algn="r" rtl="1">
              <a:spcBef>
                <a:spcPct val="50000"/>
              </a:spcBef>
              <a:buFontTx/>
              <a:buBlip>
                <a:blip r:embed="rId2"/>
              </a:buBlip>
            </a:pPr>
            <a:r>
              <a:rPr lang="ar-SA" b="1"/>
              <a:t>تفعيل إعطاء الأطفال الرضع الأغذية التكميلية الملائمة، وغذائي متنوع للأطفال أقل من خمس سنوات.</a:t>
            </a:r>
            <a:endParaRPr lang="ar-JO" b="1"/>
          </a:p>
          <a:p>
            <a:pPr algn="r" rtl="1">
              <a:spcBef>
                <a:spcPct val="50000"/>
              </a:spcBef>
            </a:pPr>
            <a:endParaRPr lang="ar-SA" b="1"/>
          </a:p>
          <a:p>
            <a:pPr algn="r" rtl="1">
              <a:spcBef>
                <a:spcPct val="50000"/>
              </a:spcBef>
              <a:buFontTx/>
              <a:buBlip>
                <a:blip r:embed="rId2"/>
              </a:buBlip>
            </a:pPr>
            <a:r>
              <a:rPr lang="ar-SA" b="1"/>
              <a:t>تفعيل برنامج الرصد التغذوي الوطني لمراقبة الوضع التغذوي للمجتمع الفلسطيني.</a:t>
            </a:r>
          </a:p>
          <a:p>
            <a:pPr algn="r" rtl="1">
              <a:spcBef>
                <a:spcPct val="50000"/>
              </a:spcBef>
              <a:buFontTx/>
              <a:buBlip>
                <a:blip r:embed="rId2"/>
              </a:buBlip>
            </a:pPr>
            <a:r>
              <a:rPr lang="ar-SA" b="1"/>
              <a:t>تطبيق نظام مراقبة نمو الأطفال أقل من خمس سنوات وتفعيله من خلال أنظمة الرصد المختلفة.</a:t>
            </a:r>
          </a:p>
          <a:p>
            <a:pPr algn="r" rtl="1">
              <a:spcBef>
                <a:spcPct val="50000"/>
              </a:spcBef>
              <a:buFontTx/>
              <a:buBlip>
                <a:blip r:embed="rId2"/>
              </a:buBlip>
            </a:pPr>
            <a:r>
              <a:rPr lang="ar-SA" b="1"/>
              <a:t>الإدارة الفعالة لسوء التغذية الحاد والمتوسط في جميع المؤسسات الصحية الوطنية.</a:t>
            </a:r>
          </a:p>
          <a:p>
            <a:pPr algn="r" rtl="1">
              <a:spcBef>
                <a:spcPct val="50000"/>
              </a:spcBef>
              <a:buFontTx/>
              <a:buBlip>
                <a:blip r:embed="rId2"/>
              </a:buBlip>
            </a:pPr>
            <a:r>
              <a:rPr lang="ar-SA" b="1"/>
              <a:t> العمل على تنمية الوعي والتثقيف التغذوي لكافة فئات المجتمع من خلال حملات توعوية وطنية واسعة.</a:t>
            </a:r>
          </a:p>
          <a:p>
            <a:pPr algn="r" rtl="1">
              <a:spcBef>
                <a:spcPct val="50000"/>
              </a:spcBef>
              <a:buFontTx/>
              <a:buBlip>
                <a:blip r:embed="rId2"/>
              </a:buBlip>
            </a:pPr>
            <a:r>
              <a:rPr lang="ar-SA" sz="2400" b="1">
                <a:solidFill>
                  <a:srgbClr val="FF3300"/>
                </a:solidFill>
              </a:rPr>
              <a:t>تعريف نظام للمراقبة على سلامة الأغذية لضمان وتحسين جودت الغذاء.</a:t>
            </a:r>
            <a:r>
              <a:rPr lang="ar-SA" sz="2400" b="1">
                <a:solidFill>
                  <a:schemeClr val="bg1"/>
                </a:solidFill>
              </a:rPr>
              <a:t> </a:t>
            </a:r>
            <a:endParaRPr lang="en-US" sz="2400" b="1">
              <a:solidFill>
                <a:schemeClr val="bg1"/>
              </a:solidFill>
            </a:endParaRPr>
          </a:p>
        </p:txBody>
      </p:sp>
      <p:sp>
        <p:nvSpPr>
          <p:cNvPr id="71688" name="Text Box 8"/>
          <p:cNvSpPr txBox="1">
            <a:spLocks noChangeArrowheads="1"/>
          </p:cNvSpPr>
          <p:nvPr/>
        </p:nvSpPr>
        <p:spPr bwMode="auto">
          <a:xfrm>
            <a:off x="0" y="620713"/>
            <a:ext cx="9144000" cy="6445250"/>
          </a:xfrm>
          <a:prstGeom prst="rect">
            <a:avLst/>
          </a:prstGeom>
          <a:solidFill>
            <a:schemeClr val="accent1"/>
          </a:solidFill>
          <a:ln w="76200" algn="ctr">
            <a:solidFill>
              <a:srgbClr val="FFFF99"/>
            </a:solidFill>
            <a:miter lim="800000"/>
            <a:headEnd/>
            <a:tailEnd/>
          </a:ln>
          <a:effectLst>
            <a:outerShdw dist="107763" dir="13500000" algn="ctr" rotWithShape="0">
              <a:schemeClr val="bg2">
                <a:alpha val="50000"/>
              </a:schemeClr>
            </a:outerShdw>
          </a:effectLst>
        </p:spPr>
        <p:txBody>
          <a:bodyPr>
            <a:spAutoFit/>
          </a:bodyPr>
          <a:lstStyle/>
          <a:p>
            <a:pPr algn="r" rtl="1">
              <a:spcBef>
                <a:spcPct val="50000"/>
              </a:spcBef>
              <a:buFontTx/>
              <a:buBlip>
                <a:blip r:embed="rId2"/>
              </a:buBlip>
            </a:pPr>
            <a:r>
              <a:rPr lang="ar-SA" b="1"/>
              <a:t>وقد تضمنت استراتيجية التغذية تسعة محاور رئيسية:</a:t>
            </a:r>
            <a:r>
              <a:rPr lang="en-US" b="1"/>
              <a:t> </a:t>
            </a:r>
            <a:endParaRPr lang="ar-JO" b="1"/>
          </a:p>
          <a:p>
            <a:pPr algn="r" rtl="1">
              <a:spcBef>
                <a:spcPct val="50000"/>
              </a:spcBef>
              <a:buFontTx/>
              <a:buBlip>
                <a:blip r:embed="rId2"/>
              </a:buBlip>
            </a:pPr>
            <a:r>
              <a:rPr lang="ar-SA" b="1"/>
              <a:t>استخدام نظام الرصد التغذوي</a:t>
            </a:r>
            <a:r>
              <a:rPr lang="en-US" b="1"/>
              <a:t> </a:t>
            </a:r>
            <a:r>
              <a:rPr lang="ar-SA" b="1"/>
              <a:t>الوطني لتحديد الاتجاهات التغذوية ومسبباتها.</a:t>
            </a:r>
            <a:endParaRPr lang="ar-JO" b="1"/>
          </a:p>
          <a:p>
            <a:pPr algn="r" rtl="1">
              <a:spcBef>
                <a:spcPct val="50000"/>
              </a:spcBef>
            </a:pPr>
            <a:endParaRPr lang="ar-SA" b="1"/>
          </a:p>
          <a:p>
            <a:pPr algn="r" rtl="1">
              <a:spcBef>
                <a:spcPct val="50000"/>
              </a:spcBef>
              <a:buFontTx/>
              <a:buBlip>
                <a:blip r:embed="rId2"/>
              </a:buBlip>
            </a:pPr>
            <a:r>
              <a:rPr lang="ar-SA" sz="2400" b="1"/>
              <a:t>الوقاية وعلاج مشاكل سوء التغذية الناتجة عن نقص العناصر الغذائية الدقيقة من خلال برامج المزودات الغذائية الدقيقة </a:t>
            </a:r>
            <a:r>
              <a:rPr lang="ar-SA" sz="2400" b="1">
                <a:solidFill>
                  <a:srgbClr val="FF3300"/>
                </a:solidFill>
              </a:rPr>
              <a:t>وتدعيم الأغذية</a:t>
            </a:r>
            <a:r>
              <a:rPr lang="ar-SA" sz="2400" b="1"/>
              <a:t> والتنويع الغذائي.</a:t>
            </a:r>
            <a:r>
              <a:rPr lang="ar-SA" b="1">
                <a:solidFill>
                  <a:srgbClr val="FF3300"/>
                </a:solidFill>
              </a:rPr>
              <a:t>  </a:t>
            </a:r>
            <a:endParaRPr lang="ar-JO" b="1">
              <a:solidFill>
                <a:srgbClr val="FF3300"/>
              </a:solidFill>
            </a:endParaRPr>
          </a:p>
          <a:p>
            <a:pPr algn="r" rtl="1">
              <a:spcBef>
                <a:spcPct val="50000"/>
              </a:spcBef>
              <a:buFontTx/>
              <a:buBlip>
                <a:blip r:embed="rId2"/>
              </a:buBlip>
            </a:pPr>
            <a:endParaRPr lang="ar-SA" b="1">
              <a:solidFill>
                <a:srgbClr val="FF3300"/>
              </a:solidFill>
            </a:endParaRPr>
          </a:p>
          <a:p>
            <a:pPr algn="r" rtl="1">
              <a:spcBef>
                <a:spcPct val="50000"/>
              </a:spcBef>
              <a:buFontTx/>
              <a:buBlip>
                <a:blip r:embed="rId2"/>
              </a:buBlip>
            </a:pPr>
            <a:r>
              <a:rPr lang="ar-SA" b="1"/>
              <a:t>الوقاية والعلاج من السمنة والأمراض غير المعدية المرتبطة بالتغذية من خلال آلية التنسيق بين الإدارات المتخصصة في القطاعات ذات العلاقة.</a:t>
            </a:r>
          </a:p>
          <a:p>
            <a:pPr algn="r" rtl="1">
              <a:spcBef>
                <a:spcPct val="50000"/>
              </a:spcBef>
              <a:buFontTx/>
              <a:buBlip>
                <a:blip r:embed="rId2"/>
              </a:buBlip>
            </a:pPr>
            <a:r>
              <a:rPr lang="ar-SA" b="1"/>
              <a:t>تحديد الاحتياجات التغذوية للنساء وكبار السن.</a:t>
            </a:r>
          </a:p>
          <a:p>
            <a:pPr algn="r" rtl="1">
              <a:spcBef>
                <a:spcPct val="50000"/>
              </a:spcBef>
              <a:buFontTx/>
              <a:buBlip>
                <a:blip r:embed="rId2"/>
              </a:buBlip>
            </a:pPr>
            <a:r>
              <a:rPr lang="ar-SA" b="1"/>
              <a:t>تشجيع ودعم وحماية الرضاعة الطبيعية الخالصة للأطفال اقل من ست شهور وإدخال الأغذية التكميلية المناسبة للرضع وتنويع الأغذية للأطفال أقل من خمس سنوات.</a:t>
            </a:r>
          </a:p>
          <a:p>
            <a:pPr algn="r" rtl="1">
              <a:spcBef>
                <a:spcPct val="50000"/>
              </a:spcBef>
              <a:buFontTx/>
              <a:buBlip>
                <a:blip r:embed="rId2"/>
              </a:buBlip>
            </a:pPr>
            <a:r>
              <a:rPr lang="ar-SA" b="1"/>
              <a:t>مراقبة نمو الأطفال والترويج للنمو الصحي.</a:t>
            </a:r>
          </a:p>
          <a:p>
            <a:pPr algn="r" rtl="1">
              <a:spcBef>
                <a:spcPct val="50000"/>
              </a:spcBef>
              <a:buFontTx/>
              <a:buBlip>
                <a:blip r:embed="rId2"/>
              </a:buBlip>
            </a:pPr>
            <a:r>
              <a:rPr lang="ar-SA" b="1"/>
              <a:t>إدارة حالات سوء التغذية الحاد والمتوسط.</a:t>
            </a:r>
          </a:p>
          <a:p>
            <a:pPr algn="r" rtl="1">
              <a:spcBef>
                <a:spcPct val="50000"/>
              </a:spcBef>
              <a:buFontTx/>
              <a:buBlip>
                <a:blip r:embed="rId2"/>
              </a:buBlip>
            </a:pPr>
            <a:r>
              <a:rPr lang="ar-SA" b="1"/>
              <a:t>تعزيز وضمان توفر الأغذية المناسبة للطلاب المدارس.</a:t>
            </a:r>
          </a:p>
          <a:p>
            <a:pPr algn="r" rtl="1">
              <a:spcBef>
                <a:spcPct val="50000"/>
              </a:spcBef>
              <a:buFontTx/>
              <a:buBlip>
                <a:blip r:embed="rId2"/>
              </a:buBlip>
            </a:pPr>
            <a:r>
              <a:rPr lang="ar-SA" b="1"/>
              <a:t>تطوير وضمان سلامة وجودت الأغذية.</a:t>
            </a:r>
            <a:endParaRPr lang="ar-JO" b="1"/>
          </a:p>
          <a:p>
            <a:pPr algn="r" rtl="1">
              <a:spcBef>
                <a:spcPct val="50000"/>
              </a:spcBef>
            </a:pP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down)">
                                      <p:cBhvr>
                                        <p:cTn id="7" dur="290">
                                          <p:stCondLst>
                                            <p:cond delay="0"/>
                                          </p:stCondLst>
                                        </p:cTn>
                                        <p:tgtEl>
                                          <p:spTgt spid="71682"/>
                                        </p:tgtEl>
                                      </p:cBhvr>
                                    </p:animEffect>
                                    <p:anim calcmode="lin" valueType="num">
                                      <p:cBhvr>
                                        <p:cTn id="8" dur="911" tmFilter="0,0; 0.14,0.36; 0.43,0.73; 0.71,0.91; 1.0,1.0">
                                          <p:stCondLst>
                                            <p:cond delay="0"/>
                                          </p:stCondLst>
                                        </p:cTn>
                                        <p:tgtEl>
                                          <p:spTgt spid="7168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168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168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168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1682"/>
                                        </p:tgtEl>
                                        <p:attrNameLst>
                                          <p:attrName>ppt_y</p:attrName>
                                        </p:attrNameLst>
                                      </p:cBhvr>
                                      <p:tavLst>
                                        <p:tav tm="0" fmla="#ppt_y-sin(pi*$)/81">
                                          <p:val>
                                            <p:fltVal val="0"/>
                                          </p:val>
                                        </p:tav>
                                        <p:tav tm="100000">
                                          <p:val>
                                            <p:fltVal val="1"/>
                                          </p:val>
                                        </p:tav>
                                      </p:tavLst>
                                    </p:anim>
                                    <p:animScale>
                                      <p:cBhvr>
                                        <p:cTn id="13" dur="13">
                                          <p:stCondLst>
                                            <p:cond delay="325"/>
                                          </p:stCondLst>
                                        </p:cTn>
                                        <p:tgtEl>
                                          <p:spTgt spid="71682"/>
                                        </p:tgtEl>
                                      </p:cBhvr>
                                      <p:to x="100000" y="60000"/>
                                    </p:animScale>
                                    <p:animScale>
                                      <p:cBhvr>
                                        <p:cTn id="14" dur="83" decel="50000">
                                          <p:stCondLst>
                                            <p:cond delay="338"/>
                                          </p:stCondLst>
                                        </p:cTn>
                                        <p:tgtEl>
                                          <p:spTgt spid="71682"/>
                                        </p:tgtEl>
                                      </p:cBhvr>
                                      <p:to x="100000" y="100000"/>
                                    </p:animScale>
                                    <p:animScale>
                                      <p:cBhvr>
                                        <p:cTn id="15" dur="13">
                                          <p:stCondLst>
                                            <p:cond delay="656"/>
                                          </p:stCondLst>
                                        </p:cTn>
                                        <p:tgtEl>
                                          <p:spTgt spid="71682"/>
                                        </p:tgtEl>
                                      </p:cBhvr>
                                      <p:to x="100000" y="80000"/>
                                    </p:animScale>
                                    <p:animScale>
                                      <p:cBhvr>
                                        <p:cTn id="16" dur="83" decel="50000">
                                          <p:stCondLst>
                                            <p:cond delay="669"/>
                                          </p:stCondLst>
                                        </p:cTn>
                                        <p:tgtEl>
                                          <p:spTgt spid="71682"/>
                                        </p:tgtEl>
                                      </p:cBhvr>
                                      <p:to x="100000" y="100000"/>
                                    </p:animScale>
                                    <p:animScale>
                                      <p:cBhvr>
                                        <p:cTn id="17" dur="13">
                                          <p:stCondLst>
                                            <p:cond delay="821"/>
                                          </p:stCondLst>
                                        </p:cTn>
                                        <p:tgtEl>
                                          <p:spTgt spid="71682"/>
                                        </p:tgtEl>
                                      </p:cBhvr>
                                      <p:to x="100000" y="90000"/>
                                    </p:animScale>
                                    <p:animScale>
                                      <p:cBhvr>
                                        <p:cTn id="18" dur="83" decel="50000">
                                          <p:stCondLst>
                                            <p:cond delay="834"/>
                                          </p:stCondLst>
                                        </p:cTn>
                                        <p:tgtEl>
                                          <p:spTgt spid="71682"/>
                                        </p:tgtEl>
                                      </p:cBhvr>
                                      <p:to x="100000" y="100000"/>
                                    </p:animScale>
                                    <p:animScale>
                                      <p:cBhvr>
                                        <p:cTn id="19" dur="13">
                                          <p:stCondLst>
                                            <p:cond delay="904"/>
                                          </p:stCondLst>
                                        </p:cTn>
                                        <p:tgtEl>
                                          <p:spTgt spid="71682"/>
                                        </p:tgtEl>
                                      </p:cBhvr>
                                      <p:to x="100000" y="95000"/>
                                    </p:animScale>
                                    <p:animScale>
                                      <p:cBhvr>
                                        <p:cTn id="20" dur="83" decel="50000">
                                          <p:stCondLst>
                                            <p:cond delay="917"/>
                                          </p:stCondLst>
                                        </p:cTn>
                                        <p:tgtEl>
                                          <p:spTgt spid="71682"/>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71683"/>
                                        </p:tgtEl>
                                        <p:attrNameLst>
                                          <p:attrName>style.visibility</p:attrName>
                                        </p:attrNameLst>
                                      </p:cBhvr>
                                      <p:to>
                                        <p:strVal val="visible"/>
                                      </p:to>
                                    </p:set>
                                    <p:animEffect transition="in" filter="wipe(down)">
                                      <p:cBhvr>
                                        <p:cTn id="24" dur="290">
                                          <p:stCondLst>
                                            <p:cond delay="0"/>
                                          </p:stCondLst>
                                        </p:cTn>
                                        <p:tgtEl>
                                          <p:spTgt spid="71683"/>
                                        </p:tgtEl>
                                      </p:cBhvr>
                                    </p:animEffect>
                                    <p:anim calcmode="lin" valueType="num">
                                      <p:cBhvr>
                                        <p:cTn id="25" dur="911" tmFilter="0,0; 0.14,0.36; 0.43,0.73; 0.71,0.91; 1.0,1.0">
                                          <p:stCondLst>
                                            <p:cond delay="0"/>
                                          </p:stCondLst>
                                        </p:cTn>
                                        <p:tgtEl>
                                          <p:spTgt spid="7168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7168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7168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7168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71683"/>
                                        </p:tgtEl>
                                        <p:attrNameLst>
                                          <p:attrName>ppt_y</p:attrName>
                                        </p:attrNameLst>
                                      </p:cBhvr>
                                      <p:tavLst>
                                        <p:tav tm="0" fmla="#ppt_y-sin(pi*$)/81">
                                          <p:val>
                                            <p:fltVal val="0"/>
                                          </p:val>
                                        </p:tav>
                                        <p:tav tm="100000">
                                          <p:val>
                                            <p:fltVal val="1"/>
                                          </p:val>
                                        </p:tav>
                                      </p:tavLst>
                                    </p:anim>
                                    <p:animScale>
                                      <p:cBhvr>
                                        <p:cTn id="30" dur="13">
                                          <p:stCondLst>
                                            <p:cond delay="325"/>
                                          </p:stCondLst>
                                        </p:cTn>
                                        <p:tgtEl>
                                          <p:spTgt spid="71683"/>
                                        </p:tgtEl>
                                      </p:cBhvr>
                                      <p:to x="100000" y="60000"/>
                                    </p:animScale>
                                    <p:animScale>
                                      <p:cBhvr>
                                        <p:cTn id="31" dur="83" decel="50000">
                                          <p:stCondLst>
                                            <p:cond delay="338"/>
                                          </p:stCondLst>
                                        </p:cTn>
                                        <p:tgtEl>
                                          <p:spTgt spid="71683"/>
                                        </p:tgtEl>
                                      </p:cBhvr>
                                      <p:to x="100000" y="100000"/>
                                    </p:animScale>
                                    <p:animScale>
                                      <p:cBhvr>
                                        <p:cTn id="32" dur="13">
                                          <p:stCondLst>
                                            <p:cond delay="656"/>
                                          </p:stCondLst>
                                        </p:cTn>
                                        <p:tgtEl>
                                          <p:spTgt spid="71683"/>
                                        </p:tgtEl>
                                      </p:cBhvr>
                                      <p:to x="100000" y="80000"/>
                                    </p:animScale>
                                    <p:animScale>
                                      <p:cBhvr>
                                        <p:cTn id="33" dur="83" decel="50000">
                                          <p:stCondLst>
                                            <p:cond delay="669"/>
                                          </p:stCondLst>
                                        </p:cTn>
                                        <p:tgtEl>
                                          <p:spTgt spid="71683"/>
                                        </p:tgtEl>
                                      </p:cBhvr>
                                      <p:to x="100000" y="100000"/>
                                    </p:animScale>
                                    <p:animScale>
                                      <p:cBhvr>
                                        <p:cTn id="34" dur="13">
                                          <p:stCondLst>
                                            <p:cond delay="821"/>
                                          </p:stCondLst>
                                        </p:cTn>
                                        <p:tgtEl>
                                          <p:spTgt spid="71683"/>
                                        </p:tgtEl>
                                      </p:cBhvr>
                                      <p:to x="100000" y="90000"/>
                                    </p:animScale>
                                    <p:animScale>
                                      <p:cBhvr>
                                        <p:cTn id="35" dur="83" decel="50000">
                                          <p:stCondLst>
                                            <p:cond delay="834"/>
                                          </p:stCondLst>
                                        </p:cTn>
                                        <p:tgtEl>
                                          <p:spTgt spid="71683"/>
                                        </p:tgtEl>
                                      </p:cBhvr>
                                      <p:to x="100000" y="100000"/>
                                    </p:animScale>
                                    <p:animScale>
                                      <p:cBhvr>
                                        <p:cTn id="36" dur="13">
                                          <p:stCondLst>
                                            <p:cond delay="904"/>
                                          </p:stCondLst>
                                        </p:cTn>
                                        <p:tgtEl>
                                          <p:spTgt spid="71683"/>
                                        </p:tgtEl>
                                      </p:cBhvr>
                                      <p:to x="100000" y="95000"/>
                                    </p:animScale>
                                    <p:animScale>
                                      <p:cBhvr>
                                        <p:cTn id="37" dur="83" decel="50000">
                                          <p:stCondLst>
                                            <p:cond delay="917"/>
                                          </p:stCondLst>
                                        </p:cTn>
                                        <p:tgtEl>
                                          <p:spTgt spid="71683"/>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71684"/>
                                        </p:tgtEl>
                                        <p:attrNameLst>
                                          <p:attrName>style.visibility</p:attrName>
                                        </p:attrNameLst>
                                      </p:cBhvr>
                                      <p:to>
                                        <p:strVal val="visible"/>
                                      </p:to>
                                    </p:set>
                                    <p:animEffect transition="in" filter="wipe(down)">
                                      <p:cBhvr>
                                        <p:cTn id="41" dur="290">
                                          <p:stCondLst>
                                            <p:cond delay="0"/>
                                          </p:stCondLst>
                                        </p:cTn>
                                        <p:tgtEl>
                                          <p:spTgt spid="71684"/>
                                        </p:tgtEl>
                                      </p:cBhvr>
                                    </p:animEffect>
                                    <p:anim calcmode="lin" valueType="num">
                                      <p:cBhvr>
                                        <p:cTn id="42" dur="911" tmFilter="0,0; 0.14,0.36; 0.43,0.73; 0.71,0.91; 1.0,1.0">
                                          <p:stCondLst>
                                            <p:cond delay="0"/>
                                          </p:stCondLst>
                                        </p:cTn>
                                        <p:tgtEl>
                                          <p:spTgt spid="71684"/>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1684"/>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1684"/>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1684"/>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1684"/>
                                        </p:tgtEl>
                                        <p:attrNameLst>
                                          <p:attrName>ppt_y</p:attrName>
                                        </p:attrNameLst>
                                      </p:cBhvr>
                                      <p:tavLst>
                                        <p:tav tm="0" fmla="#ppt_y-sin(pi*$)/81">
                                          <p:val>
                                            <p:fltVal val="0"/>
                                          </p:val>
                                        </p:tav>
                                        <p:tav tm="100000">
                                          <p:val>
                                            <p:fltVal val="1"/>
                                          </p:val>
                                        </p:tav>
                                      </p:tavLst>
                                    </p:anim>
                                    <p:animScale>
                                      <p:cBhvr>
                                        <p:cTn id="47" dur="13">
                                          <p:stCondLst>
                                            <p:cond delay="325"/>
                                          </p:stCondLst>
                                        </p:cTn>
                                        <p:tgtEl>
                                          <p:spTgt spid="71684"/>
                                        </p:tgtEl>
                                      </p:cBhvr>
                                      <p:to x="100000" y="60000"/>
                                    </p:animScale>
                                    <p:animScale>
                                      <p:cBhvr>
                                        <p:cTn id="48" dur="83" decel="50000">
                                          <p:stCondLst>
                                            <p:cond delay="338"/>
                                          </p:stCondLst>
                                        </p:cTn>
                                        <p:tgtEl>
                                          <p:spTgt spid="71684"/>
                                        </p:tgtEl>
                                      </p:cBhvr>
                                      <p:to x="100000" y="100000"/>
                                    </p:animScale>
                                    <p:animScale>
                                      <p:cBhvr>
                                        <p:cTn id="49" dur="13">
                                          <p:stCondLst>
                                            <p:cond delay="656"/>
                                          </p:stCondLst>
                                        </p:cTn>
                                        <p:tgtEl>
                                          <p:spTgt spid="71684"/>
                                        </p:tgtEl>
                                      </p:cBhvr>
                                      <p:to x="100000" y="80000"/>
                                    </p:animScale>
                                    <p:animScale>
                                      <p:cBhvr>
                                        <p:cTn id="50" dur="83" decel="50000">
                                          <p:stCondLst>
                                            <p:cond delay="669"/>
                                          </p:stCondLst>
                                        </p:cTn>
                                        <p:tgtEl>
                                          <p:spTgt spid="71684"/>
                                        </p:tgtEl>
                                      </p:cBhvr>
                                      <p:to x="100000" y="100000"/>
                                    </p:animScale>
                                    <p:animScale>
                                      <p:cBhvr>
                                        <p:cTn id="51" dur="13">
                                          <p:stCondLst>
                                            <p:cond delay="821"/>
                                          </p:stCondLst>
                                        </p:cTn>
                                        <p:tgtEl>
                                          <p:spTgt spid="71684"/>
                                        </p:tgtEl>
                                      </p:cBhvr>
                                      <p:to x="100000" y="90000"/>
                                    </p:animScale>
                                    <p:animScale>
                                      <p:cBhvr>
                                        <p:cTn id="52" dur="83" decel="50000">
                                          <p:stCondLst>
                                            <p:cond delay="834"/>
                                          </p:stCondLst>
                                        </p:cTn>
                                        <p:tgtEl>
                                          <p:spTgt spid="71684"/>
                                        </p:tgtEl>
                                      </p:cBhvr>
                                      <p:to x="100000" y="100000"/>
                                    </p:animScale>
                                    <p:animScale>
                                      <p:cBhvr>
                                        <p:cTn id="53" dur="13">
                                          <p:stCondLst>
                                            <p:cond delay="904"/>
                                          </p:stCondLst>
                                        </p:cTn>
                                        <p:tgtEl>
                                          <p:spTgt spid="71684"/>
                                        </p:tgtEl>
                                      </p:cBhvr>
                                      <p:to x="100000" y="95000"/>
                                    </p:animScale>
                                    <p:animScale>
                                      <p:cBhvr>
                                        <p:cTn id="54" dur="83" decel="50000">
                                          <p:stCondLst>
                                            <p:cond delay="917"/>
                                          </p:stCondLst>
                                        </p:cTn>
                                        <p:tgtEl>
                                          <p:spTgt spid="71684"/>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71685"/>
                                        </p:tgtEl>
                                        <p:attrNameLst>
                                          <p:attrName>style.visibility</p:attrName>
                                        </p:attrNameLst>
                                      </p:cBhvr>
                                      <p:to>
                                        <p:strVal val="visible"/>
                                      </p:to>
                                    </p:set>
                                    <p:animEffect transition="in" filter="wipe(down)">
                                      <p:cBhvr>
                                        <p:cTn id="58" dur="290">
                                          <p:stCondLst>
                                            <p:cond delay="0"/>
                                          </p:stCondLst>
                                        </p:cTn>
                                        <p:tgtEl>
                                          <p:spTgt spid="71685"/>
                                        </p:tgtEl>
                                      </p:cBhvr>
                                    </p:animEffect>
                                    <p:anim calcmode="lin" valueType="num">
                                      <p:cBhvr>
                                        <p:cTn id="59" dur="911" tmFilter="0,0; 0.14,0.36; 0.43,0.73; 0.71,0.91; 1.0,1.0">
                                          <p:stCondLst>
                                            <p:cond delay="0"/>
                                          </p:stCondLst>
                                        </p:cTn>
                                        <p:tgtEl>
                                          <p:spTgt spid="71685"/>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71685"/>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71685"/>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71685"/>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71685"/>
                                        </p:tgtEl>
                                        <p:attrNameLst>
                                          <p:attrName>ppt_y</p:attrName>
                                        </p:attrNameLst>
                                      </p:cBhvr>
                                      <p:tavLst>
                                        <p:tav tm="0" fmla="#ppt_y-sin(pi*$)/81">
                                          <p:val>
                                            <p:fltVal val="0"/>
                                          </p:val>
                                        </p:tav>
                                        <p:tav tm="100000">
                                          <p:val>
                                            <p:fltVal val="1"/>
                                          </p:val>
                                        </p:tav>
                                      </p:tavLst>
                                    </p:anim>
                                    <p:animScale>
                                      <p:cBhvr>
                                        <p:cTn id="64" dur="13">
                                          <p:stCondLst>
                                            <p:cond delay="325"/>
                                          </p:stCondLst>
                                        </p:cTn>
                                        <p:tgtEl>
                                          <p:spTgt spid="71685"/>
                                        </p:tgtEl>
                                      </p:cBhvr>
                                      <p:to x="100000" y="60000"/>
                                    </p:animScale>
                                    <p:animScale>
                                      <p:cBhvr>
                                        <p:cTn id="65" dur="83" decel="50000">
                                          <p:stCondLst>
                                            <p:cond delay="338"/>
                                          </p:stCondLst>
                                        </p:cTn>
                                        <p:tgtEl>
                                          <p:spTgt spid="71685"/>
                                        </p:tgtEl>
                                      </p:cBhvr>
                                      <p:to x="100000" y="100000"/>
                                    </p:animScale>
                                    <p:animScale>
                                      <p:cBhvr>
                                        <p:cTn id="66" dur="13">
                                          <p:stCondLst>
                                            <p:cond delay="656"/>
                                          </p:stCondLst>
                                        </p:cTn>
                                        <p:tgtEl>
                                          <p:spTgt spid="71685"/>
                                        </p:tgtEl>
                                      </p:cBhvr>
                                      <p:to x="100000" y="80000"/>
                                    </p:animScale>
                                    <p:animScale>
                                      <p:cBhvr>
                                        <p:cTn id="67" dur="83" decel="50000">
                                          <p:stCondLst>
                                            <p:cond delay="669"/>
                                          </p:stCondLst>
                                        </p:cTn>
                                        <p:tgtEl>
                                          <p:spTgt spid="71685"/>
                                        </p:tgtEl>
                                      </p:cBhvr>
                                      <p:to x="100000" y="100000"/>
                                    </p:animScale>
                                    <p:animScale>
                                      <p:cBhvr>
                                        <p:cTn id="68" dur="13">
                                          <p:stCondLst>
                                            <p:cond delay="821"/>
                                          </p:stCondLst>
                                        </p:cTn>
                                        <p:tgtEl>
                                          <p:spTgt spid="71685"/>
                                        </p:tgtEl>
                                      </p:cBhvr>
                                      <p:to x="100000" y="90000"/>
                                    </p:animScale>
                                    <p:animScale>
                                      <p:cBhvr>
                                        <p:cTn id="69" dur="83" decel="50000">
                                          <p:stCondLst>
                                            <p:cond delay="834"/>
                                          </p:stCondLst>
                                        </p:cTn>
                                        <p:tgtEl>
                                          <p:spTgt spid="71685"/>
                                        </p:tgtEl>
                                      </p:cBhvr>
                                      <p:to x="100000" y="100000"/>
                                    </p:animScale>
                                    <p:animScale>
                                      <p:cBhvr>
                                        <p:cTn id="70" dur="13">
                                          <p:stCondLst>
                                            <p:cond delay="904"/>
                                          </p:stCondLst>
                                        </p:cTn>
                                        <p:tgtEl>
                                          <p:spTgt spid="71685"/>
                                        </p:tgtEl>
                                      </p:cBhvr>
                                      <p:to x="100000" y="95000"/>
                                    </p:animScale>
                                    <p:animScale>
                                      <p:cBhvr>
                                        <p:cTn id="71" dur="83" decel="50000">
                                          <p:stCondLst>
                                            <p:cond delay="917"/>
                                          </p:stCondLst>
                                        </p:cTn>
                                        <p:tgtEl>
                                          <p:spTgt spid="71685"/>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71686"/>
                                        </p:tgtEl>
                                        <p:attrNameLst>
                                          <p:attrName>style.visibility</p:attrName>
                                        </p:attrNameLst>
                                      </p:cBhvr>
                                      <p:to>
                                        <p:strVal val="visible"/>
                                      </p:to>
                                    </p:set>
                                    <p:animEffect transition="in" filter="wipe(down)">
                                      <p:cBhvr>
                                        <p:cTn id="75" dur="290">
                                          <p:stCondLst>
                                            <p:cond delay="0"/>
                                          </p:stCondLst>
                                        </p:cTn>
                                        <p:tgtEl>
                                          <p:spTgt spid="71686"/>
                                        </p:tgtEl>
                                      </p:cBhvr>
                                    </p:animEffect>
                                    <p:anim calcmode="lin" valueType="num">
                                      <p:cBhvr>
                                        <p:cTn id="76" dur="911" tmFilter="0,0; 0.14,0.36; 0.43,0.73; 0.71,0.91; 1.0,1.0">
                                          <p:stCondLst>
                                            <p:cond delay="0"/>
                                          </p:stCondLst>
                                        </p:cTn>
                                        <p:tgtEl>
                                          <p:spTgt spid="71686"/>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71686"/>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71686"/>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71686"/>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71686"/>
                                        </p:tgtEl>
                                        <p:attrNameLst>
                                          <p:attrName>ppt_y</p:attrName>
                                        </p:attrNameLst>
                                      </p:cBhvr>
                                      <p:tavLst>
                                        <p:tav tm="0" fmla="#ppt_y-sin(pi*$)/81">
                                          <p:val>
                                            <p:fltVal val="0"/>
                                          </p:val>
                                        </p:tav>
                                        <p:tav tm="100000">
                                          <p:val>
                                            <p:fltVal val="1"/>
                                          </p:val>
                                        </p:tav>
                                      </p:tavLst>
                                    </p:anim>
                                    <p:animScale>
                                      <p:cBhvr>
                                        <p:cTn id="81" dur="13">
                                          <p:stCondLst>
                                            <p:cond delay="325"/>
                                          </p:stCondLst>
                                        </p:cTn>
                                        <p:tgtEl>
                                          <p:spTgt spid="71686"/>
                                        </p:tgtEl>
                                      </p:cBhvr>
                                      <p:to x="100000" y="60000"/>
                                    </p:animScale>
                                    <p:animScale>
                                      <p:cBhvr>
                                        <p:cTn id="82" dur="83" decel="50000">
                                          <p:stCondLst>
                                            <p:cond delay="338"/>
                                          </p:stCondLst>
                                        </p:cTn>
                                        <p:tgtEl>
                                          <p:spTgt spid="71686"/>
                                        </p:tgtEl>
                                      </p:cBhvr>
                                      <p:to x="100000" y="100000"/>
                                    </p:animScale>
                                    <p:animScale>
                                      <p:cBhvr>
                                        <p:cTn id="83" dur="13">
                                          <p:stCondLst>
                                            <p:cond delay="656"/>
                                          </p:stCondLst>
                                        </p:cTn>
                                        <p:tgtEl>
                                          <p:spTgt spid="71686"/>
                                        </p:tgtEl>
                                      </p:cBhvr>
                                      <p:to x="100000" y="80000"/>
                                    </p:animScale>
                                    <p:animScale>
                                      <p:cBhvr>
                                        <p:cTn id="84" dur="83" decel="50000">
                                          <p:stCondLst>
                                            <p:cond delay="669"/>
                                          </p:stCondLst>
                                        </p:cTn>
                                        <p:tgtEl>
                                          <p:spTgt spid="71686"/>
                                        </p:tgtEl>
                                      </p:cBhvr>
                                      <p:to x="100000" y="100000"/>
                                    </p:animScale>
                                    <p:animScale>
                                      <p:cBhvr>
                                        <p:cTn id="85" dur="13">
                                          <p:stCondLst>
                                            <p:cond delay="821"/>
                                          </p:stCondLst>
                                        </p:cTn>
                                        <p:tgtEl>
                                          <p:spTgt spid="71686"/>
                                        </p:tgtEl>
                                      </p:cBhvr>
                                      <p:to x="100000" y="90000"/>
                                    </p:animScale>
                                    <p:animScale>
                                      <p:cBhvr>
                                        <p:cTn id="86" dur="83" decel="50000">
                                          <p:stCondLst>
                                            <p:cond delay="834"/>
                                          </p:stCondLst>
                                        </p:cTn>
                                        <p:tgtEl>
                                          <p:spTgt spid="71686"/>
                                        </p:tgtEl>
                                      </p:cBhvr>
                                      <p:to x="100000" y="100000"/>
                                    </p:animScale>
                                    <p:animScale>
                                      <p:cBhvr>
                                        <p:cTn id="87" dur="13">
                                          <p:stCondLst>
                                            <p:cond delay="904"/>
                                          </p:stCondLst>
                                        </p:cTn>
                                        <p:tgtEl>
                                          <p:spTgt spid="71686"/>
                                        </p:tgtEl>
                                      </p:cBhvr>
                                      <p:to x="100000" y="95000"/>
                                    </p:animScale>
                                    <p:animScale>
                                      <p:cBhvr>
                                        <p:cTn id="88" dur="83" decel="50000">
                                          <p:stCondLst>
                                            <p:cond delay="917"/>
                                          </p:stCondLst>
                                        </p:cTn>
                                        <p:tgtEl>
                                          <p:spTgt spid="7168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71687"/>
                                        </p:tgtEl>
                                        <p:attrNameLst>
                                          <p:attrName>style.visibility</p:attrName>
                                        </p:attrNameLst>
                                      </p:cBhvr>
                                      <p:to>
                                        <p:strVal val="visible"/>
                                      </p:to>
                                    </p:set>
                                    <p:animEffect transition="in" filter="wipe(down)">
                                      <p:cBhvr>
                                        <p:cTn id="93" dur="290">
                                          <p:stCondLst>
                                            <p:cond delay="0"/>
                                          </p:stCondLst>
                                        </p:cTn>
                                        <p:tgtEl>
                                          <p:spTgt spid="71687"/>
                                        </p:tgtEl>
                                      </p:cBhvr>
                                    </p:animEffect>
                                    <p:anim calcmode="lin" valueType="num">
                                      <p:cBhvr>
                                        <p:cTn id="94" dur="911" tmFilter="0,0; 0.14,0.36; 0.43,0.73; 0.71,0.91; 1.0,1.0">
                                          <p:stCondLst>
                                            <p:cond delay="0"/>
                                          </p:stCondLst>
                                        </p:cTn>
                                        <p:tgtEl>
                                          <p:spTgt spid="71687"/>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71687"/>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71687"/>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71687"/>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71687"/>
                                        </p:tgtEl>
                                        <p:attrNameLst>
                                          <p:attrName>ppt_y</p:attrName>
                                        </p:attrNameLst>
                                      </p:cBhvr>
                                      <p:tavLst>
                                        <p:tav tm="0" fmla="#ppt_y-sin(pi*$)/81">
                                          <p:val>
                                            <p:fltVal val="0"/>
                                          </p:val>
                                        </p:tav>
                                        <p:tav tm="100000">
                                          <p:val>
                                            <p:fltVal val="1"/>
                                          </p:val>
                                        </p:tav>
                                      </p:tavLst>
                                    </p:anim>
                                    <p:animScale>
                                      <p:cBhvr>
                                        <p:cTn id="99" dur="13">
                                          <p:stCondLst>
                                            <p:cond delay="325"/>
                                          </p:stCondLst>
                                        </p:cTn>
                                        <p:tgtEl>
                                          <p:spTgt spid="71687"/>
                                        </p:tgtEl>
                                      </p:cBhvr>
                                      <p:to x="100000" y="60000"/>
                                    </p:animScale>
                                    <p:animScale>
                                      <p:cBhvr>
                                        <p:cTn id="100" dur="83" decel="50000">
                                          <p:stCondLst>
                                            <p:cond delay="338"/>
                                          </p:stCondLst>
                                        </p:cTn>
                                        <p:tgtEl>
                                          <p:spTgt spid="71687"/>
                                        </p:tgtEl>
                                      </p:cBhvr>
                                      <p:to x="100000" y="100000"/>
                                    </p:animScale>
                                    <p:animScale>
                                      <p:cBhvr>
                                        <p:cTn id="101" dur="13">
                                          <p:stCondLst>
                                            <p:cond delay="656"/>
                                          </p:stCondLst>
                                        </p:cTn>
                                        <p:tgtEl>
                                          <p:spTgt spid="71687"/>
                                        </p:tgtEl>
                                      </p:cBhvr>
                                      <p:to x="100000" y="80000"/>
                                    </p:animScale>
                                    <p:animScale>
                                      <p:cBhvr>
                                        <p:cTn id="102" dur="83" decel="50000">
                                          <p:stCondLst>
                                            <p:cond delay="669"/>
                                          </p:stCondLst>
                                        </p:cTn>
                                        <p:tgtEl>
                                          <p:spTgt spid="71687"/>
                                        </p:tgtEl>
                                      </p:cBhvr>
                                      <p:to x="100000" y="100000"/>
                                    </p:animScale>
                                    <p:animScale>
                                      <p:cBhvr>
                                        <p:cTn id="103" dur="13">
                                          <p:stCondLst>
                                            <p:cond delay="821"/>
                                          </p:stCondLst>
                                        </p:cTn>
                                        <p:tgtEl>
                                          <p:spTgt spid="71687"/>
                                        </p:tgtEl>
                                      </p:cBhvr>
                                      <p:to x="100000" y="90000"/>
                                    </p:animScale>
                                    <p:animScale>
                                      <p:cBhvr>
                                        <p:cTn id="104" dur="83" decel="50000">
                                          <p:stCondLst>
                                            <p:cond delay="834"/>
                                          </p:stCondLst>
                                        </p:cTn>
                                        <p:tgtEl>
                                          <p:spTgt spid="71687"/>
                                        </p:tgtEl>
                                      </p:cBhvr>
                                      <p:to x="100000" y="100000"/>
                                    </p:animScale>
                                    <p:animScale>
                                      <p:cBhvr>
                                        <p:cTn id="105" dur="13">
                                          <p:stCondLst>
                                            <p:cond delay="904"/>
                                          </p:stCondLst>
                                        </p:cTn>
                                        <p:tgtEl>
                                          <p:spTgt spid="71687"/>
                                        </p:tgtEl>
                                      </p:cBhvr>
                                      <p:to x="100000" y="95000"/>
                                    </p:animScale>
                                    <p:animScale>
                                      <p:cBhvr>
                                        <p:cTn id="106" dur="83" decel="50000">
                                          <p:stCondLst>
                                            <p:cond delay="917"/>
                                          </p:stCondLst>
                                        </p:cTn>
                                        <p:tgtEl>
                                          <p:spTgt spid="71687"/>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71688"/>
                                        </p:tgtEl>
                                        <p:attrNameLst>
                                          <p:attrName>style.visibility</p:attrName>
                                        </p:attrNameLst>
                                      </p:cBhvr>
                                      <p:to>
                                        <p:strVal val="visible"/>
                                      </p:to>
                                    </p:set>
                                    <p:animEffect transition="in" filter="wipe(down)">
                                      <p:cBhvr>
                                        <p:cTn id="111" dur="290">
                                          <p:stCondLst>
                                            <p:cond delay="0"/>
                                          </p:stCondLst>
                                        </p:cTn>
                                        <p:tgtEl>
                                          <p:spTgt spid="71688"/>
                                        </p:tgtEl>
                                      </p:cBhvr>
                                    </p:animEffect>
                                    <p:anim calcmode="lin" valueType="num">
                                      <p:cBhvr>
                                        <p:cTn id="112" dur="911" tmFilter="0,0; 0.14,0.36; 0.43,0.73; 0.71,0.91; 1.0,1.0">
                                          <p:stCondLst>
                                            <p:cond delay="0"/>
                                          </p:stCondLst>
                                        </p:cTn>
                                        <p:tgtEl>
                                          <p:spTgt spid="71688"/>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71688"/>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71688"/>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71688"/>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71688"/>
                                        </p:tgtEl>
                                        <p:attrNameLst>
                                          <p:attrName>ppt_y</p:attrName>
                                        </p:attrNameLst>
                                      </p:cBhvr>
                                      <p:tavLst>
                                        <p:tav tm="0" fmla="#ppt_y-sin(pi*$)/81">
                                          <p:val>
                                            <p:fltVal val="0"/>
                                          </p:val>
                                        </p:tav>
                                        <p:tav tm="100000">
                                          <p:val>
                                            <p:fltVal val="1"/>
                                          </p:val>
                                        </p:tav>
                                      </p:tavLst>
                                    </p:anim>
                                    <p:animScale>
                                      <p:cBhvr>
                                        <p:cTn id="117" dur="13">
                                          <p:stCondLst>
                                            <p:cond delay="325"/>
                                          </p:stCondLst>
                                        </p:cTn>
                                        <p:tgtEl>
                                          <p:spTgt spid="71688"/>
                                        </p:tgtEl>
                                      </p:cBhvr>
                                      <p:to x="100000" y="60000"/>
                                    </p:animScale>
                                    <p:animScale>
                                      <p:cBhvr>
                                        <p:cTn id="118" dur="83" decel="50000">
                                          <p:stCondLst>
                                            <p:cond delay="338"/>
                                          </p:stCondLst>
                                        </p:cTn>
                                        <p:tgtEl>
                                          <p:spTgt spid="71688"/>
                                        </p:tgtEl>
                                      </p:cBhvr>
                                      <p:to x="100000" y="100000"/>
                                    </p:animScale>
                                    <p:animScale>
                                      <p:cBhvr>
                                        <p:cTn id="119" dur="13">
                                          <p:stCondLst>
                                            <p:cond delay="656"/>
                                          </p:stCondLst>
                                        </p:cTn>
                                        <p:tgtEl>
                                          <p:spTgt spid="71688"/>
                                        </p:tgtEl>
                                      </p:cBhvr>
                                      <p:to x="100000" y="80000"/>
                                    </p:animScale>
                                    <p:animScale>
                                      <p:cBhvr>
                                        <p:cTn id="120" dur="83" decel="50000">
                                          <p:stCondLst>
                                            <p:cond delay="669"/>
                                          </p:stCondLst>
                                        </p:cTn>
                                        <p:tgtEl>
                                          <p:spTgt spid="71688"/>
                                        </p:tgtEl>
                                      </p:cBhvr>
                                      <p:to x="100000" y="100000"/>
                                    </p:animScale>
                                    <p:animScale>
                                      <p:cBhvr>
                                        <p:cTn id="121" dur="13">
                                          <p:stCondLst>
                                            <p:cond delay="821"/>
                                          </p:stCondLst>
                                        </p:cTn>
                                        <p:tgtEl>
                                          <p:spTgt spid="71688"/>
                                        </p:tgtEl>
                                      </p:cBhvr>
                                      <p:to x="100000" y="90000"/>
                                    </p:animScale>
                                    <p:animScale>
                                      <p:cBhvr>
                                        <p:cTn id="122" dur="83" decel="50000">
                                          <p:stCondLst>
                                            <p:cond delay="834"/>
                                          </p:stCondLst>
                                        </p:cTn>
                                        <p:tgtEl>
                                          <p:spTgt spid="71688"/>
                                        </p:tgtEl>
                                      </p:cBhvr>
                                      <p:to x="100000" y="100000"/>
                                    </p:animScale>
                                    <p:animScale>
                                      <p:cBhvr>
                                        <p:cTn id="123" dur="13">
                                          <p:stCondLst>
                                            <p:cond delay="904"/>
                                          </p:stCondLst>
                                        </p:cTn>
                                        <p:tgtEl>
                                          <p:spTgt spid="71688"/>
                                        </p:tgtEl>
                                      </p:cBhvr>
                                      <p:to x="100000" y="95000"/>
                                    </p:animScale>
                                    <p:animScale>
                                      <p:cBhvr>
                                        <p:cTn id="124" dur="83" decel="50000">
                                          <p:stCondLst>
                                            <p:cond delay="917"/>
                                          </p:stCondLst>
                                        </p:cTn>
                                        <p:tgtEl>
                                          <p:spTgt spid="716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685" grpId="0" animBg="1"/>
      <p:bldP spid="71686" grpId="0" animBg="1"/>
      <p:bldP spid="71687" grpId="0" animBg="1"/>
      <p:bldP spid="716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2707" name="Oval 3"/>
          <p:cNvSpPr>
            <a:spLocks noChangeArrowheads="1"/>
          </p:cNvSpPr>
          <p:nvPr/>
        </p:nvSpPr>
        <p:spPr bwMode="auto">
          <a:xfrm>
            <a:off x="2771775" y="2708275"/>
            <a:ext cx="3240088" cy="936625"/>
          </a:xfrm>
          <a:prstGeom prst="ellipse">
            <a:avLst/>
          </a:prstGeom>
          <a:solidFill>
            <a:srgbClr val="99CC00"/>
          </a:solidFill>
          <a:ln w="9525">
            <a:solidFill>
              <a:schemeClr val="tx1"/>
            </a:solidFill>
            <a:round/>
            <a:headEnd/>
            <a:tailEnd/>
          </a:ln>
          <a:effectLst/>
        </p:spPr>
        <p:txBody>
          <a:bodyPr wrap="none" anchor="ctr"/>
          <a:lstStyle/>
          <a:p>
            <a:pPr algn="ctr"/>
            <a:r>
              <a:rPr lang="ar-JO" sz="2400" b="1"/>
              <a:t>برنامج الرصد التغذوي الوطني</a:t>
            </a:r>
            <a:endParaRPr lang="en-US" sz="2400" b="1"/>
          </a:p>
        </p:txBody>
      </p:sp>
      <p:sp>
        <p:nvSpPr>
          <p:cNvPr id="72708"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2709" name="AutoShape 5"/>
          <p:cNvSpPr>
            <a:spLocks noChangeArrowheads="1"/>
          </p:cNvSpPr>
          <p:nvPr/>
        </p:nvSpPr>
        <p:spPr bwMode="auto">
          <a:xfrm>
            <a:off x="395288" y="2276475"/>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الاطفال 9 -12 شهرا</a:t>
            </a:r>
            <a:endParaRPr lang="en-US" sz="2000" b="1"/>
          </a:p>
        </p:txBody>
      </p:sp>
      <p:sp>
        <p:nvSpPr>
          <p:cNvPr id="72710" name="AutoShape 6"/>
          <p:cNvSpPr>
            <a:spLocks noChangeArrowheads="1"/>
          </p:cNvSpPr>
          <p:nvPr/>
        </p:nvSpPr>
        <p:spPr bwMode="auto">
          <a:xfrm>
            <a:off x="3492500" y="1557338"/>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الحوامل</a:t>
            </a:r>
            <a:endParaRPr lang="en-US" sz="2000" b="1"/>
          </a:p>
        </p:txBody>
      </p:sp>
      <p:sp>
        <p:nvSpPr>
          <p:cNvPr id="72711" name="AutoShape 7"/>
          <p:cNvSpPr>
            <a:spLocks noChangeArrowheads="1"/>
          </p:cNvSpPr>
          <p:nvPr/>
        </p:nvSpPr>
        <p:spPr bwMode="auto">
          <a:xfrm>
            <a:off x="395288" y="3789363"/>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اطفال المدارس</a:t>
            </a:r>
            <a:endParaRPr lang="en-US" sz="2000" b="1"/>
          </a:p>
        </p:txBody>
      </p:sp>
      <p:sp>
        <p:nvSpPr>
          <p:cNvPr id="72712" name="AutoShape 8"/>
          <p:cNvSpPr>
            <a:spLocks noChangeArrowheads="1"/>
          </p:cNvSpPr>
          <p:nvPr/>
        </p:nvSpPr>
        <p:spPr bwMode="auto">
          <a:xfrm>
            <a:off x="6588125" y="2349500"/>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الامراض المزمنة</a:t>
            </a:r>
            <a:endParaRPr lang="en-US" sz="2000" b="1"/>
          </a:p>
        </p:txBody>
      </p:sp>
      <p:sp>
        <p:nvSpPr>
          <p:cNvPr id="72713" name="AutoShape 9"/>
          <p:cNvSpPr>
            <a:spLocks noChangeArrowheads="1"/>
          </p:cNvSpPr>
          <p:nvPr/>
        </p:nvSpPr>
        <p:spPr bwMode="auto">
          <a:xfrm>
            <a:off x="6588125" y="3860800"/>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تدعيم الطحين</a:t>
            </a:r>
            <a:endParaRPr lang="en-US" sz="2000" b="1"/>
          </a:p>
        </p:txBody>
      </p:sp>
      <p:sp>
        <p:nvSpPr>
          <p:cNvPr id="72714" name="AutoShape 10"/>
          <p:cNvSpPr>
            <a:spLocks noChangeArrowheads="1"/>
          </p:cNvSpPr>
          <p:nvPr/>
        </p:nvSpPr>
        <p:spPr bwMode="auto">
          <a:xfrm>
            <a:off x="4643438" y="4724400"/>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ايدنة ملح الطعام</a:t>
            </a:r>
            <a:endParaRPr lang="en-US" sz="2000" b="1"/>
          </a:p>
        </p:txBody>
      </p:sp>
      <p:sp>
        <p:nvSpPr>
          <p:cNvPr id="72715" name="Line 11"/>
          <p:cNvSpPr>
            <a:spLocks noChangeShapeType="1"/>
          </p:cNvSpPr>
          <p:nvPr/>
        </p:nvSpPr>
        <p:spPr bwMode="auto">
          <a:xfrm>
            <a:off x="2627313" y="2565400"/>
            <a:ext cx="576262" cy="215900"/>
          </a:xfrm>
          <a:prstGeom prst="line">
            <a:avLst/>
          </a:prstGeom>
          <a:noFill/>
          <a:ln w="76200">
            <a:solidFill>
              <a:srgbClr val="0000FF"/>
            </a:solidFill>
            <a:round/>
            <a:headEnd/>
            <a:tailEnd type="triangle" w="med" len="med"/>
          </a:ln>
          <a:effectLst/>
        </p:spPr>
        <p:txBody>
          <a:bodyPr/>
          <a:lstStyle/>
          <a:p>
            <a:endParaRPr lang="en-US"/>
          </a:p>
        </p:txBody>
      </p:sp>
      <p:sp>
        <p:nvSpPr>
          <p:cNvPr id="72716" name="Line 12"/>
          <p:cNvSpPr>
            <a:spLocks noChangeShapeType="1"/>
          </p:cNvSpPr>
          <p:nvPr/>
        </p:nvSpPr>
        <p:spPr bwMode="auto">
          <a:xfrm flipV="1">
            <a:off x="2555875" y="3573463"/>
            <a:ext cx="576263" cy="431800"/>
          </a:xfrm>
          <a:prstGeom prst="line">
            <a:avLst/>
          </a:prstGeom>
          <a:noFill/>
          <a:ln w="76200">
            <a:solidFill>
              <a:srgbClr val="0000FF"/>
            </a:solidFill>
            <a:round/>
            <a:headEnd/>
            <a:tailEnd type="triangle" w="med" len="med"/>
          </a:ln>
          <a:effectLst/>
        </p:spPr>
        <p:txBody>
          <a:bodyPr/>
          <a:lstStyle/>
          <a:p>
            <a:endParaRPr lang="en-US"/>
          </a:p>
        </p:txBody>
      </p:sp>
      <p:sp>
        <p:nvSpPr>
          <p:cNvPr id="72717" name="Line 13"/>
          <p:cNvSpPr>
            <a:spLocks noChangeShapeType="1"/>
          </p:cNvSpPr>
          <p:nvPr/>
        </p:nvSpPr>
        <p:spPr bwMode="auto">
          <a:xfrm flipH="1" flipV="1">
            <a:off x="5076825" y="3789363"/>
            <a:ext cx="503238" cy="792162"/>
          </a:xfrm>
          <a:prstGeom prst="line">
            <a:avLst/>
          </a:prstGeom>
          <a:noFill/>
          <a:ln w="76200">
            <a:solidFill>
              <a:srgbClr val="0000FF"/>
            </a:solidFill>
            <a:round/>
            <a:headEnd/>
            <a:tailEnd type="triangle" w="med" len="med"/>
          </a:ln>
          <a:effectLst/>
        </p:spPr>
        <p:txBody>
          <a:bodyPr/>
          <a:lstStyle/>
          <a:p>
            <a:endParaRPr lang="en-US"/>
          </a:p>
        </p:txBody>
      </p:sp>
      <p:sp>
        <p:nvSpPr>
          <p:cNvPr id="72718" name="Line 14"/>
          <p:cNvSpPr>
            <a:spLocks noChangeShapeType="1"/>
          </p:cNvSpPr>
          <p:nvPr/>
        </p:nvSpPr>
        <p:spPr bwMode="auto">
          <a:xfrm flipH="1">
            <a:off x="4427538" y="2205038"/>
            <a:ext cx="73025" cy="431800"/>
          </a:xfrm>
          <a:prstGeom prst="line">
            <a:avLst/>
          </a:prstGeom>
          <a:noFill/>
          <a:ln w="76200">
            <a:solidFill>
              <a:srgbClr val="0000FF"/>
            </a:solidFill>
            <a:round/>
            <a:headEnd/>
            <a:tailEnd type="triangle" w="med" len="med"/>
          </a:ln>
          <a:effectLst/>
        </p:spPr>
        <p:txBody>
          <a:bodyPr/>
          <a:lstStyle/>
          <a:p>
            <a:endParaRPr lang="en-US"/>
          </a:p>
        </p:txBody>
      </p:sp>
      <p:sp>
        <p:nvSpPr>
          <p:cNvPr id="72719" name="Line 15"/>
          <p:cNvSpPr>
            <a:spLocks noChangeShapeType="1"/>
          </p:cNvSpPr>
          <p:nvPr/>
        </p:nvSpPr>
        <p:spPr bwMode="auto">
          <a:xfrm flipH="1">
            <a:off x="5795963" y="2636838"/>
            <a:ext cx="720725" cy="144462"/>
          </a:xfrm>
          <a:prstGeom prst="line">
            <a:avLst/>
          </a:prstGeom>
          <a:noFill/>
          <a:ln w="76200">
            <a:solidFill>
              <a:srgbClr val="0000FF"/>
            </a:solidFill>
            <a:round/>
            <a:headEnd/>
            <a:tailEnd type="triangle" w="med" len="med"/>
          </a:ln>
          <a:effectLst/>
        </p:spPr>
        <p:txBody>
          <a:bodyPr/>
          <a:lstStyle/>
          <a:p>
            <a:endParaRPr lang="en-US"/>
          </a:p>
        </p:txBody>
      </p:sp>
      <p:sp>
        <p:nvSpPr>
          <p:cNvPr id="72720" name="Line 16"/>
          <p:cNvSpPr>
            <a:spLocks noChangeShapeType="1"/>
          </p:cNvSpPr>
          <p:nvPr/>
        </p:nvSpPr>
        <p:spPr bwMode="auto">
          <a:xfrm flipH="1" flipV="1">
            <a:off x="5795963" y="3644900"/>
            <a:ext cx="647700" cy="503238"/>
          </a:xfrm>
          <a:prstGeom prst="line">
            <a:avLst/>
          </a:prstGeom>
          <a:noFill/>
          <a:ln w="76200">
            <a:solidFill>
              <a:srgbClr val="0000FF"/>
            </a:solidFill>
            <a:round/>
            <a:headEnd/>
            <a:tailEnd type="triangle" w="med" len="med"/>
          </a:ln>
          <a:effectLst/>
        </p:spPr>
        <p:txBody>
          <a:bodyPr/>
          <a:lstStyle/>
          <a:p>
            <a:endParaRPr lang="en-US"/>
          </a:p>
        </p:txBody>
      </p:sp>
      <p:sp>
        <p:nvSpPr>
          <p:cNvPr id="72721" name="AutoShape 17"/>
          <p:cNvSpPr>
            <a:spLocks noChangeArrowheads="1"/>
          </p:cNvSpPr>
          <p:nvPr/>
        </p:nvSpPr>
        <p:spPr bwMode="auto">
          <a:xfrm>
            <a:off x="2411413" y="4724400"/>
            <a:ext cx="20669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دراسات</a:t>
            </a:r>
            <a:endParaRPr lang="en-US" sz="2000" b="1"/>
          </a:p>
        </p:txBody>
      </p:sp>
      <p:sp>
        <p:nvSpPr>
          <p:cNvPr id="72722" name="Line 18"/>
          <p:cNvSpPr>
            <a:spLocks noChangeShapeType="1"/>
          </p:cNvSpPr>
          <p:nvPr/>
        </p:nvSpPr>
        <p:spPr bwMode="auto">
          <a:xfrm flipV="1">
            <a:off x="3635375" y="3789363"/>
            <a:ext cx="288925" cy="792162"/>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3731" name="Oval 3"/>
          <p:cNvSpPr>
            <a:spLocks noChangeArrowheads="1"/>
          </p:cNvSpPr>
          <p:nvPr/>
        </p:nvSpPr>
        <p:spPr bwMode="auto">
          <a:xfrm>
            <a:off x="2700338" y="3141663"/>
            <a:ext cx="3240087" cy="936625"/>
          </a:xfrm>
          <a:prstGeom prst="ellipse">
            <a:avLst/>
          </a:prstGeom>
          <a:solidFill>
            <a:srgbClr val="99CC00"/>
          </a:solidFill>
          <a:ln w="9525">
            <a:solidFill>
              <a:schemeClr val="tx1"/>
            </a:solidFill>
            <a:round/>
            <a:headEnd/>
            <a:tailEnd/>
          </a:ln>
          <a:effectLst/>
        </p:spPr>
        <p:txBody>
          <a:bodyPr wrap="none" anchor="ctr"/>
          <a:lstStyle/>
          <a:p>
            <a:pPr algn="ctr"/>
            <a:r>
              <a:rPr lang="ar-JO" sz="2400" b="1"/>
              <a:t>برنامج مكافحة نقص </a:t>
            </a:r>
          </a:p>
          <a:p>
            <a:pPr algn="ctr"/>
            <a:r>
              <a:rPr lang="ar-JO" sz="2400" b="1"/>
              <a:t>العناصر الغذائية الدقيقة</a:t>
            </a:r>
            <a:endParaRPr lang="en-US" sz="2400" b="1"/>
          </a:p>
        </p:txBody>
      </p:sp>
      <p:sp>
        <p:nvSpPr>
          <p:cNvPr id="73732"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3733" name="AutoShape 5"/>
          <p:cNvSpPr>
            <a:spLocks noChangeArrowheads="1"/>
          </p:cNvSpPr>
          <p:nvPr/>
        </p:nvSpPr>
        <p:spPr bwMode="auto">
          <a:xfrm>
            <a:off x="3419475" y="1125538"/>
            <a:ext cx="215582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ايدنة ملح الطعام</a:t>
            </a:r>
            <a:endParaRPr lang="en-US" sz="2000" b="1"/>
          </a:p>
        </p:txBody>
      </p:sp>
      <p:sp>
        <p:nvSpPr>
          <p:cNvPr id="73734" name="AutoShape 6"/>
          <p:cNvSpPr>
            <a:spLocks noChangeArrowheads="1"/>
          </p:cNvSpPr>
          <p:nvPr/>
        </p:nvSpPr>
        <p:spPr bwMode="auto">
          <a:xfrm>
            <a:off x="6300788" y="4652963"/>
            <a:ext cx="206692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تدعيم الطحين</a:t>
            </a:r>
            <a:endParaRPr lang="en-US" sz="2000" b="1"/>
          </a:p>
        </p:txBody>
      </p:sp>
      <p:sp>
        <p:nvSpPr>
          <p:cNvPr id="73735" name="AutoShape 7"/>
          <p:cNvSpPr>
            <a:spLocks noChangeArrowheads="1"/>
          </p:cNvSpPr>
          <p:nvPr/>
        </p:nvSpPr>
        <p:spPr bwMode="auto">
          <a:xfrm>
            <a:off x="468313" y="4581525"/>
            <a:ext cx="215582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المزودات التغذوية</a:t>
            </a:r>
            <a:endParaRPr lang="en-US" sz="2000" b="1"/>
          </a:p>
        </p:txBody>
      </p:sp>
      <p:sp>
        <p:nvSpPr>
          <p:cNvPr id="73736" name="Line 8"/>
          <p:cNvSpPr>
            <a:spLocks noChangeShapeType="1"/>
          </p:cNvSpPr>
          <p:nvPr/>
        </p:nvSpPr>
        <p:spPr bwMode="auto">
          <a:xfrm flipV="1">
            <a:off x="1476375" y="3789363"/>
            <a:ext cx="1079500" cy="574675"/>
          </a:xfrm>
          <a:prstGeom prst="line">
            <a:avLst/>
          </a:prstGeom>
          <a:noFill/>
          <a:ln w="76200">
            <a:solidFill>
              <a:srgbClr val="0000FF"/>
            </a:solidFill>
            <a:round/>
            <a:headEnd/>
            <a:tailEnd type="triangle" w="med" len="med"/>
          </a:ln>
          <a:effectLst/>
        </p:spPr>
        <p:txBody>
          <a:bodyPr/>
          <a:lstStyle/>
          <a:p>
            <a:endParaRPr lang="en-US"/>
          </a:p>
        </p:txBody>
      </p:sp>
      <p:sp>
        <p:nvSpPr>
          <p:cNvPr id="73737" name="Line 9"/>
          <p:cNvSpPr>
            <a:spLocks noChangeShapeType="1"/>
          </p:cNvSpPr>
          <p:nvPr/>
        </p:nvSpPr>
        <p:spPr bwMode="auto">
          <a:xfrm>
            <a:off x="4500563" y="2205038"/>
            <a:ext cx="0" cy="863600"/>
          </a:xfrm>
          <a:prstGeom prst="line">
            <a:avLst/>
          </a:prstGeom>
          <a:noFill/>
          <a:ln w="76200">
            <a:solidFill>
              <a:srgbClr val="0000FF"/>
            </a:solidFill>
            <a:round/>
            <a:headEnd/>
            <a:tailEnd type="triangle" w="med" len="med"/>
          </a:ln>
          <a:effectLst/>
        </p:spPr>
        <p:txBody>
          <a:bodyPr/>
          <a:lstStyle/>
          <a:p>
            <a:endParaRPr lang="en-US"/>
          </a:p>
        </p:txBody>
      </p:sp>
      <p:sp>
        <p:nvSpPr>
          <p:cNvPr id="73738" name="Line 10"/>
          <p:cNvSpPr>
            <a:spLocks noChangeShapeType="1"/>
          </p:cNvSpPr>
          <p:nvPr/>
        </p:nvSpPr>
        <p:spPr bwMode="auto">
          <a:xfrm flipH="1" flipV="1">
            <a:off x="6011863" y="3789363"/>
            <a:ext cx="1225550" cy="647700"/>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4755" name="Oval 3"/>
          <p:cNvSpPr>
            <a:spLocks noChangeArrowheads="1"/>
          </p:cNvSpPr>
          <p:nvPr/>
        </p:nvSpPr>
        <p:spPr bwMode="auto">
          <a:xfrm>
            <a:off x="2700338" y="3141663"/>
            <a:ext cx="3240087" cy="936625"/>
          </a:xfrm>
          <a:prstGeom prst="ellipse">
            <a:avLst/>
          </a:prstGeom>
          <a:solidFill>
            <a:srgbClr val="99CC00"/>
          </a:solidFill>
          <a:ln w="9525">
            <a:solidFill>
              <a:schemeClr val="tx1"/>
            </a:solidFill>
            <a:round/>
            <a:headEnd/>
            <a:tailEnd/>
          </a:ln>
          <a:effectLst/>
        </p:spPr>
        <p:txBody>
          <a:bodyPr wrap="none" anchor="ctr"/>
          <a:lstStyle/>
          <a:p>
            <a:pPr algn="ctr" rtl="1"/>
            <a:r>
              <a:rPr lang="ar-JO" sz="2400" b="1"/>
              <a:t>برنامج حماية وتشجيع </a:t>
            </a:r>
          </a:p>
          <a:p>
            <a:pPr algn="ctr" rtl="1"/>
            <a:r>
              <a:rPr lang="ar-JO" sz="2400" b="1"/>
              <a:t>الرضاعة الطبيعية</a:t>
            </a:r>
            <a:endParaRPr lang="en-US" sz="2400" b="1"/>
          </a:p>
        </p:txBody>
      </p:sp>
      <p:sp>
        <p:nvSpPr>
          <p:cNvPr id="74756"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4757" name="AutoShape 5"/>
          <p:cNvSpPr>
            <a:spLocks noChangeArrowheads="1"/>
          </p:cNvSpPr>
          <p:nvPr/>
        </p:nvSpPr>
        <p:spPr bwMode="auto">
          <a:xfrm>
            <a:off x="5867400" y="1484313"/>
            <a:ext cx="2152650"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المستشفيات صديقة الطفل</a:t>
            </a:r>
            <a:endParaRPr lang="en-US" sz="2000" b="1"/>
          </a:p>
        </p:txBody>
      </p:sp>
      <p:sp>
        <p:nvSpPr>
          <p:cNvPr id="74758" name="AutoShape 6"/>
          <p:cNvSpPr>
            <a:spLocks noChangeArrowheads="1"/>
          </p:cNvSpPr>
          <p:nvPr/>
        </p:nvSpPr>
        <p:spPr bwMode="auto">
          <a:xfrm>
            <a:off x="6084888" y="4941888"/>
            <a:ext cx="207962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العيادات صديقة الطفل</a:t>
            </a:r>
            <a:endParaRPr lang="en-US" sz="2000" b="1"/>
          </a:p>
        </p:txBody>
      </p:sp>
      <p:sp>
        <p:nvSpPr>
          <p:cNvPr id="74759" name="AutoShape 7"/>
          <p:cNvSpPr>
            <a:spLocks noChangeArrowheads="1"/>
          </p:cNvSpPr>
          <p:nvPr/>
        </p:nvSpPr>
        <p:spPr bwMode="auto">
          <a:xfrm>
            <a:off x="755650" y="4868863"/>
            <a:ext cx="2063750"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برامج التوعية </a:t>
            </a:r>
            <a:endParaRPr lang="en-US" sz="2000" b="1"/>
          </a:p>
        </p:txBody>
      </p:sp>
      <p:sp>
        <p:nvSpPr>
          <p:cNvPr id="74760" name="Line 8"/>
          <p:cNvSpPr>
            <a:spLocks noChangeShapeType="1"/>
          </p:cNvSpPr>
          <p:nvPr/>
        </p:nvSpPr>
        <p:spPr bwMode="auto">
          <a:xfrm flipV="1">
            <a:off x="1835150" y="4076700"/>
            <a:ext cx="1152525" cy="719138"/>
          </a:xfrm>
          <a:prstGeom prst="line">
            <a:avLst/>
          </a:prstGeom>
          <a:noFill/>
          <a:ln w="76200">
            <a:solidFill>
              <a:srgbClr val="0000FF"/>
            </a:solidFill>
            <a:round/>
            <a:headEnd/>
            <a:tailEnd type="triangle" w="med" len="med"/>
          </a:ln>
          <a:effectLst/>
        </p:spPr>
        <p:txBody>
          <a:bodyPr/>
          <a:lstStyle/>
          <a:p>
            <a:endParaRPr lang="en-US"/>
          </a:p>
        </p:txBody>
      </p:sp>
      <p:sp>
        <p:nvSpPr>
          <p:cNvPr id="74761" name="Line 9"/>
          <p:cNvSpPr>
            <a:spLocks noChangeShapeType="1"/>
          </p:cNvSpPr>
          <p:nvPr/>
        </p:nvSpPr>
        <p:spPr bwMode="auto">
          <a:xfrm flipH="1">
            <a:off x="5580063" y="2492375"/>
            <a:ext cx="1296987" cy="720725"/>
          </a:xfrm>
          <a:prstGeom prst="line">
            <a:avLst/>
          </a:prstGeom>
          <a:noFill/>
          <a:ln w="76200">
            <a:solidFill>
              <a:srgbClr val="0000FF"/>
            </a:solidFill>
            <a:round/>
            <a:headEnd/>
            <a:tailEnd type="triangle" w="med" len="med"/>
          </a:ln>
          <a:effectLst/>
        </p:spPr>
        <p:txBody>
          <a:bodyPr/>
          <a:lstStyle/>
          <a:p>
            <a:endParaRPr lang="en-US"/>
          </a:p>
        </p:txBody>
      </p:sp>
      <p:sp>
        <p:nvSpPr>
          <p:cNvPr id="74762" name="Line 10"/>
          <p:cNvSpPr>
            <a:spLocks noChangeShapeType="1"/>
          </p:cNvSpPr>
          <p:nvPr/>
        </p:nvSpPr>
        <p:spPr bwMode="auto">
          <a:xfrm flipH="1" flipV="1">
            <a:off x="5508625" y="4076700"/>
            <a:ext cx="1511300" cy="720725"/>
          </a:xfrm>
          <a:prstGeom prst="line">
            <a:avLst/>
          </a:prstGeom>
          <a:noFill/>
          <a:ln w="76200">
            <a:solidFill>
              <a:srgbClr val="0000FF"/>
            </a:solidFill>
            <a:round/>
            <a:headEnd/>
            <a:tailEnd type="triangle" w="med" len="med"/>
          </a:ln>
          <a:effectLst/>
        </p:spPr>
        <p:txBody>
          <a:bodyPr/>
          <a:lstStyle/>
          <a:p>
            <a:endParaRPr lang="en-US"/>
          </a:p>
        </p:txBody>
      </p:sp>
      <p:sp>
        <p:nvSpPr>
          <p:cNvPr id="74763" name="AutoShape 11"/>
          <p:cNvSpPr>
            <a:spLocks noChangeArrowheads="1"/>
          </p:cNvSpPr>
          <p:nvPr/>
        </p:nvSpPr>
        <p:spPr bwMode="auto">
          <a:xfrm>
            <a:off x="684213" y="1412875"/>
            <a:ext cx="2152650"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برامج مدونة بدائل حليب الام </a:t>
            </a:r>
            <a:endParaRPr lang="en-US" sz="2000" b="1"/>
          </a:p>
        </p:txBody>
      </p:sp>
      <p:sp>
        <p:nvSpPr>
          <p:cNvPr id="74764" name="Line 12"/>
          <p:cNvSpPr>
            <a:spLocks noChangeShapeType="1"/>
          </p:cNvSpPr>
          <p:nvPr/>
        </p:nvSpPr>
        <p:spPr bwMode="auto">
          <a:xfrm>
            <a:off x="1765300" y="2420938"/>
            <a:ext cx="1222375" cy="720725"/>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5779" name="Oval 3"/>
          <p:cNvSpPr>
            <a:spLocks noChangeArrowheads="1"/>
          </p:cNvSpPr>
          <p:nvPr/>
        </p:nvSpPr>
        <p:spPr bwMode="auto">
          <a:xfrm>
            <a:off x="2700338" y="3141663"/>
            <a:ext cx="3240087" cy="936625"/>
          </a:xfrm>
          <a:prstGeom prst="ellipse">
            <a:avLst/>
          </a:prstGeom>
          <a:solidFill>
            <a:srgbClr val="99CC00"/>
          </a:solidFill>
          <a:ln w="9525">
            <a:solidFill>
              <a:schemeClr val="tx1"/>
            </a:solidFill>
            <a:round/>
            <a:headEnd/>
            <a:tailEnd/>
          </a:ln>
          <a:effectLst/>
        </p:spPr>
        <p:txBody>
          <a:bodyPr wrap="none" anchor="ctr"/>
          <a:lstStyle/>
          <a:p>
            <a:pPr algn="ctr" rtl="1"/>
            <a:r>
              <a:rPr lang="ar-JO" sz="2400" b="1"/>
              <a:t>برنامج مراقبة نمو الطفل</a:t>
            </a:r>
            <a:endParaRPr lang="en-US" sz="2400" b="1"/>
          </a:p>
        </p:txBody>
      </p:sp>
      <p:sp>
        <p:nvSpPr>
          <p:cNvPr id="75780"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5781" name="AutoShape 5"/>
          <p:cNvSpPr>
            <a:spLocks noChangeArrowheads="1"/>
          </p:cNvSpPr>
          <p:nvPr/>
        </p:nvSpPr>
        <p:spPr bwMode="auto">
          <a:xfrm>
            <a:off x="5913438" y="1484313"/>
            <a:ext cx="206057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منحنيات النمو الجديدة</a:t>
            </a:r>
            <a:endParaRPr lang="en-US" sz="2000" b="1"/>
          </a:p>
        </p:txBody>
      </p:sp>
      <p:sp>
        <p:nvSpPr>
          <p:cNvPr id="75782" name="AutoShape 6"/>
          <p:cNvSpPr>
            <a:spLocks noChangeArrowheads="1"/>
          </p:cNvSpPr>
          <p:nvPr/>
        </p:nvSpPr>
        <p:spPr bwMode="auto">
          <a:xfrm>
            <a:off x="6156325" y="5013325"/>
            <a:ext cx="19907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برامج التدريب</a:t>
            </a:r>
            <a:endParaRPr lang="en-US" sz="2000" b="1"/>
          </a:p>
        </p:txBody>
      </p:sp>
      <p:sp>
        <p:nvSpPr>
          <p:cNvPr id="75783" name="AutoShape 7"/>
          <p:cNvSpPr>
            <a:spLocks noChangeArrowheads="1"/>
          </p:cNvSpPr>
          <p:nvPr/>
        </p:nvSpPr>
        <p:spPr bwMode="auto">
          <a:xfrm>
            <a:off x="711200" y="4818063"/>
            <a:ext cx="2152650"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برامج الاشراف والمتابعة </a:t>
            </a:r>
            <a:endParaRPr lang="en-US" sz="2000" b="1"/>
          </a:p>
        </p:txBody>
      </p:sp>
      <p:sp>
        <p:nvSpPr>
          <p:cNvPr id="75784" name="Line 8"/>
          <p:cNvSpPr>
            <a:spLocks noChangeShapeType="1"/>
          </p:cNvSpPr>
          <p:nvPr/>
        </p:nvSpPr>
        <p:spPr bwMode="auto">
          <a:xfrm flipV="1">
            <a:off x="1835150" y="4076700"/>
            <a:ext cx="1152525" cy="719138"/>
          </a:xfrm>
          <a:prstGeom prst="line">
            <a:avLst/>
          </a:prstGeom>
          <a:noFill/>
          <a:ln w="76200">
            <a:solidFill>
              <a:srgbClr val="0000FF"/>
            </a:solidFill>
            <a:round/>
            <a:headEnd/>
            <a:tailEnd type="triangle" w="med" len="med"/>
          </a:ln>
          <a:effectLst/>
        </p:spPr>
        <p:txBody>
          <a:bodyPr/>
          <a:lstStyle/>
          <a:p>
            <a:endParaRPr lang="en-US"/>
          </a:p>
        </p:txBody>
      </p:sp>
      <p:sp>
        <p:nvSpPr>
          <p:cNvPr id="75785" name="Line 9"/>
          <p:cNvSpPr>
            <a:spLocks noChangeShapeType="1"/>
          </p:cNvSpPr>
          <p:nvPr/>
        </p:nvSpPr>
        <p:spPr bwMode="auto">
          <a:xfrm flipH="1">
            <a:off x="5580063" y="2492375"/>
            <a:ext cx="1296987" cy="720725"/>
          </a:xfrm>
          <a:prstGeom prst="line">
            <a:avLst/>
          </a:prstGeom>
          <a:noFill/>
          <a:ln w="76200">
            <a:solidFill>
              <a:srgbClr val="0000FF"/>
            </a:solidFill>
            <a:round/>
            <a:headEnd/>
            <a:tailEnd type="triangle" w="med" len="med"/>
          </a:ln>
          <a:effectLst/>
        </p:spPr>
        <p:txBody>
          <a:bodyPr/>
          <a:lstStyle/>
          <a:p>
            <a:endParaRPr lang="en-US"/>
          </a:p>
        </p:txBody>
      </p:sp>
      <p:sp>
        <p:nvSpPr>
          <p:cNvPr id="75786" name="Line 10"/>
          <p:cNvSpPr>
            <a:spLocks noChangeShapeType="1"/>
          </p:cNvSpPr>
          <p:nvPr/>
        </p:nvSpPr>
        <p:spPr bwMode="auto">
          <a:xfrm flipH="1" flipV="1">
            <a:off x="5508625" y="4076700"/>
            <a:ext cx="1511300" cy="720725"/>
          </a:xfrm>
          <a:prstGeom prst="line">
            <a:avLst/>
          </a:prstGeom>
          <a:noFill/>
          <a:ln w="76200">
            <a:solidFill>
              <a:srgbClr val="0000FF"/>
            </a:solidFill>
            <a:round/>
            <a:headEnd/>
            <a:tailEnd type="triangle" w="med" len="med"/>
          </a:ln>
          <a:effectLst/>
        </p:spPr>
        <p:txBody>
          <a:bodyPr/>
          <a:lstStyle/>
          <a:p>
            <a:endParaRPr lang="en-US"/>
          </a:p>
        </p:txBody>
      </p:sp>
      <p:sp>
        <p:nvSpPr>
          <p:cNvPr id="75787" name="AutoShape 11"/>
          <p:cNvSpPr>
            <a:spLocks noChangeArrowheads="1"/>
          </p:cNvSpPr>
          <p:nvPr/>
        </p:nvSpPr>
        <p:spPr bwMode="auto">
          <a:xfrm>
            <a:off x="685800" y="1412875"/>
            <a:ext cx="214947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النصح والإرشاد التغذوي</a:t>
            </a:r>
            <a:endParaRPr lang="en-US" sz="2000" b="1"/>
          </a:p>
        </p:txBody>
      </p:sp>
      <p:sp>
        <p:nvSpPr>
          <p:cNvPr id="75788" name="Line 12"/>
          <p:cNvSpPr>
            <a:spLocks noChangeShapeType="1"/>
          </p:cNvSpPr>
          <p:nvPr/>
        </p:nvSpPr>
        <p:spPr bwMode="auto">
          <a:xfrm>
            <a:off x="1765300" y="2420938"/>
            <a:ext cx="1222375" cy="720725"/>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6803" name="Oval 3"/>
          <p:cNvSpPr>
            <a:spLocks noChangeArrowheads="1"/>
          </p:cNvSpPr>
          <p:nvPr/>
        </p:nvSpPr>
        <p:spPr bwMode="auto">
          <a:xfrm>
            <a:off x="2700338" y="3141663"/>
            <a:ext cx="3240087" cy="936625"/>
          </a:xfrm>
          <a:prstGeom prst="ellipse">
            <a:avLst/>
          </a:prstGeom>
          <a:solidFill>
            <a:srgbClr val="99CC00"/>
          </a:solidFill>
          <a:ln w="9525">
            <a:solidFill>
              <a:schemeClr val="tx1"/>
            </a:solidFill>
            <a:round/>
            <a:headEnd/>
            <a:tailEnd/>
          </a:ln>
          <a:effectLst/>
        </p:spPr>
        <p:txBody>
          <a:bodyPr wrap="none" anchor="ctr"/>
          <a:lstStyle/>
          <a:p>
            <a:pPr algn="ctr" rtl="1"/>
            <a:r>
              <a:rPr lang="ar-JO" sz="2400" b="1"/>
              <a:t>برنامج الامن الغذائي</a:t>
            </a:r>
            <a:endParaRPr lang="en-US" sz="2400" b="1"/>
          </a:p>
        </p:txBody>
      </p:sp>
      <p:sp>
        <p:nvSpPr>
          <p:cNvPr id="76804"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6805" name="AutoShape 5"/>
          <p:cNvSpPr>
            <a:spLocks noChangeArrowheads="1"/>
          </p:cNvSpPr>
          <p:nvPr/>
        </p:nvSpPr>
        <p:spPr bwMode="auto">
          <a:xfrm>
            <a:off x="5907088" y="1484313"/>
            <a:ext cx="207327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سلامة الاغذية</a:t>
            </a:r>
            <a:endParaRPr lang="en-US" sz="2000" b="1"/>
          </a:p>
        </p:txBody>
      </p:sp>
      <p:sp>
        <p:nvSpPr>
          <p:cNvPr id="76806" name="AutoShape 6"/>
          <p:cNvSpPr>
            <a:spLocks noChangeArrowheads="1"/>
          </p:cNvSpPr>
          <p:nvPr/>
        </p:nvSpPr>
        <p:spPr bwMode="auto">
          <a:xfrm>
            <a:off x="6084888" y="4941888"/>
            <a:ext cx="207962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التغذية في المدارس</a:t>
            </a:r>
            <a:endParaRPr lang="en-US" sz="2000" b="1"/>
          </a:p>
        </p:txBody>
      </p:sp>
      <p:sp>
        <p:nvSpPr>
          <p:cNvPr id="76807" name="AutoShape 7"/>
          <p:cNvSpPr>
            <a:spLocks noChangeArrowheads="1"/>
          </p:cNvSpPr>
          <p:nvPr/>
        </p:nvSpPr>
        <p:spPr bwMode="auto">
          <a:xfrm>
            <a:off x="752475" y="4868863"/>
            <a:ext cx="2070100"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المحددات التغذوية </a:t>
            </a:r>
            <a:endParaRPr lang="en-US" sz="2000" b="1"/>
          </a:p>
        </p:txBody>
      </p:sp>
      <p:sp>
        <p:nvSpPr>
          <p:cNvPr id="76808" name="Line 8"/>
          <p:cNvSpPr>
            <a:spLocks noChangeShapeType="1"/>
          </p:cNvSpPr>
          <p:nvPr/>
        </p:nvSpPr>
        <p:spPr bwMode="auto">
          <a:xfrm flipV="1">
            <a:off x="1835150" y="4076700"/>
            <a:ext cx="1152525" cy="719138"/>
          </a:xfrm>
          <a:prstGeom prst="line">
            <a:avLst/>
          </a:prstGeom>
          <a:noFill/>
          <a:ln w="76200">
            <a:solidFill>
              <a:srgbClr val="0000FF"/>
            </a:solidFill>
            <a:round/>
            <a:headEnd/>
            <a:tailEnd type="triangle" w="med" len="med"/>
          </a:ln>
          <a:effectLst/>
        </p:spPr>
        <p:txBody>
          <a:bodyPr/>
          <a:lstStyle/>
          <a:p>
            <a:endParaRPr lang="en-US"/>
          </a:p>
        </p:txBody>
      </p:sp>
      <p:sp>
        <p:nvSpPr>
          <p:cNvPr id="76809" name="Line 9"/>
          <p:cNvSpPr>
            <a:spLocks noChangeShapeType="1"/>
          </p:cNvSpPr>
          <p:nvPr/>
        </p:nvSpPr>
        <p:spPr bwMode="auto">
          <a:xfrm flipH="1">
            <a:off x="5580063" y="2492375"/>
            <a:ext cx="1296987" cy="720725"/>
          </a:xfrm>
          <a:prstGeom prst="line">
            <a:avLst/>
          </a:prstGeom>
          <a:noFill/>
          <a:ln w="76200">
            <a:solidFill>
              <a:srgbClr val="0000FF"/>
            </a:solidFill>
            <a:round/>
            <a:headEnd/>
            <a:tailEnd type="triangle" w="med" len="med"/>
          </a:ln>
          <a:effectLst/>
        </p:spPr>
        <p:txBody>
          <a:bodyPr/>
          <a:lstStyle/>
          <a:p>
            <a:endParaRPr lang="en-US"/>
          </a:p>
        </p:txBody>
      </p:sp>
      <p:sp>
        <p:nvSpPr>
          <p:cNvPr id="76810" name="Line 10"/>
          <p:cNvSpPr>
            <a:spLocks noChangeShapeType="1"/>
          </p:cNvSpPr>
          <p:nvPr/>
        </p:nvSpPr>
        <p:spPr bwMode="auto">
          <a:xfrm flipH="1" flipV="1">
            <a:off x="5508625" y="4076700"/>
            <a:ext cx="1511300" cy="720725"/>
          </a:xfrm>
          <a:prstGeom prst="line">
            <a:avLst/>
          </a:prstGeom>
          <a:noFill/>
          <a:ln w="76200">
            <a:solidFill>
              <a:srgbClr val="0000FF"/>
            </a:solidFill>
            <a:round/>
            <a:headEnd/>
            <a:tailEnd type="triangle" w="med" len="med"/>
          </a:ln>
          <a:effectLst/>
        </p:spPr>
        <p:txBody>
          <a:bodyPr/>
          <a:lstStyle/>
          <a:p>
            <a:endParaRPr lang="en-US"/>
          </a:p>
        </p:txBody>
      </p:sp>
      <p:sp>
        <p:nvSpPr>
          <p:cNvPr id="76811" name="AutoShape 11"/>
          <p:cNvSpPr>
            <a:spLocks noChangeArrowheads="1"/>
          </p:cNvSpPr>
          <p:nvPr/>
        </p:nvSpPr>
        <p:spPr bwMode="auto">
          <a:xfrm>
            <a:off x="687388" y="1412875"/>
            <a:ext cx="2146300"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القيمة التغذوية للاغذية</a:t>
            </a:r>
            <a:endParaRPr lang="en-US" sz="2000" b="1"/>
          </a:p>
        </p:txBody>
      </p:sp>
      <p:sp>
        <p:nvSpPr>
          <p:cNvPr id="76812" name="Line 12"/>
          <p:cNvSpPr>
            <a:spLocks noChangeShapeType="1"/>
          </p:cNvSpPr>
          <p:nvPr/>
        </p:nvSpPr>
        <p:spPr bwMode="auto">
          <a:xfrm>
            <a:off x="1765300" y="2420938"/>
            <a:ext cx="1222375" cy="720725"/>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71550" y="188913"/>
            <a:ext cx="7346950" cy="641350"/>
          </a:xfrm>
          <a:prstGeom prst="rect">
            <a:avLst/>
          </a:prstGeom>
          <a:solidFill>
            <a:srgbClr val="FFCC00"/>
          </a:solidFill>
          <a:ln w="9525">
            <a:noFill/>
            <a:miter lim="800000"/>
            <a:headEnd/>
            <a:tailEnd/>
          </a:ln>
          <a:effectLst/>
        </p:spPr>
        <p:txBody>
          <a:bodyPr>
            <a:spAutoFit/>
          </a:bodyPr>
          <a:lstStyle/>
          <a:p>
            <a:pPr algn="ctr" rtl="1">
              <a:spcBef>
                <a:spcPct val="50000"/>
              </a:spcBef>
            </a:pPr>
            <a:r>
              <a:rPr lang="ar-JO" sz="3600" b="1">
                <a:cs typeface="Simplified Arabic" pitchFamily="18" charset="-78"/>
              </a:rPr>
              <a:t>لمحة عن برامج دائرة التغذية</a:t>
            </a:r>
            <a:endParaRPr lang="en-US" sz="3600" b="1">
              <a:cs typeface="Simplified Arabic" pitchFamily="18" charset="-78"/>
            </a:endParaRPr>
          </a:p>
        </p:txBody>
      </p:sp>
      <p:sp>
        <p:nvSpPr>
          <p:cNvPr id="77827" name="Oval 3"/>
          <p:cNvSpPr>
            <a:spLocks noChangeArrowheads="1"/>
          </p:cNvSpPr>
          <p:nvPr/>
        </p:nvSpPr>
        <p:spPr bwMode="auto">
          <a:xfrm>
            <a:off x="2700338" y="3141663"/>
            <a:ext cx="3240087" cy="936625"/>
          </a:xfrm>
          <a:prstGeom prst="ellipse">
            <a:avLst/>
          </a:prstGeom>
          <a:solidFill>
            <a:srgbClr val="99CC00"/>
          </a:solidFill>
          <a:ln w="9525">
            <a:solidFill>
              <a:schemeClr val="tx1"/>
            </a:solidFill>
            <a:round/>
            <a:headEnd/>
            <a:tailEnd/>
          </a:ln>
          <a:effectLst/>
        </p:spPr>
        <p:txBody>
          <a:bodyPr wrap="none" anchor="ctr"/>
          <a:lstStyle/>
          <a:p>
            <a:pPr algn="ctr" rtl="1"/>
            <a:r>
              <a:rPr lang="ar-JO" sz="2400" b="1"/>
              <a:t>برنامج عيادات التغذية</a:t>
            </a:r>
            <a:endParaRPr lang="en-US" sz="2400" b="1"/>
          </a:p>
        </p:txBody>
      </p:sp>
      <p:sp>
        <p:nvSpPr>
          <p:cNvPr id="77828" name="AutoShape 4"/>
          <p:cNvSpPr>
            <a:spLocks noChangeArrowheads="1"/>
          </p:cNvSpPr>
          <p:nvPr/>
        </p:nvSpPr>
        <p:spPr bwMode="auto">
          <a:xfrm>
            <a:off x="1958975" y="5661025"/>
            <a:ext cx="184150" cy="404813"/>
          </a:xfrm>
          <a:prstGeom prst="bevel">
            <a:avLst>
              <a:gd name="adj" fmla="val 12500"/>
            </a:avLst>
          </a:prstGeom>
          <a:noFill/>
          <a:ln w="9525">
            <a:noFill/>
            <a:miter lim="800000"/>
            <a:headEnd/>
            <a:tailEnd/>
          </a:ln>
          <a:effectLst/>
        </p:spPr>
        <p:txBody>
          <a:bodyPr wrap="none">
            <a:spAutoFit/>
          </a:bodyPr>
          <a:lstStyle/>
          <a:p>
            <a:endParaRPr lang="en-US"/>
          </a:p>
        </p:txBody>
      </p:sp>
      <p:sp>
        <p:nvSpPr>
          <p:cNvPr id="77829" name="AutoShape 5"/>
          <p:cNvSpPr>
            <a:spLocks noChangeArrowheads="1"/>
          </p:cNvSpPr>
          <p:nvPr/>
        </p:nvSpPr>
        <p:spPr bwMode="auto">
          <a:xfrm>
            <a:off x="5951538" y="1535113"/>
            <a:ext cx="198437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التدريب</a:t>
            </a:r>
            <a:endParaRPr lang="en-US" sz="2000" b="1"/>
          </a:p>
        </p:txBody>
      </p:sp>
      <p:sp>
        <p:nvSpPr>
          <p:cNvPr id="77830" name="AutoShape 6"/>
          <p:cNvSpPr>
            <a:spLocks noChangeArrowheads="1"/>
          </p:cNvSpPr>
          <p:nvPr/>
        </p:nvSpPr>
        <p:spPr bwMode="auto">
          <a:xfrm>
            <a:off x="6129338" y="4992688"/>
            <a:ext cx="19907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البيانات</a:t>
            </a:r>
            <a:endParaRPr lang="en-US" sz="2000" b="1"/>
          </a:p>
        </p:txBody>
      </p:sp>
      <p:sp>
        <p:nvSpPr>
          <p:cNvPr id="77831" name="AutoShape 7"/>
          <p:cNvSpPr>
            <a:spLocks noChangeArrowheads="1"/>
          </p:cNvSpPr>
          <p:nvPr/>
        </p:nvSpPr>
        <p:spPr bwMode="auto">
          <a:xfrm>
            <a:off x="706438" y="4818063"/>
            <a:ext cx="2162175" cy="9334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برنامج الاغذية الخاصة </a:t>
            </a:r>
            <a:endParaRPr lang="en-US" sz="2000" b="1"/>
          </a:p>
        </p:txBody>
      </p:sp>
      <p:sp>
        <p:nvSpPr>
          <p:cNvPr id="77832" name="Line 8"/>
          <p:cNvSpPr>
            <a:spLocks noChangeShapeType="1"/>
          </p:cNvSpPr>
          <p:nvPr/>
        </p:nvSpPr>
        <p:spPr bwMode="auto">
          <a:xfrm flipV="1">
            <a:off x="1835150" y="4076700"/>
            <a:ext cx="1152525" cy="719138"/>
          </a:xfrm>
          <a:prstGeom prst="line">
            <a:avLst/>
          </a:prstGeom>
          <a:noFill/>
          <a:ln w="76200">
            <a:solidFill>
              <a:srgbClr val="0000FF"/>
            </a:solidFill>
            <a:round/>
            <a:headEnd/>
            <a:tailEnd type="triangle" w="med" len="med"/>
          </a:ln>
          <a:effectLst/>
        </p:spPr>
        <p:txBody>
          <a:bodyPr/>
          <a:lstStyle/>
          <a:p>
            <a:endParaRPr lang="en-US"/>
          </a:p>
        </p:txBody>
      </p:sp>
      <p:sp>
        <p:nvSpPr>
          <p:cNvPr id="77833" name="Line 9"/>
          <p:cNvSpPr>
            <a:spLocks noChangeShapeType="1"/>
          </p:cNvSpPr>
          <p:nvPr/>
        </p:nvSpPr>
        <p:spPr bwMode="auto">
          <a:xfrm flipH="1">
            <a:off x="5580063" y="2492375"/>
            <a:ext cx="1296987" cy="720725"/>
          </a:xfrm>
          <a:prstGeom prst="line">
            <a:avLst/>
          </a:prstGeom>
          <a:noFill/>
          <a:ln w="76200">
            <a:solidFill>
              <a:srgbClr val="0000FF"/>
            </a:solidFill>
            <a:round/>
            <a:headEnd/>
            <a:tailEnd type="triangle" w="med" len="med"/>
          </a:ln>
          <a:effectLst/>
        </p:spPr>
        <p:txBody>
          <a:bodyPr/>
          <a:lstStyle/>
          <a:p>
            <a:endParaRPr lang="en-US"/>
          </a:p>
        </p:txBody>
      </p:sp>
      <p:sp>
        <p:nvSpPr>
          <p:cNvPr id="77834" name="Line 10"/>
          <p:cNvSpPr>
            <a:spLocks noChangeShapeType="1"/>
          </p:cNvSpPr>
          <p:nvPr/>
        </p:nvSpPr>
        <p:spPr bwMode="auto">
          <a:xfrm flipH="1" flipV="1">
            <a:off x="5508625" y="4076700"/>
            <a:ext cx="1511300" cy="720725"/>
          </a:xfrm>
          <a:prstGeom prst="line">
            <a:avLst/>
          </a:prstGeom>
          <a:noFill/>
          <a:ln w="76200">
            <a:solidFill>
              <a:srgbClr val="0000FF"/>
            </a:solidFill>
            <a:round/>
            <a:headEnd/>
            <a:tailEnd type="triangle" w="med" len="med"/>
          </a:ln>
          <a:effectLst/>
        </p:spPr>
        <p:txBody>
          <a:bodyPr/>
          <a:lstStyle/>
          <a:p>
            <a:endParaRPr lang="en-US"/>
          </a:p>
        </p:txBody>
      </p:sp>
      <p:sp>
        <p:nvSpPr>
          <p:cNvPr id="77835" name="AutoShape 11"/>
          <p:cNvSpPr>
            <a:spLocks noChangeArrowheads="1"/>
          </p:cNvSpPr>
          <p:nvPr/>
        </p:nvSpPr>
        <p:spPr bwMode="auto">
          <a:xfrm>
            <a:off x="733425" y="1463675"/>
            <a:ext cx="2054225" cy="527050"/>
          </a:xfrm>
          <a:prstGeom prst="bevel">
            <a:avLst>
              <a:gd name="adj" fmla="val 12500"/>
            </a:avLst>
          </a:prstGeom>
          <a:solidFill>
            <a:srgbClr val="99FF99"/>
          </a:solidFill>
          <a:ln w="28575">
            <a:solidFill>
              <a:schemeClr val="accent2"/>
            </a:solidFill>
            <a:miter lim="800000"/>
            <a:headEnd/>
            <a:tailEnd/>
          </a:ln>
          <a:effectLst/>
        </p:spPr>
        <p:txBody>
          <a:bodyPr>
            <a:spAutoFit/>
          </a:bodyPr>
          <a:lstStyle/>
          <a:p>
            <a:pPr algn="ctr" rtl="1">
              <a:spcBef>
                <a:spcPct val="50000"/>
              </a:spcBef>
            </a:pPr>
            <a:r>
              <a:rPr lang="ar-JO" sz="2000" b="1"/>
              <a:t>العيادات التغذوية</a:t>
            </a:r>
            <a:endParaRPr lang="en-US" sz="2000" b="1"/>
          </a:p>
        </p:txBody>
      </p:sp>
      <p:sp>
        <p:nvSpPr>
          <p:cNvPr id="77836" name="Line 12"/>
          <p:cNvSpPr>
            <a:spLocks noChangeShapeType="1"/>
          </p:cNvSpPr>
          <p:nvPr/>
        </p:nvSpPr>
        <p:spPr bwMode="auto">
          <a:xfrm>
            <a:off x="1765300" y="2420938"/>
            <a:ext cx="1222375" cy="720725"/>
          </a:xfrm>
          <a:prstGeom prst="line">
            <a:avLst/>
          </a:prstGeom>
          <a:noFill/>
          <a:ln w="762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moh4\Pictures\world-map-without-dots.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 name="Picture 5" descr="http://www.nobel-prize-winners.org/peace/arafat/arafat.htm">
            <a:hlinkClick r:id="rId4"/>
          </p:cNvPr>
          <p:cNvPicPr>
            <a:picLocks noChangeAspect="1" noChangeArrowheads="1"/>
          </p:cNvPicPr>
          <p:nvPr/>
        </p:nvPicPr>
        <p:blipFill>
          <a:blip r:embed="rId5" cstate="print"/>
          <a:srcRect/>
          <a:stretch>
            <a:fillRect/>
          </a:stretch>
        </p:blipFill>
        <p:spPr bwMode="auto">
          <a:xfrm>
            <a:off x="539552" y="5301208"/>
            <a:ext cx="8424936" cy="1368425"/>
          </a:xfrm>
          <a:prstGeom prst="rect">
            <a:avLst/>
          </a:prstGeom>
          <a:noFill/>
        </p:spPr>
      </p:pic>
      <p:sp>
        <p:nvSpPr>
          <p:cNvPr id="6" name="Title 1"/>
          <p:cNvSpPr>
            <a:spLocks noGrp="1"/>
          </p:cNvSpPr>
          <p:nvPr>
            <p:ph type="title"/>
          </p:nvPr>
        </p:nvSpPr>
        <p:spPr>
          <a:xfrm>
            <a:off x="3563888" y="5589240"/>
            <a:ext cx="3024336" cy="778098"/>
          </a:xfrm>
        </p:spPr>
        <p:txBody>
          <a:bodyPr/>
          <a:lstStyle/>
          <a:p>
            <a:r>
              <a:rPr lang="en-US" b="1" dirty="0" smtClean="0">
                <a:solidFill>
                  <a:srgbClr val="FF0000"/>
                </a:solidFill>
              </a:rPr>
              <a:t>Palestine</a:t>
            </a:r>
            <a:endParaRPr lang="en-US" b="1" dirty="0">
              <a:solidFill>
                <a:srgbClr val="FF0000"/>
              </a:solidFill>
            </a:endParaRPr>
          </a:p>
        </p:txBody>
      </p:sp>
      <p:cxnSp>
        <p:nvCxnSpPr>
          <p:cNvPr id="8" name="Straight Arrow Connector 7"/>
          <p:cNvCxnSpPr/>
          <p:nvPr/>
        </p:nvCxnSpPr>
        <p:spPr>
          <a:xfrm rot="10800000" flipV="1">
            <a:off x="5220072" y="620688"/>
            <a:ext cx="3240360" cy="2304256"/>
          </a:xfrm>
          <a:prstGeom prst="straightConnector1">
            <a:avLst/>
          </a:prstGeom>
          <a:ln w="889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3"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7"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ar-JO" b="1"/>
              <a:t>من اجل من نعمل سويا ؟</a:t>
            </a:r>
            <a:endParaRPr lang="en-US" b="1"/>
          </a:p>
        </p:txBody>
      </p:sp>
      <p:pic>
        <p:nvPicPr>
          <p:cNvPr id="10243" name="Picture 3" descr="108"/>
          <p:cNvPicPr>
            <a:picLocks noGrp="1" noChangeAspect="1" noChangeArrowheads="1"/>
          </p:cNvPicPr>
          <p:nvPr>
            <p:ph idx="1"/>
          </p:nvPr>
        </p:nvPicPr>
        <p:blipFill>
          <a:blip r:embed="rId2" cstate="print"/>
          <a:srcRect/>
          <a:stretch>
            <a:fillRect/>
          </a:stretch>
        </p:blipFill>
        <p:spPr>
          <a:xfrm>
            <a:off x="0" y="1211263"/>
            <a:ext cx="9144000" cy="5646737"/>
          </a:xfrm>
          <a:noFill/>
          <a:ln/>
        </p:spPr>
      </p:pic>
      <p:sp>
        <p:nvSpPr>
          <p:cNvPr id="10244" name="Text Box 4"/>
          <p:cNvSpPr txBox="1">
            <a:spLocks noChangeArrowheads="1"/>
          </p:cNvSpPr>
          <p:nvPr/>
        </p:nvSpPr>
        <p:spPr bwMode="auto">
          <a:xfrm>
            <a:off x="179388" y="5734050"/>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تقتل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2000" fill="hold"/>
                                        <p:tgtEl>
                                          <p:spTgt spid="10243"/>
                                        </p:tgtEl>
                                        <p:attrNameLst>
                                          <p:attrName>ppt_w</p:attrName>
                                        </p:attrNameLst>
                                      </p:cBhvr>
                                      <p:tavLst>
                                        <p:tav tm="0">
                                          <p:val>
                                            <p:fltVal val="0"/>
                                          </p:val>
                                        </p:tav>
                                        <p:tav tm="100000">
                                          <p:val>
                                            <p:strVal val="#ppt_w"/>
                                          </p:val>
                                        </p:tav>
                                      </p:tavLst>
                                    </p:anim>
                                    <p:anim calcmode="lin" valueType="num">
                                      <p:cBhvr>
                                        <p:cTn id="15" dur="2000" fill="hold"/>
                                        <p:tgtEl>
                                          <p:spTgt spid="10243"/>
                                        </p:tgtEl>
                                        <p:attrNameLst>
                                          <p:attrName>ppt_h</p:attrName>
                                        </p:attrNameLst>
                                      </p:cBhvr>
                                      <p:tavLst>
                                        <p:tav tm="0">
                                          <p:val>
                                            <p:fltVal val="0"/>
                                          </p:val>
                                        </p:tav>
                                        <p:tav tm="100000">
                                          <p:val>
                                            <p:strVal val="#ppt_h"/>
                                          </p:val>
                                        </p:tav>
                                      </p:tavLst>
                                    </p:anim>
                                    <p:anim calcmode="lin" valueType="num">
                                      <p:cBhvr>
                                        <p:cTn id="16" dur="2000" fill="hold"/>
                                        <p:tgtEl>
                                          <p:spTgt spid="10243"/>
                                        </p:tgtEl>
                                        <p:attrNameLst>
                                          <p:attrName>style.rotation</p:attrName>
                                        </p:attrNameLst>
                                      </p:cBhvr>
                                      <p:tavLst>
                                        <p:tav tm="0">
                                          <p:val>
                                            <p:fltVal val="360"/>
                                          </p:val>
                                        </p:tav>
                                        <p:tav tm="100000">
                                          <p:val>
                                            <p:fltVal val="0"/>
                                          </p:val>
                                        </p:tav>
                                      </p:tavLst>
                                    </p:anim>
                                    <p:animEffect transition="in" filter="fade">
                                      <p:cBhvr>
                                        <p:cTn id="17" dur="2000"/>
                                        <p:tgtEl>
                                          <p:spTgt spid="10243"/>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p:cTn id="21" dur="1000" fill="hold"/>
                                        <p:tgtEl>
                                          <p:spTgt spid="10244"/>
                                        </p:tgtEl>
                                        <p:attrNameLst>
                                          <p:attrName>ppt_w</p:attrName>
                                        </p:attrNameLst>
                                      </p:cBhvr>
                                      <p:tavLst>
                                        <p:tav tm="0">
                                          <p:val>
                                            <p:fltVal val="0"/>
                                          </p:val>
                                        </p:tav>
                                        <p:tav tm="100000">
                                          <p:val>
                                            <p:strVal val="#ppt_w"/>
                                          </p:val>
                                        </p:tav>
                                      </p:tavLst>
                                    </p:anim>
                                    <p:anim calcmode="lin" valueType="num">
                                      <p:cBhvr>
                                        <p:cTn id="22" dur="1000" fill="hold"/>
                                        <p:tgtEl>
                                          <p:spTgt spid="10244"/>
                                        </p:tgtEl>
                                        <p:attrNameLst>
                                          <p:attrName>ppt_h</p:attrName>
                                        </p:attrNameLst>
                                      </p:cBhvr>
                                      <p:tavLst>
                                        <p:tav tm="0">
                                          <p:val>
                                            <p:fltVal val="0"/>
                                          </p:val>
                                        </p:tav>
                                        <p:tav tm="100000">
                                          <p:val>
                                            <p:strVal val="#ppt_h"/>
                                          </p:val>
                                        </p:tav>
                                      </p:tavLst>
                                    </p:anim>
                                    <p:anim calcmode="lin" valueType="num">
                                      <p:cBhvr>
                                        <p:cTn id="23" dur="1000" fill="hold"/>
                                        <p:tgtEl>
                                          <p:spTgt spid="10244"/>
                                        </p:tgtEl>
                                        <p:attrNameLst>
                                          <p:attrName>style.rotation</p:attrName>
                                        </p:attrNameLst>
                                      </p:cBhvr>
                                      <p:tavLst>
                                        <p:tav tm="0">
                                          <p:val>
                                            <p:fltVal val="360"/>
                                          </p:val>
                                        </p:tav>
                                        <p:tav tm="100000">
                                          <p:val>
                                            <p:fltVal val="0"/>
                                          </p:val>
                                        </p:tav>
                                      </p:tavLst>
                                    </p:anim>
                                    <p:animEffect transition="in" filter="fade">
                                      <p:cBhvr>
                                        <p:cTn id="2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_882270_1_34"/>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1267" name="Text Box 3"/>
          <p:cNvSpPr txBox="1">
            <a:spLocks noChangeArrowheads="1"/>
          </p:cNvSpPr>
          <p:nvPr/>
        </p:nvSpPr>
        <p:spPr bwMode="auto">
          <a:xfrm>
            <a:off x="323850" y="188913"/>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تحرق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360"/>
                                          </p:val>
                                        </p:tav>
                                        <p:tav tm="100000">
                                          <p:val>
                                            <p:fltVal val="0"/>
                                          </p:val>
                                        </p:tav>
                                      </p:tavLst>
                                    </p:anim>
                                    <p:animEffect transition="in" filter="fade">
                                      <p:cBhvr>
                                        <p:cTn id="10" dur="1000"/>
                                        <p:tgtEl>
                                          <p:spTgt spid="11266"/>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ppt_w</p:attrName>
                                        </p:attrNameLst>
                                      </p:cBhvr>
                                      <p:tavLst>
                                        <p:tav tm="0">
                                          <p:val>
                                            <p:fltVal val="0"/>
                                          </p:val>
                                        </p:tav>
                                        <p:tav tm="100000">
                                          <p:val>
                                            <p:strVal val="#ppt_w"/>
                                          </p:val>
                                        </p:tav>
                                      </p:tavLst>
                                    </p:anim>
                                    <p:anim calcmode="lin" valueType="num">
                                      <p:cBhvr>
                                        <p:cTn id="15" dur="1000" fill="hold"/>
                                        <p:tgtEl>
                                          <p:spTgt spid="11267"/>
                                        </p:tgtEl>
                                        <p:attrNameLst>
                                          <p:attrName>ppt_h</p:attrName>
                                        </p:attrNameLst>
                                      </p:cBhvr>
                                      <p:tavLst>
                                        <p:tav tm="0">
                                          <p:val>
                                            <p:fltVal val="0"/>
                                          </p:val>
                                        </p:tav>
                                        <p:tav tm="100000">
                                          <p:val>
                                            <p:strVal val="#ppt_h"/>
                                          </p:val>
                                        </p:tav>
                                      </p:tavLst>
                                    </p:anim>
                                    <p:anim calcmode="lin" valueType="num">
                                      <p:cBhvr>
                                        <p:cTn id="16" dur="1000" fill="hold"/>
                                        <p:tgtEl>
                                          <p:spTgt spid="11267"/>
                                        </p:tgtEl>
                                        <p:attrNameLst>
                                          <p:attrName>style.rotation</p:attrName>
                                        </p:attrNameLst>
                                      </p:cBhvr>
                                      <p:tavLst>
                                        <p:tav tm="0">
                                          <p:val>
                                            <p:fltVal val="360"/>
                                          </p:val>
                                        </p:tav>
                                        <p:tav tm="100000">
                                          <p:val>
                                            <p:fltVal val="0"/>
                                          </p:val>
                                        </p:tav>
                                      </p:tavLst>
                                    </p:anim>
                                    <p:animEffect transition="in" filter="fade">
                                      <p:cBhvr>
                                        <p:cTn id="1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10487"/>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2291" name="Text Box 3"/>
          <p:cNvSpPr txBox="1">
            <a:spLocks noChangeArrowheads="1"/>
          </p:cNvSpPr>
          <p:nvPr/>
        </p:nvSpPr>
        <p:spPr bwMode="auto">
          <a:xfrm>
            <a:off x="323850" y="188913"/>
            <a:ext cx="3816350" cy="1736725"/>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ترضع الموت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360"/>
                                          </p:val>
                                        </p:tav>
                                        <p:tav tm="100000">
                                          <p:val>
                                            <p:fltVal val="0"/>
                                          </p:val>
                                        </p:tav>
                                      </p:tavLst>
                                    </p:anim>
                                    <p:animEffect transition="in" filter="fade">
                                      <p:cBhvr>
                                        <p:cTn id="10" dur="1000"/>
                                        <p:tgtEl>
                                          <p:spTgt spid="12290"/>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1000" fill="hold"/>
                                        <p:tgtEl>
                                          <p:spTgt spid="12291"/>
                                        </p:tgtEl>
                                        <p:attrNameLst>
                                          <p:attrName>ppt_w</p:attrName>
                                        </p:attrNameLst>
                                      </p:cBhvr>
                                      <p:tavLst>
                                        <p:tav tm="0">
                                          <p:val>
                                            <p:fltVal val="0"/>
                                          </p:val>
                                        </p:tav>
                                        <p:tav tm="100000">
                                          <p:val>
                                            <p:strVal val="#ppt_w"/>
                                          </p:val>
                                        </p:tav>
                                      </p:tavLst>
                                    </p:anim>
                                    <p:anim calcmode="lin" valueType="num">
                                      <p:cBhvr>
                                        <p:cTn id="15" dur="1000" fill="hold"/>
                                        <p:tgtEl>
                                          <p:spTgt spid="12291"/>
                                        </p:tgtEl>
                                        <p:attrNameLst>
                                          <p:attrName>ppt_h</p:attrName>
                                        </p:attrNameLst>
                                      </p:cBhvr>
                                      <p:tavLst>
                                        <p:tav tm="0">
                                          <p:val>
                                            <p:fltVal val="0"/>
                                          </p:val>
                                        </p:tav>
                                        <p:tav tm="100000">
                                          <p:val>
                                            <p:strVal val="#ppt_h"/>
                                          </p:val>
                                        </p:tav>
                                      </p:tavLst>
                                    </p:anim>
                                    <p:anim calcmode="lin" valueType="num">
                                      <p:cBhvr>
                                        <p:cTn id="16" dur="1000" fill="hold"/>
                                        <p:tgtEl>
                                          <p:spTgt spid="12291"/>
                                        </p:tgtEl>
                                        <p:attrNameLst>
                                          <p:attrName>style.rotation</p:attrName>
                                        </p:attrNameLst>
                                      </p:cBhvr>
                                      <p:tavLst>
                                        <p:tav tm="0">
                                          <p:val>
                                            <p:fltVal val="360"/>
                                          </p:val>
                                        </p:tav>
                                        <p:tav tm="100000">
                                          <p:val>
                                            <p:fltVal val="0"/>
                                          </p:val>
                                        </p:tav>
                                      </p:tavLst>
                                    </p:anim>
                                    <p:animEffect transition="in" filter="fade">
                                      <p:cBhvr>
                                        <p:cTn id="17"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eer"/>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3315" name="Text Box 3"/>
          <p:cNvSpPr txBox="1">
            <a:spLocks noChangeArrowheads="1"/>
          </p:cNvSpPr>
          <p:nvPr/>
        </p:nvSpPr>
        <p:spPr bwMode="auto">
          <a:xfrm>
            <a:off x="323850" y="188913"/>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طعم الفزع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360"/>
                                          </p:val>
                                        </p:tav>
                                        <p:tav tm="100000">
                                          <p:val>
                                            <p:fltVal val="0"/>
                                          </p:val>
                                        </p:tav>
                                      </p:tavLst>
                                    </p:anim>
                                    <p:animEffect transition="in" filter="fade">
                                      <p:cBhvr>
                                        <p:cTn id="10" dur="1000"/>
                                        <p:tgtEl>
                                          <p:spTgt spid="13314"/>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315"/>
                                        </p:tgtEl>
                                        <p:attrNameLst>
                                          <p:attrName>style.visibility</p:attrName>
                                        </p:attrNameLst>
                                      </p:cBhvr>
                                      <p:to>
                                        <p:strVal val="visible"/>
                                      </p:to>
                                    </p:set>
                                    <p:anim calcmode="lin" valueType="num">
                                      <p:cBhvr>
                                        <p:cTn id="14" dur="1000" fill="hold"/>
                                        <p:tgtEl>
                                          <p:spTgt spid="13315"/>
                                        </p:tgtEl>
                                        <p:attrNameLst>
                                          <p:attrName>ppt_w</p:attrName>
                                        </p:attrNameLst>
                                      </p:cBhvr>
                                      <p:tavLst>
                                        <p:tav tm="0">
                                          <p:val>
                                            <p:fltVal val="0"/>
                                          </p:val>
                                        </p:tav>
                                        <p:tav tm="100000">
                                          <p:val>
                                            <p:strVal val="#ppt_w"/>
                                          </p:val>
                                        </p:tav>
                                      </p:tavLst>
                                    </p:anim>
                                    <p:anim calcmode="lin" valueType="num">
                                      <p:cBhvr>
                                        <p:cTn id="15" dur="1000" fill="hold"/>
                                        <p:tgtEl>
                                          <p:spTgt spid="13315"/>
                                        </p:tgtEl>
                                        <p:attrNameLst>
                                          <p:attrName>ppt_h</p:attrName>
                                        </p:attrNameLst>
                                      </p:cBhvr>
                                      <p:tavLst>
                                        <p:tav tm="0">
                                          <p:val>
                                            <p:fltVal val="0"/>
                                          </p:val>
                                        </p:tav>
                                        <p:tav tm="100000">
                                          <p:val>
                                            <p:strVal val="#ppt_h"/>
                                          </p:val>
                                        </p:tav>
                                      </p:tavLst>
                                    </p:anim>
                                    <p:anim calcmode="lin" valueType="num">
                                      <p:cBhvr>
                                        <p:cTn id="16" dur="1000" fill="hold"/>
                                        <p:tgtEl>
                                          <p:spTgt spid="13315"/>
                                        </p:tgtEl>
                                        <p:attrNameLst>
                                          <p:attrName>style.rotation</p:attrName>
                                        </p:attrNameLst>
                                      </p:cBhvr>
                                      <p:tavLst>
                                        <p:tav tm="0">
                                          <p:val>
                                            <p:fltVal val="360"/>
                                          </p:val>
                                        </p:tav>
                                        <p:tav tm="100000">
                                          <p:val>
                                            <p:fltVal val="0"/>
                                          </p:val>
                                        </p:tav>
                                      </p:tavLst>
                                    </p:anim>
                                    <p:animEffect transition="in" filter="fade">
                                      <p:cBhvr>
                                        <p:cTn id="17"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aza-strip-children"/>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4339" name="Text Box 3"/>
          <p:cNvSpPr txBox="1">
            <a:spLocks noChangeArrowheads="1"/>
          </p:cNvSpPr>
          <p:nvPr/>
        </p:nvSpPr>
        <p:spPr bwMode="auto">
          <a:xfrm>
            <a:off x="5076825" y="188913"/>
            <a:ext cx="3816350" cy="1736725"/>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تسجن وتحاصر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360"/>
                                          </p:val>
                                        </p:tav>
                                        <p:tav tm="100000">
                                          <p:val>
                                            <p:fltVal val="0"/>
                                          </p:val>
                                        </p:tav>
                                      </p:tavLst>
                                    </p:anim>
                                    <p:animEffect transition="in" filter="fade">
                                      <p:cBhvr>
                                        <p:cTn id="10" dur="1000"/>
                                        <p:tgtEl>
                                          <p:spTgt spid="14338"/>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1000" fill="hold"/>
                                        <p:tgtEl>
                                          <p:spTgt spid="14339"/>
                                        </p:tgtEl>
                                        <p:attrNameLst>
                                          <p:attrName>ppt_w</p:attrName>
                                        </p:attrNameLst>
                                      </p:cBhvr>
                                      <p:tavLst>
                                        <p:tav tm="0">
                                          <p:val>
                                            <p:fltVal val="0"/>
                                          </p:val>
                                        </p:tav>
                                        <p:tav tm="100000">
                                          <p:val>
                                            <p:strVal val="#ppt_w"/>
                                          </p:val>
                                        </p:tav>
                                      </p:tavLst>
                                    </p:anim>
                                    <p:anim calcmode="lin" valueType="num">
                                      <p:cBhvr>
                                        <p:cTn id="15" dur="1000" fill="hold"/>
                                        <p:tgtEl>
                                          <p:spTgt spid="14339"/>
                                        </p:tgtEl>
                                        <p:attrNameLst>
                                          <p:attrName>ppt_h</p:attrName>
                                        </p:attrNameLst>
                                      </p:cBhvr>
                                      <p:tavLst>
                                        <p:tav tm="0">
                                          <p:val>
                                            <p:fltVal val="0"/>
                                          </p:val>
                                        </p:tav>
                                        <p:tav tm="100000">
                                          <p:val>
                                            <p:strVal val="#ppt_h"/>
                                          </p:val>
                                        </p:tav>
                                      </p:tavLst>
                                    </p:anim>
                                    <p:anim calcmode="lin" valueType="num">
                                      <p:cBhvr>
                                        <p:cTn id="16" dur="1000" fill="hold"/>
                                        <p:tgtEl>
                                          <p:spTgt spid="14339"/>
                                        </p:tgtEl>
                                        <p:attrNameLst>
                                          <p:attrName>style.rotation</p:attrName>
                                        </p:attrNameLst>
                                      </p:cBhvr>
                                      <p:tavLst>
                                        <p:tav tm="0">
                                          <p:val>
                                            <p:fltVal val="360"/>
                                          </p:val>
                                        </p:tav>
                                        <p:tav tm="100000">
                                          <p:val>
                                            <p:fltVal val="0"/>
                                          </p:val>
                                        </p:tav>
                                      </p:tavLst>
                                    </p:anim>
                                    <p:animEffect transition="in" filter="fade">
                                      <p:cBhvr>
                                        <p:cTn id="1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N_Agencies_8Jul0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5363" name="Text Box 3"/>
          <p:cNvSpPr txBox="1">
            <a:spLocks noChangeArrowheads="1"/>
          </p:cNvSpPr>
          <p:nvPr/>
        </p:nvSpPr>
        <p:spPr bwMode="auto">
          <a:xfrm>
            <a:off x="323850" y="188913"/>
            <a:ext cx="3024188" cy="255905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حرقة العطش في وجوه اطفالنا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360"/>
                                          </p:val>
                                        </p:tav>
                                        <p:tav tm="100000">
                                          <p:val>
                                            <p:fltVal val="0"/>
                                          </p:val>
                                        </p:tav>
                                      </p:tavLst>
                                    </p:anim>
                                    <p:animEffect transition="in" filter="fade">
                                      <p:cBhvr>
                                        <p:cTn id="10" dur="1000"/>
                                        <p:tgtEl>
                                          <p:spTgt spid="15362"/>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5363"/>
                                        </p:tgtEl>
                                        <p:attrNameLst>
                                          <p:attrName>style.visibility</p:attrName>
                                        </p:attrNameLst>
                                      </p:cBhvr>
                                      <p:to>
                                        <p:strVal val="visible"/>
                                      </p:to>
                                    </p:set>
                                    <p:anim calcmode="lin" valueType="num">
                                      <p:cBhvr>
                                        <p:cTn id="14" dur="1000" fill="hold"/>
                                        <p:tgtEl>
                                          <p:spTgt spid="15363"/>
                                        </p:tgtEl>
                                        <p:attrNameLst>
                                          <p:attrName>ppt_w</p:attrName>
                                        </p:attrNameLst>
                                      </p:cBhvr>
                                      <p:tavLst>
                                        <p:tav tm="0">
                                          <p:val>
                                            <p:fltVal val="0"/>
                                          </p:val>
                                        </p:tav>
                                        <p:tav tm="100000">
                                          <p:val>
                                            <p:strVal val="#ppt_w"/>
                                          </p:val>
                                        </p:tav>
                                      </p:tavLst>
                                    </p:anim>
                                    <p:anim calcmode="lin" valueType="num">
                                      <p:cBhvr>
                                        <p:cTn id="15" dur="1000" fill="hold"/>
                                        <p:tgtEl>
                                          <p:spTgt spid="15363"/>
                                        </p:tgtEl>
                                        <p:attrNameLst>
                                          <p:attrName>ppt_h</p:attrName>
                                        </p:attrNameLst>
                                      </p:cBhvr>
                                      <p:tavLst>
                                        <p:tav tm="0">
                                          <p:val>
                                            <p:fltVal val="0"/>
                                          </p:val>
                                        </p:tav>
                                        <p:tav tm="100000">
                                          <p:val>
                                            <p:strVal val="#ppt_h"/>
                                          </p:val>
                                        </p:tav>
                                      </p:tavLst>
                                    </p:anim>
                                    <p:anim calcmode="lin" valueType="num">
                                      <p:cBhvr>
                                        <p:cTn id="16" dur="1000" fill="hold"/>
                                        <p:tgtEl>
                                          <p:spTgt spid="15363"/>
                                        </p:tgtEl>
                                        <p:attrNameLst>
                                          <p:attrName>style.rotation</p:attrName>
                                        </p:attrNameLst>
                                      </p:cBhvr>
                                      <p:tavLst>
                                        <p:tav tm="0">
                                          <p:val>
                                            <p:fltVal val="360"/>
                                          </p:val>
                                        </p:tav>
                                        <p:tav tm="100000">
                                          <p:val>
                                            <p:fltVal val="0"/>
                                          </p:val>
                                        </p:tav>
                                      </p:tavLst>
                                    </p:anim>
                                    <p:animEffect transition="in" filter="fade">
                                      <p:cBhvr>
                                        <p:cTn id="17"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litics"/>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6387" name="Text Box 3"/>
          <p:cNvSpPr txBox="1">
            <a:spLocks noChangeArrowheads="1"/>
          </p:cNvSpPr>
          <p:nvPr/>
        </p:nvSpPr>
        <p:spPr bwMode="auto">
          <a:xfrm>
            <a:off x="323850" y="188913"/>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مرارة اليتم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360"/>
                                          </p:val>
                                        </p:tav>
                                        <p:tav tm="100000">
                                          <p:val>
                                            <p:fltVal val="0"/>
                                          </p:val>
                                        </p:tav>
                                      </p:tavLst>
                                    </p:anim>
                                    <p:animEffect transition="in" filter="fade">
                                      <p:cBhvr>
                                        <p:cTn id="10" dur="1000"/>
                                        <p:tgtEl>
                                          <p:spTgt spid="16386"/>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1000" fill="hold"/>
                                        <p:tgtEl>
                                          <p:spTgt spid="16387"/>
                                        </p:tgtEl>
                                        <p:attrNameLst>
                                          <p:attrName>ppt_w</p:attrName>
                                        </p:attrNameLst>
                                      </p:cBhvr>
                                      <p:tavLst>
                                        <p:tav tm="0">
                                          <p:val>
                                            <p:fltVal val="0"/>
                                          </p:val>
                                        </p:tav>
                                        <p:tav tm="100000">
                                          <p:val>
                                            <p:strVal val="#ppt_w"/>
                                          </p:val>
                                        </p:tav>
                                      </p:tavLst>
                                    </p:anim>
                                    <p:anim calcmode="lin" valueType="num">
                                      <p:cBhvr>
                                        <p:cTn id="15" dur="1000" fill="hold"/>
                                        <p:tgtEl>
                                          <p:spTgt spid="16387"/>
                                        </p:tgtEl>
                                        <p:attrNameLst>
                                          <p:attrName>ppt_h</p:attrName>
                                        </p:attrNameLst>
                                      </p:cBhvr>
                                      <p:tavLst>
                                        <p:tav tm="0">
                                          <p:val>
                                            <p:fltVal val="0"/>
                                          </p:val>
                                        </p:tav>
                                        <p:tav tm="100000">
                                          <p:val>
                                            <p:strVal val="#ppt_h"/>
                                          </p:val>
                                        </p:tav>
                                      </p:tavLst>
                                    </p:anim>
                                    <p:anim calcmode="lin" valueType="num">
                                      <p:cBhvr>
                                        <p:cTn id="16" dur="1000" fill="hold"/>
                                        <p:tgtEl>
                                          <p:spTgt spid="16387"/>
                                        </p:tgtEl>
                                        <p:attrNameLst>
                                          <p:attrName>style.rotation</p:attrName>
                                        </p:attrNameLst>
                                      </p:cBhvr>
                                      <p:tavLst>
                                        <p:tav tm="0">
                                          <p:val>
                                            <p:fltVal val="360"/>
                                          </p:val>
                                        </p:tav>
                                        <p:tav tm="100000">
                                          <p:val>
                                            <p:fltVal val="0"/>
                                          </p:val>
                                        </p:tav>
                                      </p:tavLst>
                                    </p:anim>
                                    <p:animEffect transition="in" filter="fade">
                                      <p:cBhvr>
                                        <p:cTn id="17"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moh4\Pictures\Slide2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enin45"/>
          <p:cNvPicPr>
            <a:picLocks noGrp="1" noChangeAspect="1" noChangeArrowheads="1"/>
          </p:cNvPicPr>
          <p:nvPr>
            <p:ph/>
          </p:nvPr>
        </p:nvPicPr>
        <p:blipFill>
          <a:blip r:embed="rId2" cstate="print"/>
          <a:srcRect/>
          <a:stretch>
            <a:fillRect/>
          </a:stretch>
        </p:blipFill>
        <p:spPr>
          <a:xfrm>
            <a:off x="0" y="-61913"/>
            <a:ext cx="9144000" cy="6919913"/>
          </a:xfrm>
          <a:noFill/>
          <a:ln/>
        </p:spPr>
      </p:pic>
      <p:sp>
        <p:nvSpPr>
          <p:cNvPr id="17411" name="Text Box 3"/>
          <p:cNvSpPr txBox="1">
            <a:spLocks noChangeArrowheads="1"/>
          </p:cNvSpPr>
          <p:nvPr/>
        </p:nvSpPr>
        <p:spPr bwMode="auto">
          <a:xfrm>
            <a:off x="323850" y="188913"/>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تقاتل</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style.rotation</p:attrName>
                                        </p:attrNameLst>
                                      </p:cBhvr>
                                      <p:tavLst>
                                        <p:tav tm="0">
                                          <p:val>
                                            <p:fltVal val="360"/>
                                          </p:val>
                                        </p:tav>
                                        <p:tav tm="100000">
                                          <p:val>
                                            <p:fltVal val="0"/>
                                          </p:val>
                                        </p:tav>
                                      </p:tavLst>
                                    </p:anim>
                                    <p:animEffect transition="in" filter="fade">
                                      <p:cBhvr>
                                        <p:cTn id="10" dur="500"/>
                                        <p:tgtEl>
                                          <p:spTgt spid="17410"/>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7411"/>
                                        </p:tgtEl>
                                        <p:attrNameLst>
                                          <p:attrName>style.visibility</p:attrName>
                                        </p:attrNameLst>
                                      </p:cBhvr>
                                      <p:to>
                                        <p:strVal val="visible"/>
                                      </p:to>
                                    </p:set>
                                    <p:anim calcmode="lin" valueType="num">
                                      <p:cBhvr>
                                        <p:cTn id="14" dur="1000" fill="hold"/>
                                        <p:tgtEl>
                                          <p:spTgt spid="17411"/>
                                        </p:tgtEl>
                                        <p:attrNameLst>
                                          <p:attrName>ppt_w</p:attrName>
                                        </p:attrNameLst>
                                      </p:cBhvr>
                                      <p:tavLst>
                                        <p:tav tm="0">
                                          <p:val>
                                            <p:fltVal val="0"/>
                                          </p:val>
                                        </p:tav>
                                        <p:tav tm="100000">
                                          <p:val>
                                            <p:strVal val="#ppt_w"/>
                                          </p:val>
                                        </p:tav>
                                      </p:tavLst>
                                    </p:anim>
                                    <p:anim calcmode="lin" valueType="num">
                                      <p:cBhvr>
                                        <p:cTn id="15" dur="1000" fill="hold"/>
                                        <p:tgtEl>
                                          <p:spTgt spid="17411"/>
                                        </p:tgtEl>
                                        <p:attrNameLst>
                                          <p:attrName>ppt_h</p:attrName>
                                        </p:attrNameLst>
                                      </p:cBhvr>
                                      <p:tavLst>
                                        <p:tav tm="0">
                                          <p:val>
                                            <p:fltVal val="0"/>
                                          </p:val>
                                        </p:tav>
                                        <p:tav tm="100000">
                                          <p:val>
                                            <p:strVal val="#ppt_h"/>
                                          </p:val>
                                        </p:tav>
                                      </p:tavLst>
                                    </p:anim>
                                    <p:anim calcmode="lin" valueType="num">
                                      <p:cBhvr>
                                        <p:cTn id="16" dur="1000" fill="hold"/>
                                        <p:tgtEl>
                                          <p:spTgt spid="17411"/>
                                        </p:tgtEl>
                                        <p:attrNameLst>
                                          <p:attrName>style.rotation</p:attrName>
                                        </p:attrNameLst>
                                      </p:cBhvr>
                                      <p:tavLst>
                                        <p:tav tm="0">
                                          <p:val>
                                            <p:fltVal val="360"/>
                                          </p:val>
                                        </p:tav>
                                        <p:tav tm="100000">
                                          <p:val>
                                            <p:fltVal val="0"/>
                                          </p:val>
                                        </p:tav>
                                      </p:tavLst>
                                    </p:anim>
                                    <p:animEffect transition="in" filter="fade">
                                      <p:cBhvr>
                                        <p:cTn id="17"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lip_image001"/>
          <p:cNvPicPr>
            <a:picLocks noGrp="1" noChangeAspect="1" noChangeArrowheads="1"/>
          </p:cNvPicPr>
          <p:nvPr>
            <p:ph sz="half" idx="1"/>
          </p:nvPr>
        </p:nvPicPr>
        <p:blipFill>
          <a:blip r:embed="rId2" cstate="print"/>
          <a:srcRect/>
          <a:stretch>
            <a:fillRect/>
          </a:stretch>
        </p:blipFill>
        <p:spPr>
          <a:xfrm>
            <a:off x="4787900" y="0"/>
            <a:ext cx="4356100" cy="6858000"/>
          </a:xfrm>
          <a:noFill/>
          <a:ln/>
        </p:spPr>
      </p:pic>
      <p:pic>
        <p:nvPicPr>
          <p:cNvPr id="18435" name="Picture 3" descr="1"/>
          <p:cNvPicPr>
            <a:picLocks noGrp="1" noChangeAspect="1" noChangeArrowheads="1"/>
          </p:cNvPicPr>
          <p:nvPr>
            <p:ph sz="half" idx="2"/>
          </p:nvPr>
        </p:nvPicPr>
        <p:blipFill>
          <a:blip r:embed="rId3" cstate="print"/>
          <a:srcRect/>
          <a:stretch>
            <a:fillRect/>
          </a:stretch>
        </p:blipFill>
        <p:spPr>
          <a:xfrm>
            <a:off x="0" y="0"/>
            <a:ext cx="4787900" cy="3644900"/>
          </a:xfrm>
          <a:noFill/>
          <a:ln/>
        </p:spPr>
      </p:pic>
      <p:sp>
        <p:nvSpPr>
          <p:cNvPr id="18436" name="Text Box 4"/>
          <p:cNvSpPr txBox="1">
            <a:spLocks noChangeArrowheads="1"/>
          </p:cNvSpPr>
          <p:nvPr/>
        </p:nvSpPr>
        <p:spPr bwMode="auto">
          <a:xfrm>
            <a:off x="468313" y="3789363"/>
            <a:ext cx="3816350" cy="91440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اطفالنا هم الامل </a:t>
            </a:r>
            <a:endParaRPr lang="en-US" sz="5400" b="1">
              <a:solidFill>
                <a:srgbClr val="000000"/>
              </a:solidFill>
              <a:latin typeface="Times New Roman" pitchFamily="18" charset="0"/>
            </a:endParaRPr>
          </a:p>
        </p:txBody>
      </p:sp>
      <p:sp>
        <p:nvSpPr>
          <p:cNvPr id="18437" name="Text Box 5"/>
          <p:cNvSpPr txBox="1">
            <a:spLocks noChangeArrowheads="1"/>
          </p:cNvSpPr>
          <p:nvPr/>
        </p:nvSpPr>
        <p:spPr bwMode="auto">
          <a:xfrm>
            <a:off x="539750" y="5013325"/>
            <a:ext cx="3816350" cy="1736725"/>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5400" b="1">
                <a:solidFill>
                  <a:srgbClr val="000000"/>
                </a:solidFill>
                <a:latin typeface="Times New Roman" pitchFamily="18" charset="0"/>
              </a:rPr>
              <a:t>والقدس لنا ولو بعد حين </a:t>
            </a:r>
            <a:endParaRPr lang="en-US" sz="54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360"/>
                                          </p:val>
                                        </p:tav>
                                        <p:tav tm="100000">
                                          <p:val>
                                            <p:fltVal val="0"/>
                                          </p:val>
                                        </p:tav>
                                      </p:tavLst>
                                    </p:anim>
                                    <p:animEffect transition="in" filter="fade">
                                      <p:cBhvr>
                                        <p:cTn id="10" dur="1000"/>
                                        <p:tgtEl>
                                          <p:spTgt spid="18434"/>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8436"/>
                                        </p:tgtEl>
                                        <p:attrNameLst>
                                          <p:attrName>style.visibility</p:attrName>
                                        </p:attrNameLst>
                                      </p:cBhvr>
                                      <p:to>
                                        <p:strVal val="visible"/>
                                      </p:to>
                                    </p:set>
                                    <p:anim calcmode="lin" valueType="num">
                                      <p:cBhvr>
                                        <p:cTn id="14" dur="2000" fill="hold"/>
                                        <p:tgtEl>
                                          <p:spTgt spid="18436"/>
                                        </p:tgtEl>
                                        <p:attrNameLst>
                                          <p:attrName>ppt_w</p:attrName>
                                        </p:attrNameLst>
                                      </p:cBhvr>
                                      <p:tavLst>
                                        <p:tav tm="0">
                                          <p:val>
                                            <p:fltVal val="0"/>
                                          </p:val>
                                        </p:tav>
                                        <p:tav tm="100000">
                                          <p:val>
                                            <p:strVal val="#ppt_w"/>
                                          </p:val>
                                        </p:tav>
                                      </p:tavLst>
                                    </p:anim>
                                    <p:anim calcmode="lin" valueType="num">
                                      <p:cBhvr>
                                        <p:cTn id="15" dur="2000" fill="hold"/>
                                        <p:tgtEl>
                                          <p:spTgt spid="18436"/>
                                        </p:tgtEl>
                                        <p:attrNameLst>
                                          <p:attrName>ppt_h</p:attrName>
                                        </p:attrNameLst>
                                      </p:cBhvr>
                                      <p:tavLst>
                                        <p:tav tm="0">
                                          <p:val>
                                            <p:fltVal val="0"/>
                                          </p:val>
                                        </p:tav>
                                        <p:tav tm="100000">
                                          <p:val>
                                            <p:strVal val="#ppt_h"/>
                                          </p:val>
                                        </p:tav>
                                      </p:tavLst>
                                    </p:anim>
                                    <p:anim calcmode="lin" valueType="num">
                                      <p:cBhvr>
                                        <p:cTn id="16" dur="2000" fill="hold"/>
                                        <p:tgtEl>
                                          <p:spTgt spid="18436"/>
                                        </p:tgtEl>
                                        <p:attrNameLst>
                                          <p:attrName>style.rotation</p:attrName>
                                        </p:attrNameLst>
                                      </p:cBhvr>
                                      <p:tavLst>
                                        <p:tav tm="0">
                                          <p:val>
                                            <p:fltVal val="360"/>
                                          </p:val>
                                        </p:tav>
                                        <p:tav tm="100000">
                                          <p:val>
                                            <p:fltVal val="0"/>
                                          </p:val>
                                        </p:tav>
                                      </p:tavLst>
                                    </p:anim>
                                    <p:animEffect transition="in" filter="fade">
                                      <p:cBhvr>
                                        <p:cTn id="17" dur="2000"/>
                                        <p:tgtEl>
                                          <p:spTgt spid="18436"/>
                                        </p:tgtEl>
                                      </p:cBhvr>
                                    </p:animEffect>
                                  </p:childTnLst>
                                </p:cTn>
                              </p:par>
                            </p:childTnLst>
                          </p:cTn>
                        </p:par>
                        <p:par>
                          <p:cTn id="18" fill="hold">
                            <p:stCondLst>
                              <p:cond delay="3000"/>
                            </p:stCondLst>
                            <p:childTnLst>
                              <p:par>
                                <p:cTn id="19" presetID="49" presetClass="entr" presetSubtype="0" decel="100000" fill="hold" nodeType="after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p:cTn id="21" dur="1000" fill="hold"/>
                                        <p:tgtEl>
                                          <p:spTgt spid="18435"/>
                                        </p:tgtEl>
                                        <p:attrNameLst>
                                          <p:attrName>ppt_w</p:attrName>
                                        </p:attrNameLst>
                                      </p:cBhvr>
                                      <p:tavLst>
                                        <p:tav tm="0">
                                          <p:val>
                                            <p:fltVal val="0"/>
                                          </p:val>
                                        </p:tav>
                                        <p:tav tm="100000">
                                          <p:val>
                                            <p:strVal val="#ppt_w"/>
                                          </p:val>
                                        </p:tav>
                                      </p:tavLst>
                                    </p:anim>
                                    <p:anim calcmode="lin" valueType="num">
                                      <p:cBhvr>
                                        <p:cTn id="22" dur="1000" fill="hold"/>
                                        <p:tgtEl>
                                          <p:spTgt spid="18435"/>
                                        </p:tgtEl>
                                        <p:attrNameLst>
                                          <p:attrName>ppt_h</p:attrName>
                                        </p:attrNameLst>
                                      </p:cBhvr>
                                      <p:tavLst>
                                        <p:tav tm="0">
                                          <p:val>
                                            <p:fltVal val="0"/>
                                          </p:val>
                                        </p:tav>
                                        <p:tav tm="100000">
                                          <p:val>
                                            <p:strVal val="#ppt_h"/>
                                          </p:val>
                                        </p:tav>
                                      </p:tavLst>
                                    </p:anim>
                                    <p:anim calcmode="lin" valueType="num">
                                      <p:cBhvr>
                                        <p:cTn id="23" dur="1000" fill="hold"/>
                                        <p:tgtEl>
                                          <p:spTgt spid="18435"/>
                                        </p:tgtEl>
                                        <p:attrNameLst>
                                          <p:attrName>style.rotation</p:attrName>
                                        </p:attrNameLst>
                                      </p:cBhvr>
                                      <p:tavLst>
                                        <p:tav tm="0">
                                          <p:val>
                                            <p:fltVal val="360"/>
                                          </p:val>
                                        </p:tav>
                                        <p:tav tm="100000">
                                          <p:val>
                                            <p:fltVal val="0"/>
                                          </p:val>
                                        </p:tav>
                                      </p:tavLst>
                                    </p:anim>
                                    <p:animEffect transition="in" filter="fade">
                                      <p:cBhvr>
                                        <p:cTn id="24" dur="1000"/>
                                        <p:tgtEl>
                                          <p:spTgt spid="18435"/>
                                        </p:tgtEl>
                                      </p:cBhvr>
                                    </p:animEffect>
                                  </p:childTnLst>
                                </p:cTn>
                              </p:par>
                            </p:childTnLst>
                          </p:cTn>
                        </p:par>
                        <p:par>
                          <p:cTn id="25" fill="hold">
                            <p:stCondLst>
                              <p:cond delay="4000"/>
                            </p:stCondLst>
                            <p:childTnLst>
                              <p:par>
                                <p:cTn id="26" presetID="49" presetClass="entr" presetSubtype="0" decel="100000" fill="hold" grpId="0" nodeType="afterEffect">
                                  <p:stCondLst>
                                    <p:cond delay="0"/>
                                  </p:stCondLst>
                                  <p:childTnLst>
                                    <p:set>
                                      <p:cBhvr>
                                        <p:cTn id="27" dur="1" fill="hold">
                                          <p:stCondLst>
                                            <p:cond delay="0"/>
                                          </p:stCondLst>
                                        </p:cTn>
                                        <p:tgtEl>
                                          <p:spTgt spid="18437"/>
                                        </p:tgtEl>
                                        <p:attrNameLst>
                                          <p:attrName>style.visibility</p:attrName>
                                        </p:attrNameLst>
                                      </p:cBhvr>
                                      <p:to>
                                        <p:strVal val="visible"/>
                                      </p:to>
                                    </p:set>
                                    <p:anim calcmode="lin" valueType="num">
                                      <p:cBhvr>
                                        <p:cTn id="28" dur="1000" fill="hold"/>
                                        <p:tgtEl>
                                          <p:spTgt spid="18437"/>
                                        </p:tgtEl>
                                        <p:attrNameLst>
                                          <p:attrName>ppt_w</p:attrName>
                                        </p:attrNameLst>
                                      </p:cBhvr>
                                      <p:tavLst>
                                        <p:tav tm="0">
                                          <p:val>
                                            <p:fltVal val="0"/>
                                          </p:val>
                                        </p:tav>
                                        <p:tav tm="100000">
                                          <p:val>
                                            <p:strVal val="#ppt_w"/>
                                          </p:val>
                                        </p:tav>
                                      </p:tavLst>
                                    </p:anim>
                                    <p:anim calcmode="lin" valueType="num">
                                      <p:cBhvr>
                                        <p:cTn id="29" dur="1000" fill="hold"/>
                                        <p:tgtEl>
                                          <p:spTgt spid="18437"/>
                                        </p:tgtEl>
                                        <p:attrNameLst>
                                          <p:attrName>ppt_h</p:attrName>
                                        </p:attrNameLst>
                                      </p:cBhvr>
                                      <p:tavLst>
                                        <p:tav tm="0">
                                          <p:val>
                                            <p:fltVal val="0"/>
                                          </p:val>
                                        </p:tav>
                                        <p:tav tm="100000">
                                          <p:val>
                                            <p:strVal val="#ppt_h"/>
                                          </p:val>
                                        </p:tav>
                                      </p:tavLst>
                                    </p:anim>
                                    <p:anim calcmode="lin" valueType="num">
                                      <p:cBhvr>
                                        <p:cTn id="30" dur="1000" fill="hold"/>
                                        <p:tgtEl>
                                          <p:spTgt spid="18437"/>
                                        </p:tgtEl>
                                        <p:attrNameLst>
                                          <p:attrName>style.rotation</p:attrName>
                                        </p:attrNameLst>
                                      </p:cBhvr>
                                      <p:tavLst>
                                        <p:tav tm="0">
                                          <p:val>
                                            <p:fltVal val="360"/>
                                          </p:val>
                                        </p:tav>
                                        <p:tav tm="100000">
                                          <p:val>
                                            <p:fltVal val="0"/>
                                          </p:val>
                                        </p:tav>
                                      </p:tavLst>
                                    </p:anim>
                                    <p:animEffect transition="in" filter="fade">
                                      <p:cBhvr>
                                        <p:cTn id="31"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C:\Users\moh4\Pictures\081206115510xjO2.jpg"/>
          <p:cNvPicPr>
            <a:picLocks noChangeAspect="1" noChangeArrowheads="1"/>
          </p:cNvPicPr>
          <p:nvPr/>
        </p:nvPicPr>
        <p:blipFill>
          <a:blip r:embed="rId2" cstate="print"/>
          <a:srcRect/>
          <a:stretch>
            <a:fillRect/>
          </a:stretch>
        </p:blipFill>
        <p:spPr bwMode="auto">
          <a:xfrm>
            <a:off x="6156176" y="-1"/>
            <a:ext cx="2987825" cy="6858001"/>
          </a:xfrm>
          <a:prstGeom prst="rect">
            <a:avLst/>
          </a:prstGeom>
          <a:noFill/>
        </p:spPr>
      </p:pic>
      <p:pic>
        <p:nvPicPr>
          <p:cNvPr id="6" name="Picture 16" descr="C:\Users\moh4\Pictures\ybm953b7xvno.png"/>
          <p:cNvPicPr>
            <a:picLocks noChangeAspect="1" noChangeArrowheads="1"/>
          </p:cNvPicPr>
          <p:nvPr/>
        </p:nvPicPr>
        <p:blipFill>
          <a:blip r:embed="rId3" cstate="print"/>
          <a:srcRect/>
          <a:stretch>
            <a:fillRect/>
          </a:stretch>
        </p:blipFill>
        <p:spPr bwMode="auto">
          <a:xfrm>
            <a:off x="0" y="0"/>
            <a:ext cx="615617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oh4\Pictures\u1_palestine-school.gif"/>
          <p:cNvPicPr>
            <a:picLocks noChangeAspect="1" noChangeArrowheads="1"/>
          </p:cNvPicPr>
          <p:nvPr/>
        </p:nvPicPr>
        <p:blipFill>
          <a:blip r:embed="rId2" cstate="print"/>
          <a:srcRect/>
          <a:stretch>
            <a:fillRect/>
          </a:stretch>
        </p:blipFill>
        <p:spPr bwMode="auto">
          <a:xfrm>
            <a:off x="0" y="0"/>
            <a:ext cx="9144000" cy="69299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1412875"/>
            <a:ext cx="8218487" cy="1495425"/>
          </a:xfrm>
        </p:spPr>
        <p:txBody>
          <a:bodyPr/>
          <a:lstStyle/>
          <a:p>
            <a:pPr rtl="1"/>
            <a:r>
              <a:rPr lang="ar-JO" sz="4000"/>
              <a:t>ما الفرق بين قتل الاطفال على ايدي الصهاينة، وبين قتل الاطفال على ايدي تجار الاغذية الفاسدة او التجار الذين يحاولون افشال البرامج الغذائية من اجل الجشع؟  </a:t>
            </a:r>
            <a:endParaRPr lang="en-US" sz="4000"/>
          </a:p>
        </p:txBody>
      </p:sp>
      <p:sp>
        <p:nvSpPr>
          <p:cNvPr id="19459" name="Rectangle 3"/>
          <p:cNvSpPr>
            <a:spLocks noChangeArrowheads="1"/>
          </p:cNvSpPr>
          <p:nvPr/>
        </p:nvSpPr>
        <p:spPr bwMode="auto">
          <a:xfrm>
            <a:off x="684213" y="3716338"/>
            <a:ext cx="8218487" cy="1495425"/>
          </a:xfrm>
          <a:prstGeom prst="rect">
            <a:avLst/>
          </a:prstGeom>
          <a:noFill/>
          <a:ln w="9525">
            <a:noFill/>
            <a:miter lim="800000"/>
            <a:headEnd/>
            <a:tailEnd/>
          </a:ln>
          <a:effectLst/>
        </p:spPr>
        <p:txBody>
          <a:bodyPr anchor="ctr"/>
          <a:lstStyle/>
          <a:p>
            <a:pPr algn="ctr" rtl="1"/>
            <a:r>
              <a:rPr lang="ar-JO" sz="4000">
                <a:solidFill>
                  <a:schemeClr val="tx2"/>
                </a:solidFill>
              </a:rPr>
              <a:t>لا شيء، وجهان لعملة واحدة!!!  </a:t>
            </a:r>
            <a:endParaRPr lang="en-US" sz="4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p:cTn id="13" dur="3000" fill="hold"/>
                                        <p:tgtEl>
                                          <p:spTgt spid="19459"/>
                                        </p:tgtEl>
                                        <p:attrNameLst>
                                          <p:attrName>ppt_w</p:attrName>
                                        </p:attrNameLst>
                                      </p:cBhvr>
                                      <p:tavLst>
                                        <p:tav tm="0">
                                          <p:val>
                                            <p:fltVal val="0"/>
                                          </p:val>
                                        </p:tav>
                                        <p:tav tm="100000">
                                          <p:val>
                                            <p:strVal val="#ppt_w"/>
                                          </p:val>
                                        </p:tav>
                                      </p:tavLst>
                                    </p:anim>
                                    <p:anim calcmode="lin" valueType="num">
                                      <p:cBhvr>
                                        <p:cTn id="14" dur="3000" fill="hold"/>
                                        <p:tgtEl>
                                          <p:spTgt spid="19459"/>
                                        </p:tgtEl>
                                        <p:attrNameLst>
                                          <p:attrName>ppt_h</p:attrName>
                                        </p:attrNameLst>
                                      </p:cBhvr>
                                      <p:tavLst>
                                        <p:tav tm="0">
                                          <p:val>
                                            <p:fltVal val="0"/>
                                          </p:val>
                                        </p:tav>
                                        <p:tav tm="100000">
                                          <p:val>
                                            <p:strVal val="#ppt_h"/>
                                          </p:val>
                                        </p:tav>
                                      </p:tavLst>
                                    </p:anim>
                                    <p:anim calcmode="lin" valueType="num">
                                      <p:cBhvr>
                                        <p:cTn id="15" dur="3000" fill="hold"/>
                                        <p:tgtEl>
                                          <p:spTgt spid="19459"/>
                                        </p:tgtEl>
                                        <p:attrNameLst>
                                          <p:attrName>style.rotation</p:attrName>
                                        </p:attrNameLst>
                                      </p:cBhvr>
                                      <p:tavLst>
                                        <p:tav tm="0">
                                          <p:val>
                                            <p:fltVal val="360"/>
                                          </p:val>
                                        </p:tav>
                                        <p:tav tm="100000">
                                          <p:val>
                                            <p:fltVal val="0"/>
                                          </p:val>
                                        </p:tav>
                                      </p:tavLst>
                                    </p:anim>
                                    <p:animEffect transition="in" filter="fade">
                                      <p:cBhvr>
                                        <p:cTn id="16" dur="3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4625"/>
            <a:ext cx="8229600" cy="648072"/>
          </a:xfrm>
          <a:solidFill>
            <a:srgbClr val="92D050"/>
          </a:solidFill>
        </p:spPr>
        <p:txBody>
          <a:bodyPr/>
          <a:lstStyle/>
          <a:p>
            <a:pPr rtl="1"/>
            <a:r>
              <a:rPr lang="ar-JO" sz="3200" b="1" dirty="0"/>
              <a:t>لمحة عن الوضع التغذوي في </a:t>
            </a:r>
            <a:r>
              <a:rPr lang="ar-JO" sz="3200" b="1" dirty="0" smtClean="0"/>
              <a:t>فلسطين</a:t>
            </a:r>
            <a:r>
              <a:rPr lang="en-US" sz="3200" b="1" dirty="0" smtClean="0"/>
              <a:t> </a:t>
            </a:r>
            <a:endParaRPr lang="en-US" sz="3200" b="1" dirty="0"/>
          </a:p>
        </p:txBody>
      </p:sp>
      <p:sp>
        <p:nvSpPr>
          <p:cNvPr id="20483" name="Rectangle 3"/>
          <p:cNvSpPr>
            <a:spLocks noGrp="1" noChangeArrowheads="1"/>
          </p:cNvSpPr>
          <p:nvPr>
            <p:ph type="body" idx="1"/>
          </p:nvPr>
        </p:nvSpPr>
        <p:spPr>
          <a:xfrm>
            <a:off x="467544" y="909662"/>
            <a:ext cx="8229600" cy="5327650"/>
          </a:xfrm>
        </p:spPr>
        <p:txBody>
          <a:bodyPr/>
          <a:lstStyle/>
          <a:p>
            <a:pPr algn="r" rtl="1">
              <a:lnSpc>
                <a:spcPct val="90000"/>
              </a:lnSpc>
              <a:buFontTx/>
              <a:buNone/>
            </a:pPr>
            <a:r>
              <a:rPr lang="ar-JO" sz="2400" dirty="0"/>
              <a:t>نسبة قصر القامة بين </a:t>
            </a:r>
            <a:r>
              <a:rPr lang="ar-JO" sz="2400" dirty="0" smtClean="0"/>
              <a:t>الأطفال </a:t>
            </a:r>
            <a:r>
              <a:rPr lang="ar-JO" sz="2400" dirty="0"/>
              <a:t>اقل من خمس سنوات 10%.</a:t>
            </a:r>
          </a:p>
          <a:p>
            <a:pPr algn="r" rtl="1">
              <a:lnSpc>
                <a:spcPct val="90000"/>
              </a:lnSpc>
              <a:buFontTx/>
              <a:buNone/>
            </a:pPr>
            <a:r>
              <a:rPr lang="ar-JO" sz="2400" dirty="0"/>
              <a:t>نسبة الهزال بين </a:t>
            </a:r>
            <a:r>
              <a:rPr lang="ar-JO" sz="2400" dirty="0" smtClean="0"/>
              <a:t>الأطفال </a:t>
            </a:r>
            <a:r>
              <a:rPr lang="ar-JO" sz="2400" dirty="0"/>
              <a:t>اقل من </a:t>
            </a:r>
            <a:r>
              <a:rPr lang="en-US" sz="2400" dirty="0" smtClean="0"/>
              <a:t> 5</a:t>
            </a:r>
            <a:r>
              <a:rPr lang="ar-JO" sz="2400" dirty="0" smtClean="0"/>
              <a:t>سنوات </a:t>
            </a:r>
            <a:r>
              <a:rPr lang="ar-JO" sz="2400" dirty="0"/>
              <a:t>1.5%.</a:t>
            </a:r>
          </a:p>
          <a:p>
            <a:pPr algn="r" rtl="1">
              <a:lnSpc>
                <a:spcPct val="90000"/>
              </a:lnSpc>
              <a:buFontTx/>
              <a:buNone/>
            </a:pPr>
            <a:r>
              <a:rPr lang="ar-JO" sz="2400" dirty="0"/>
              <a:t>نسبة نقص الوزن بين </a:t>
            </a:r>
            <a:r>
              <a:rPr lang="ar-JO" sz="2400" dirty="0" smtClean="0"/>
              <a:t>الأطفال </a:t>
            </a:r>
            <a:r>
              <a:rPr lang="ar-JO" sz="2400" dirty="0"/>
              <a:t>اقل من 5 سنوات 3%.</a:t>
            </a:r>
          </a:p>
          <a:p>
            <a:pPr algn="r" rtl="1">
              <a:lnSpc>
                <a:spcPct val="90000"/>
              </a:lnSpc>
              <a:buFontTx/>
              <a:buNone/>
            </a:pPr>
            <a:r>
              <a:rPr lang="ar-JO" sz="2400" dirty="0"/>
              <a:t>نسبة فقر الدم بين </a:t>
            </a:r>
            <a:r>
              <a:rPr lang="ar-JO" sz="2400" dirty="0" smtClean="0"/>
              <a:t>الأطفال </a:t>
            </a:r>
            <a:r>
              <a:rPr lang="ar-JO" sz="2400" dirty="0"/>
              <a:t>اقل </a:t>
            </a:r>
            <a:r>
              <a:rPr lang="ar-JO" sz="2400" dirty="0" smtClean="0"/>
              <a:t>من </a:t>
            </a:r>
            <a:r>
              <a:rPr lang="en-US" sz="2400" dirty="0" smtClean="0"/>
              <a:t> 5</a:t>
            </a:r>
            <a:r>
              <a:rPr lang="ar-JO" sz="2400" dirty="0" smtClean="0"/>
              <a:t>سنوات 23</a:t>
            </a:r>
            <a:r>
              <a:rPr lang="ar-JO" sz="2400" dirty="0"/>
              <a:t>%. </a:t>
            </a:r>
          </a:p>
          <a:p>
            <a:pPr algn="r" rtl="1">
              <a:lnSpc>
                <a:spcPct val="90000"/>
              </a:lnSpc>
              <a:buFontTx/>
              <a:buNone/>
            </a:pPr>
            <a:r>
              <a:rPr lang="ar-JO" sz="2400" dirty="0"/>
              <a:t>نسبة فقر الدم بين </a:t>
            </a:r>
            <a:r>
              <a:rPr lang="ar-JO" sz="2400" dirty="0" smtClean="0"/>
              <a:t>الأطفال </a:t>
            </a:r>
            <a:r>
              <a:rPr lang="ar-JO" sz="2400" dirty="0"/>
              <a:t>بين 9 </a:t>
            </a:r>
            <a:r>
              <a:rPr lang="ar-JO" sz="2400" dirty="0" smtClean="0"/>
              <a:t>إلى </a:t>
            </a:r>
            <a:r>
              <a:rPr lang="ar-JO" sz="2400" dirty="0"/>
              <a:t>12 شهرا 66%.</a:t>
            </a:r>
          </a:p>
          <a:p>
            <a:pPr algn="r" rtl="1">
              <a:lnSpc>
                <a:spcPct val="90000"/>
              </a:lnSpc>
              <a:buFontTx/>
              <a:buNone/>
            </a:pPr>
            <a:r>
              <a:rPr lang="ar-JO" sz="2400" dirty="0"/>
              <a:t>نسبة فقر الدم بين النساء الحوامل 36%.</a:t>
            </a:r>
          </a:p>
          <a:p>
            <a:pPr algn="r" rtl="1">
              <a:lnSpc>
                <a:spcPct val="90000"/>
              </a:lnSpc>
              <a:buFontTx/>
              <a:buNone/>
            </a:pPr>
            <a:r>
              <a:rPr lang="ar-JO" sz="2400" dirty="0"/>
              <a:t>نسبة نقص فيتامين </a:t>
            </a:r>
            <a:r>
              <a:rPr lang="ar-JO" sz="2400" dirty="0" err="1"/>
              <a:t>أ</a:t>
            </a:r>
            <a:r>
              <a:rPr lang="ar-JO" sz="2400" dirty="0"/>
              <a:t> بين </a:t>
            </a:r>
            <a:r>
              <a:rPr lang="ar-JO" sz="2400" dirty="0" smtClean="0"/>
              <a:t>الأطفال </a:t>
            </a:r>
            <a:r>
              <a:rPr lang="ar-JO" sz="2400" dirty="0"/>
              <a:t>اقل من 5 سنوات 22%.</a:t>
            </a:r>
          </a:p>
          <a:p>
            <a:pPr algn="r" rtl="1">
              <a:lnSpc>
                <a:spcPct val="90000"/>
              </a:lnSpc>
              <a:buFontTx/>
              <a:buNone/>
            </a:pPr>
            <a:r>
              <a:rPr lang="ar-JO" sz="2400" dirty="0"/>
              <a:t>نسبة نقص اليود بين طلاب المدارس 20%.</a:t>
            </a:r>
          </a:p>
          <a:p>
            <a:pPr algn="r" rtl="1">
              <a:lnSpc>
                <a:spcPct val="90000"/>
              </a:lnSpc>
              <a:buFontTx/>
              <a:buNone/>
            </a:pPr>
            <a:r>
              <a:rPr lang="ar-JO" sz="2400" dirty="0"/>
              <a:t>نسبة السمنة بين النساء المتزوجات 18%.</a:t>
            </a:r>
          </a:p>
          <a:p>
            <a:pPr algn="r" rtl="1">
              <a:lnSpc>
                <a:spcPct val="90000"/>
              </a:lnSpc>
              <a:buFontTx/>
              <a:buNone/>
            </a:pPr>
            <a:r>
              <a:rPr lang="ar-JO" sz="2400" dirty="0"/>
              <a:t>نسبة الكساح بين </a:t>
            </a:r>
            <a:r>
              <a:rPr lang="ar-JO" sz="2400" dirty="0" smtClean="0"/>
              <a:t>الأطفال </a:t>
            </a:r>
            <a:r>
              <a:rPr lang="ar-JO" sz="2400" dirty="0"/>
              <a:t>اقل من خمس سنوات 3</a:t>
            </a:r>
            <a:r>
              <a:rPr lang="ar-JO" sz="2400" dirty="0" smtClean="0"/>
              <a:t>%.</a:t>
            </a:r>
            <a:endParaRPr lang="en-US" sz="2400" dirty="0" smtClean="0"/>
          </a:p>
          <a:p>
            <a:pPr algn="r" rtl="1">
              <a:lnSpc>
                <a:spcPct val="90000"/>
              </a:lnSpc>
              <a:buFontTx/>
              <a:buNone/>
            </a:pPr>
            <a:r>
              <a:rPr lang="ar-JO" sz="2400" dirty="0" smtClean="0"/>
              <a:t>نسبة السمنة بين طلاب المدارس 6%.</a:t>
            </a:r>
          </a:p>
          <a:p>
            <a:pPr algn="r" rtl="1">
              <a:lnSpc>
                <a:spcPct val="90000"/>
              </a:lnSpc>
              <a:buFontTx/>
              <a:buNone/>
            </a:pPr>
            <a:r>
              <a:rPr lang="ar-JO" sz="2400" dirty="0" smtClean="0"/>
              <a:t>نسبة زيادة الوزن بن طلاب المدارس 18%.</a:t>
            </a:r>
          </a:p>
          <a:p>
            <a:pPr algn="r" rtl="1">
              <a:lnSpc>
                <a:spcPct val="90000"/>
              </a:lnSpc>
              <a:buFontTx/>
              <a:buNone/>
            </a:pPr>
            <a:r>
              <a:rPr lang="ar-JO" sz="2400" dirty="0" err="1" smtClean="0"/>
              <a:t>تسبة</a:t>
            </a:r>
            <a:r>
              <a:rPr lang="ar-JO" sz="2400" dirty="0" smtClean="0"/>
              <a:t> فقر الدم بين طلاب المدارس 30%.</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amart37"/>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1507" name="Line 3"/>
          <p:cNvSpPr>
            <a:spLocks noChangeShapeType="1"/>
          </p:cNvSpPr>
          <p:nvPr/>
        </p:nvSpPr>
        <p:spPr bwMode="auto">
          <a:xfrm flipV="1">
            <a:off x="1187450" y="2636838"/>
            <a:ext cx="792163" cy="3240087"/>
          </a:xfrm>
          <a:prstGeom prst="line">
            <a:avLst/>
          </a:prstGeom>
          <a:noFill/>
          <a:ln w="57150">
            <a:solidFill>
              <a:srgbClr val="FF0000"/>
            </a:solidFill>
            <a:round/>
            <a:headEnd/>
            <a:tailEnd type="triangle" w="med" len="med"/>
          </a:ln>
          <a:effectLst/>
        </p:spPr>
        <p:txBody>
          <a:bodyPr/>
          <a:lstStyle/>
          <a:p>
            <a:endParaRPr lang="en-US"/>
          </a:p>
        </p:txBody>
      </p:sp>
      <p:sp>
        <p:nvSpPr>
          <p:cNvPr id="21508" name="Text Box 4"/>
          <p:cNvSpPr txBox="1">
            <a:spLocks noChangeArrowheads="1"/>
          </p:cNvSpPr>
          <p:nvPr/>
        </p:nvSpPr>
        <p:spPr bwMode="auto">
          <a:xfrm>
            <a:off x="250825" y="5949950"/>
            <a:ext cx="1800225" cy="466725"/>
          </a:xfrm>
          <a:prstGeom prst="rect">
            <a:avLst/>
          </a:prstGeom>
          <a:solidFill>
            <a:srgbClr val="33CCFF"/>
          </a:solidFill>
          <a:ln w="9525">
            <a:solidFill>
              <a:schemeClr val="bg1"/>
            </a:solidFill>
            <a:miter lim="800000"/>
            <a:headEnd/>
            <a:tailEnd/>
          </a:ln>
          <a:effectLst/>
        </p:spPr>
        <p:txBody>
          <a:bodyPr>
            <a:spAutoFit/>
          </a:bodyPr>
          <a:lstStyle/>
          <a:p>
            <a:pPr algn="ctr">
              <a:spcBef>
                <a:spcPct val="50000"/>
              </a:spcBef>
            </a:pPr>
            <a:r>
              <a:rPr lang="ar-JO" sz="2400" b="1">
                <a:solidFill>
                  <a:srgbClr val="FF0000"/>
                </a:solidFill>
                <a:latin typeface="Times New Roman" pitchFamily="18" charset="0"/>
              </a:rPr>
              <a:t>العمر 16 سنة</a:t>
            </a:r>
            <a:endParaRPr lang="en-US" sz="2400" b="1">
              <a:solidFill>
                <a:srgbClr val="FF0000"/>
              </a:solidFill>
              <a:latin typeface="Times New Roman" pitchFamily="18" charset="0"/>
            </a:endParaRPr>
          </a:p>
        </p:txBody>
      </p:sp>
      <p:sp>
        <p:nvSpPr>
          <p:cNvPr id="21509" name="Line 5"/>
          <p:cNvSpPr>
            <a:spLocks noChangeShapeType="1"/>
          </p:cNvSpPr>
          <p:nvPr/>
        </p:nvSpPr>
        <p:spPr bwMode="auto">
          <a:xfrm flipV="1">
            <a:off x="7524750" y="3573463"/>
            <a:ext cx="360363" cy="2087562"/>
          </a:xfrm>
          <a:prstGeom prst="line">
            <a:avLst/>
          </a:prstGeom>
          <a:noFill/>
          <a:ln w="57150">
            <a:solidFill>
              <a:srgbClr val="FF0000"/>
            </a:solidFill>
            <a:round/>
            <a:headEnd/>
            <a:tailEnd type="triangle" w="med" len="med"/>
          </a:ln>
          <a:effectLst/>
        </p:spPr>
        <p:txBody>
          <a:bodyPr/>
          <a:lstStyle/>
          <a:p>
            <a:endParaRPr lang="en-US"/>
          </a:p>
        </p:txBody>
      </p:sp>
      <p:sp>
        <p:nvSpPr>
          <p:cNvPr id="21510" name="Text Box 6"/>
          <p:cNvSpPr txBox="1">
            <a:spLocks noChangeArrowheads="1"/>
          </p:cNvSpPr>
          <p:nvPr/>
        </p:nvSpPr>
        <p:spPr bwMode="auto">
          <a:xfrm>
            <a:off x="6659563" y="5734050"/>
            <a:ext cx="1944687" cy="466725"/>
          </a:xfrm>
          <a:prstGeom prst="rect">
            <a:avLst/>
          </a:prstGeom>
          <a:solidFill>
            <a:srgbClr val="33CCFF"/>
          </a:solidFill>
          <a:ln w="9525">
            <a:solidFill>
              <a:schemeClr val="bg1"/>
            </a:solidFill>
            <a:miter lim="800000"/>
            <a:headEnd/>
            <a:tailEnd/>
          </a:ln>
          <a:effectLst/>
        </p:spPr>
        <p:txBody>
          <a:bodyPr>
            <a:spAutoFit/>
          </a:bodyPr>
          <a:lstStyle/>
          <a:p>
            <a:pPr algn="ctr">
              <a:spcBef>
                <a:spcPct val="50000"/>
              </a:spcBef>
            </a:pPr>
            <a:r>
              <a:rPr lang="ar-JO" sz="2400" b="1">
                <a:solidFill>
                  <a:srgbClr val="FF0000"/>
                </a:solidFill>
                <a:latin typeface="Times New Roman" pitchFamily="18" charset="0"/>
              </a:rPr>
              <a:t>العمر 14 سنة</a:t>
            </a:r>
            <a:endParaRPr lang="en-US" sz="2400" b="1">
              <a:solidFill>
                <a:srgbClr val="FF0000"/>
              </a:solidFill>
              <a:latin typeface="Times New Roman" pitchFamily="18" charset="0"/>
            </a:endParaRPr>
          </a:p>
        </p:txBody>
      </p:sp>
      <p:sp>
        <p:nvSpPr>
          <p:cNvPr id="21511" name="Line 7"/>
          <p:cNvSpPr>
            <a:spLocks noChangeShapeType="1"/>
          </p:cNvSpPr>
          <p:nvPr/>
        </p:nvSpPr>
        <p:spPr bwMode="auto">
          <a:xfrm flipV="1">
            <a:off x="5435600" y="4437063"/>
            <a:ext cx="360363" cy="1439862"/>
          </a:xfrm>
          <a:prstGeom prst="line">
            <a:avLst/>
          </a:prstGeom>
          <a:noFill/>
          <a:ln w="57150">
            <a:solidFill>
              <a:srgbClr val="FF0000"/>
            </a:solidFill>
            <a:round/>
            <a:headEnd/>
            <a:tailEnd type="triangle" w="med" len="med"/>
          </a:ln>
          <a:effectLst/>
        </p:spPr>
        <p:txBody>
          <a:bodyPr/>
          <a:lstStyle/>
          <a:p>
            <a:endParaRPr lang="en-US"/>
          </a:p>
        </p:txBody>
      </p:sp>
      <p:sp>
        <p:nvSpPr>
          <p:cNvPr id="21512" name="Text Box 8"/>
          <p:cNvSpPr txBox="1">
            <a:spLocks noChangeArrowheads="1"/>
          </p:cNvSpPr>
          <p:nvPr/>
        </p:nvSpPr>
        <p:spPr bwMode="auto">
          <a:xfrm>
            <a:off x="4284663" y="5949950"/>
            <a:ext cx="1944687" cy="466725"/>
          </a:xfrm>
          <a:prstGeom prst="rect">
            <a:avLst/>
          </a:prstGeom>
          <a:solidFill>
            <a:srgbClr val="33CCFF"/>
          </a:solidFill>
          <a:ln w="9525">
            <a:solidFill>
              <a:schemeClr val="bg1"/>
            </a:solidFill>
            <a:miter lim="800000"/>
            <a:headEnd/>
            <a:tailEnd/>
          </a:ln>
          <a:effectLst/>
        </p:spPr>
        <p:txBody>
          <a:bodyPr>
            <a:spAutoFit/>
          </a:bodyPr>
          <a:lstStyle/>
          <a:p>
            <a:pPr algn="ctr">
              <a:spcBef>
                <a:spcPct val="50000"/>
              </a:spcBef>
            </a:pPr>
            <a:r>
              <a:rPr lang="ar-JO" sz="2400" b="1">
                <a:solidFill>
                  <a:srgbClr val="FF0000"/>
                </a:solidFill>
                <a:latin typeface="Times New Roman" pitchFamily="18" charset="0"/>
              </a:rPr>
              <a:t>العمر 5 سنوات</a:t>
            </a:r>
            <a:endParaRPr lang="en-US" sz="2400" b="1">
              <a:solidFill>
                <a:srgbClr val="FF0000"/>
              </a:solidFill>
              <a:latin typeface="Times New Roman" pitchFamily="18" charset="0"/>
            </a:endParaRPr>
          </a:p>
        </p:txBody>
      </p:sp>
      <p:sp>
        <p:nvSpPr>
          <p:cNvPr id="21513" name="Line 9"/>
          <p:cNvSpPr>
            <a:spLocks noChangeShapeType="1"/>
          </p:cNvSpPr>
          <p:nvPr/>
        </p:nvSpPr>
        <p:spPr bwMode="auto">
          <a:xfrm flipV="1">
            <a:off x="3203575" y="3933825"/>
            <a:ext cx="144463" cy="1943100"/>
          </a:xfrm>
          <a:prstGeom prst="line">
            <a:avLst/>
          </a:prstGeom>
          <a:noFill/>
          <a:ln w="57150">
            <a:solidFill>
              <a:srgbClr val="FF0000"/>
            </a:solidFill>
            <a:round/>
            <a:headEnd/>
            <a:tailEnd type="triangle" w="med" len="med"/>
          </a:ln>
          <a:effectLst/>
        </p:spPr>
        <p:txBody>
          <a:bodyPr/>
          <a:lstStyle/>
          <a:p>
            <a:endParaRPr lang="en-US"/>
          </a:p>
        </p:txBody>
      </p:sp>
      <p:sp>
        <p:nvSpPr>
          <p:cNvPr id="21514" name="Text Box 10"/>
          <p:cNvSpPr txBox="1">
            <a:spLocks noChangeArrowheads="1"/>
          </p:cNvSpPr>
          <p:nvPr/>
        </p:nvSpPr>
        <p:spPr bwMode="auto">
          <a:xfrm>
            <a:off x="2268538" y="5949950"/>
            <a:ext cx="1871662" cy="466725"/>
          </a:xfrm>
          <a:prstGeom prst="rect">
            <a:avLst/>
          </a:prstGeom>
          <a:solidFill>
            <a:srgbClr val="33CCFF"/>
          </a:solidFill>
          <a:ln w="9525">
            <a:solidFill>
              <a:schemeClr val="bg1"/>
            </a:solidFill>
            <a:miter lim="800000"/>
            <a:headEnd/>
            <a:tailEnd/>
          </a:ln>
          <a:effectLst/>
        </p:spPr>
        <p:txBody>
          <a:bodyPr>
            <a:spAutoFit/>
          </a:bodyPr>
          <a:lstStyle/>
          <a:p>
            <a:pPr algn="ctr">
              <a:spcBef>
                <a:spcPct val="50000"/>
              </a:spcBef>
            </a:pPr>
            <a:r>
              <a:rPr lang="ar-JO" sz="2400" b="1">
                <a:solidFill>
                  <a:srgbClr val="FF0000"/>
                </a:solidFill>
                <a:latin typeface="Times New Roman" pitchFamily="18" charset="0"/>
              </a:rPr>
              <a:t>العمر 14 سنة</a:t>
            </a:r>
            <a:endParaRPr lang="en-US" sz="2400" b="1">
              <a:solidFill>
                <a:srgbClr val="FF0000"/>
              </a:solidFill>
              <a:latin typeface="Times New Roman" pitchFamily="18" charset="0"/>
            </a:endParaRPr>
          </a:p>
        </p:txBody>
      </p:sp>
      <p:sp>
        <p:nvSpPr>
          <p:cNvPr id="21515" name="Text Box 11"/>
          <p:cNvSpPr txBox="1">
            <a:spLocks noChangeArrowheads="1"/>
          </p:cNvSpPr>
          <p:nvPr/>
        </p:nvSpPr>
        <p:spPr bwMode="auto">
          <a:xfrm>
            <a:off x="2268538" y="404813"/>
            <a:ext cx="3960812" cy="823912"/>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4800" b="1">
                <a:solidFill>
                  <a:srgbClr val="000000"/>
                </a:solidFill>
                <a:latin typeface="Times New Roman" pitchFamily="18" charset="0"/>
              </a:rPr>
              <a:t>قصر القامة</a:t>
            </a:r>
            <a:endParaRPr lang="en-US" sz="4800" b="1">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unger"/>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2531" name="Text Box 3"/>
          <p:cNvSpPr txBox="1">
            <a:spLocks noChangeArrowheads="1"/>
          </p:cNvSpPr>
          <p:nvPr/>
        </p:nvSpPr>
        <p:spPr bwMode="auto">
          <a:xfrm>
            <a:off x="827088" y="5013325"/>
            <a:ext cx="3024187" cy="1006475"/>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6000" b="1">
                <a:solidFill>
                  <a:srgbClr val="000000"/>
                </a:solidFill>
                <a:latin typeface="Times New Roman" pitchFamily="18" charset="0"/>
              </a:rPr>
              <a:t>الهزال</a:t>
            </a:r>
            <a:endParaRPr lang="en-US" sz="60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360"/>
                                          </p:val>
                                        </p:tav>
                                        <p:tav tm="100000">
                                          <p:val>
                                            <p:fltVal val="0"/>
                                          </p:val>
                                        </p:tav>
                                      </p:tavLst>
                                    </p:anim>
                                    <p:animEffect transition="in" filter="fade">
                                      <p:cBhvr>
                                        <p:cTn id="10" dur="1000"/>
                                        <p:tgtEl>
                                          <p:spTgt spid="22530"/>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2531"/>
                                        </p:tgtEl>
                                        <p:attrNameLst>
                                          <p:attrName>style.visibility</p:attrName>
                                        </p:attrNameLst>
                                      </p:cBhvr>
                                      <p:to>
                                        <p:strVal val="visible"/>
                                      </p:to>
                                    </p:set>
                                    <p:anim calcmode="lin" valueType="num">
                                      <p:cBhvr>
                                        <p:cTn id="14" dur="500" fill="hold"/>
                                        <p:tgtEl>
                                          <p:spTgt spid="22531"/>
                                        </p:tgtEl>
                                        <p:attrNameLst>
                                          <p:attrName>ppt_w</p:attrName>
                                        </p:attrNameLst>
                                      </p:cBhvr>
                                      <p:tavLst>
                                        <p:tav tm="0">
                                          <p:val>
                                            <p:fltVal val="0"/>
                                          </p:val>
                                        </p:tav>
                                        <p:tav tm="100000">
                                          <p:val>
                                            <p:strVal val="#ppt_w"/>
                                          </p:val>
                                        </p:tav>
                                      </p:tavLst>
                                    </p:anim>
                                    <p:anim calcmode="lin" valueType="num">
                                      <p:cBhvr>
                                        <p:cTn id="15" dur="500" fill="hold"/>
                                        <p:tgtEl>
                                          <p:spTgt spid="22531"/>
                                        </p:tgtEl>
                                        <p:attrNameLst>
                                          <p:attrName>ppt_h</p:attrName>
                                        </p:attrNameLst>
                                      </p:cBhvr>
                                      <p:tavLst>
                                        <p:tav tm="0">
                                          <p:val>
                                            <p:fltVal val="0"/>
                                          </p:val>
                                        </p:tav>
                                        <p:tav tm="100000">
                                          <p:val>
                                            <p:strVal val="#ppt_h"/>
                                          </p:val>
                                        </p:tav>
                                      </p:tavLst>
                                    </p:anim>
                                    <p:animEffect transition="in" filter="fade">
                                      <p:cBhvr>
                                        <p:cTn id="16"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heopur-district-2"/>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3555" name="Text Box 3"/>
          <p:cNvSpPr txBox="1">
            <a:spLocks noChangeArrowheads="1"/>
          </p:cNvSpPr>
          <p:nvPr/>
        </p:nvSpPr>
        <p:spPr bwMode="auto">
          <a:xfrm>
            <a:off x="539750" y="404813"/>
            <a:ext cx="3024188" cy="823912"/>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4800" b="1">
                <a:solidFill>
                  <a:srgbClr val="000000"/>
                </a:solidFill>
                <a:latin typeface="Times New Roman" pitchFamily="18" charset="0"/>
              </a:rPr>
              <a:t>نقص الوزن</a:t>
            </a:r>
            <a:endParaRPr lang="en-US" sz="48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style.rotation</p:attrName>
                                        </p:attrNameLst>
                                      </p:cBhvr>
                                      <p:tavLst>
                                        <p:tav tm="0">
                                          <p:val>
                                            <p:fltVal val="360"/>
                                          </p:val>
                                        </p:tav>
                                        <p:tav tm="100000">
                                          <p:val>
                                            <p:fltVal val="0"/>
                                          </p:val>
                                        </p:tav>
                                      </p:tavLst>
                                    </p:anim>
                                    <p:animEffect transition="in" filter="fade">
                                      <p:cBhvr>
                                        <p:cTn id="10" dur="1000"/>
                                        <p:tgtEl>
                                          <p:spTgt spid="23554"/>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3555"/>
                                        </p:tgtEl>
                                        <p:attrNameLst>
                                          <p:attrName>style.visibility</p:attrName>
                                        </p:attrNameLst>
                                      </p:cBhvr>
                                      <p:to>
                                        <p:strVal val="visible"/>
                                      </p:to>
                                    </p:set>
                                    <p:anim calcmode="lin" valueType="num">
                                      <p:cBhvr>
                                        <p:cTn id="14" dur="500" fill="hold"/>
                                        <p:tgtEl>
                                          <p:spTgt spid="23555"/>
                                        </p:tgtEl>
                                        <p:attrNameLst>
                                          <p:attrName>ppt_w</p:attrName>
                                        </p:attrNameLst>
                                      </p:cBhvr>
                                      <p:tavLst>
                                        <p:tav tm="0">
                                          <p:val>
                                            <p:fltVal val="0"/>
                                          </p:val>
                                        </p:tav>
                                        <p:tav tm="100000">
                                          <p:val>
                                            <p:strVal val="#ppt_w"/>
                                          </p:val>
                                        </p:tav>
                                      </p:tavLst>
                                    </p:anim>
                                    <p:anim calcmode="lin" valueType="num">
                                      <p:cBhvr>
                                        <p:cTn id="15" dur="500" fill="hold"/>
                                        <p:tgtEl>
                                          <p:spTgt spid="23555"/>
                                        </p:tgtEl>
                                        <p:attrNameLst>
                                          <p:attrName>ppt_h</p:attrName>
                                        </p:attrNameLst>
                                      </p:cBhvr>
                                      <p:tavLst>
                                        <p:tav tm="0">
                                          <p:val>
                                            <p:fltVal val="0"/>
                                          </p:val>
                                        </p:tav>
                                        <p:tav tm="100000">
                                          <p:val>
                                            <p:strVal val="#ppt_h"/>
                                          </p:val>
                                        </p:tav>
                                      </p:tavLst>
                                    </p:anim>
                                    <p:animEffect transition="in" filter="fade">
                                      <p:cBhvr>
                                        <p:cTn id="1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igns-of-anemia-300x219"/>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4579" name="Text Box 3"/>
          <p:cNvSpPr txBox="1">
            <a:spLocks noChangeArrowheads="1"/>
          </p:cNvSpPr>
          <p:nvPr/>
        </p:nvSpPr>
        <p:spPr bwMode="auto">
          <a:xfrm>
            <a:off x="5724525" y="0"/>
            <a:ext cx="3024188" cy="192246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4800" b="1">
                <a:solidFill>
                  <a:srgbClr val="000000"/>
                </a:solidFill>
                <a:latin typeface="Times New Roman" pitchFamily="18" charset="0"/>
              </a:rPr>
              <a:t>فقر الدم</a:t>
            </a:r>
          </a:p>
          <a:p>
            <a:pPr algn="ctr" rtl="1">
              <a:spcBef>
                <a:spcPct val="50000"/>
              </a:spcBef>
            </a:pPr>
            <a:r>
              <a:rPr lang="ar-JO" sz="4800" b="1">
                <a:solidFill>
                  <a:srgbClr val="000000"/>
                </a:solidFill>
                <a:latin typeface="Times New Roman" pitchFamily="18" charset="0"/>
              </a:rPr>
              <a:t>نقص الحديد</a:t>
            </a:r>
            <a:endParaRPr lang="en-US" sz="48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360"/>
                                          </p:val>
                                        </p:tav>
                                        <p:tav tm="100000">
                                          <p:val>
                                            <p:fltVal val="0"/>
                                          </p:val>
                                        </p:tav>
                                      </p:tavLst>
                                    </p:anim>
                                    <p:animEffect transition="in" filter="fade">
                                      <p:cBhvr>
                                        <p:cTn id="10" dur="1000"/>
                                        <p:tgtEl>
                                          <p:spTgt spid="24578"/>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4579"/>
                                        </p:tgtEl>
                                        <p:attrNameLst>
                                          <p:attrName>style.visibility</p:attrName>
                                        </p:attrNameLst>
                                      </p:cBhvr>
                                      <p:to>
                                        <p:strVal val="visible"/>
                                      </p:to>
                                    </p:set>
                                    <p:anim calcmode="lin" valueType="num">
                                      <p:cBhvr>
                                        <p:cTn id="14" dur="500" fill="hold"/>
                                        <p:tgtEl>
                                          <p:spTgt spid="24579"/>
                                        </p:tgtEl>
                                        <p:attrNameLst>
                                          <p:attrName>ppt_w</p:attrName>
                                        </p:attrNameLst>
                                      </p:cBhvr>
                                      <p:tavLst>
                                        <p:tav tm="0">
                                          <p:val>
                                            <p:fltVal val="0"/>
                                          </p:val>
                                        </p:tav>
                                        <p:tav tm="100000">
                                          <p:val>
                                            <p:strVal val="#ppt_w"/>
                                          </p:val>
                                        </p:tav>
                                      </p:tavLst>
                                    </p:anim>
                                    <p:anim calcmode="lin" valueType="num">
                                      <p:cBhvr>
                                        <p:cTn id="15" dur="500" fill="hold"/>
                                        <p:tgtEl>
                                          <p:spTgt spid="24579"/>
                                        </p:tgtEl>
                                        <p:attrNameLst>
                                          <p:attrName>ppt_h</p:attrName>
                                        </p:attrNameLst>
                                      </p:cBhvr>
                                      <p:tavLst>
                                        <p:tav tm="0">
                                          <p:val>
                                            <p:fltVal val="0"/>
                                          </p:val>
                                        </p:tav>
                                        <p:tav tm="100000">
                                          <p:val>
                                            <p:strVal val="#ppt_h"/>
                                          </p:val>
                                        </p:tav>
                                      </p:tavLst>
                                    </p:anim>
                                    <p:animEffect transition="in" filter="fade">
                                      <p:cBhvr>
                                        <p:cTn id="16"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L1825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5603" name="Text Box 3"/>
          <p:cNvSpPr txBox="1">
            <a:spLocks noChangeArrowheads="1"/>
          </p:cNvSpPr>
          <p:nvPr/>
        </p:nvSpPr>
        <p:spPr bwMode="auto">
          <a:xfrm>
            <a:off x="2771775" y="260350"/>
            <a:ext cx="3600450" cy="8239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4800" b="1">
                <a:solidFill>
                  <a:srgbClr val="000000"/>
                </a:solidFill>
                <a:latin typeface="Times New Roman" pitchFamily="18" charset="0"/>
              </a:rPr>
              <a:t>نقص فيتامين أ</a:t>
            </a:r>
            <a:endParaRPr lang="en-US" sz="48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360"/>
                                          </p:val>
                                        </p:tav>
                                        <p:tav tm="100000">
                                          <p:val>
                                            <p:fltVal val="0"/>
                                          </p:val>
                                        </p:tav>
                                      </p:tavLst>
                                    </p:anim>
                                    <p:animEffect transition="in" filter="fade">
                                      <p:cBhvr>
                                        <p:cTn id="10" dur="1000"/>
                                        <p:tgtEl>
                                          <p:spTgt spid="25602"/>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5603"/>
                                        </p:tgtEl>
                                        <p:attrNameLst>
                                          <p:attrName>style.visibility</p:attrName>
                                        </p:attrNameLst>
                                      </p:cBhvr>
                                      <p:to>
                                        <p:strVal val="visible"/>
                                      </p:to>
                                    </p:set>
                                    <p:anim calcmode="lin" valueType="num">
                                      <p:cBhvr>
                                        <p:cTn id="14" dur="500" fill="hold"/>
                                        <p:tgtEl>
                                          <p:spTgt spid="25603"/>
                                        </p:tgtEl>
                                        <p:attrNameLst>
                                          <p:attrName>ppt_w</p:attrName>
                                        </p:attrNameLst>
                                      </p:cBhvr>
                                      <p:tavLst>
                                        <p:tav tm="0">
                                          <p:val>
                                            <p:fltVal val="0"/>
                                          </p:val>
                                        </p:tav>
                                        <p:tav tm="100000">
                                          <p:val>
                                            <p:strVal val="#ppt_w"/>
                                          </p:val>
                                        </p:tav>
                                      </p:tavLst>
                                    </p:anim>
                                    <p:anim calcmode="lin" valueType="num">
                                      <p:cBhvr>
                                        <p:cTn id="15" dur="500" fill="hold"/>
                                        <p:tgtEl>
                                          <p:spTgt spid="25603"/>
                                        </p:tgtEl>
                                        <p:attrNameLst>
                                          <p:attrName>ppt_h</p:attrName>
                                        </p:attrNameLst>
                                      </p:cBhvr>
                                      <p:tavLst>
                                        <p:tav tm="0">
                                          <p:val>
                                            <p:fltVal val="0"/>
                                          </p:val>
                                        </p:tav>
                                        <p:tav tm="100000">
                                          <p:val>
                                            <p:strVal val="#ppt_h"/>
                                          </p:val>
                                        </p:tav>
                                      </p:tavLst>
                                    </p:anim>
                                    <p:anim calcmode="lin" valueType="num">
                                      <p:cBhvr>
                                        <p:cTn id="16" dur="500" fill="hold"/>
                                        <p:tgtEl>
                                          <p:spTgt spid="25603"/>
                                        </p:tgtEl>
                                        <p:attrNameLst>
                                          <p:attrName>style.rotation</p:attrName>
                                        </p:attrNameLst>
                                      </p:cBhvr>
                                      <p:tavLst>
                                        <p:tav tm="0">
                                          <p:val>
                                            <p:fltVal val="360"/>
                                          </p:val>
                                        </p:tav>
                                        <p:tav tm="100000">
                                          <p:val>
                                            <p:fltVal val="0"/>
                                          </p:val>
                                        </p:tav>
                                      </p:tavLst>
                                    </p:anim>
                                    <p:animEffect transition="in" filter="fade">
                                      <p:cBhvr>
                                        <p:cTn id="1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ckets"/>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6627" name="Text Box 3"/>
          <p:cNvSpPr txBox="1">
            <a:spLocks noChangeArrowheads="1"/>
          </p:cNvSpPr>
          <p:nvPr/>
        </p:nvSpPr>
        <p:spPr bwMode="auto">
          <a:xfrm>
            <a:off x="2771775" y="0"/>
            <a:ext cx="3600450" cy="192246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4800" b="1">
                <a:solidFill>
                  <a:srgbClr val="000000"/>
                </a:solidFill>
                <a:latin typeface="Times New Roman" pitchFamily="18" charset="0"/>
              </a:rPr>
              <a:t>الكساح</a:t>
            </a:r>
          </a:p>
          <a:p>
            <a:pPr algn="ctr" rtl="1">
              <a:spcBef>
                <a:spcPct val="50000"/>
              </a:spcBef>
            </a:pPr>
            <a:r>
              <a:rPr lang="ar-JO" sz="4800" b="1">
                <a:solidFill>
                  <a:srgbClr val="000000"/>
                </a:solidFill>
                <a:latin typeface="Times New Roman" pitchFamily="18" charset="0"/>
              </a:rPr>
              <a:t>نقص فيتامين د</a:t>
            </a:r>
            <a:endParaRPr lang="en-US" sz="48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6627"/>
                                        </p:tgtEl>
                                        <p:attrNameLst>
                                          <p:attrName>style.visibility</p:attrName>
                                        </p:attrNameLst>
                                      </p:cBhvr>
                                      <p:to>
                                        <p:strVal val="visible"/>
                                      </p:to>
                                    </p:set>
                                    <p:anim calcmode="lin" valueType="num">
                                      <p:cBhvr>
                                        <p:cTn id="14" dur="500" fill="hold"/>
                                        <p:tgtEl>
                                          <p:spTgt spid="26627"/>
                                        </p:tgtEl>
                                        <p:attrNameLst>
                                          <p:attrName>ppt_w</p:attrName>
                                        </p:attrNameLst>
                                      </p:cBhvr>
                                      <p:tavLst>
                                        <p:tav tm="0">
                                          <p:val>
                                            <p:fltVal val="0"/>
                                          </p:val>
                                        </p:tav>
                                        <p:tav tm="100000">
                                          <p:val>
                                            <p:strVal val="#ppt_w"/>
                                          </p:val>
                                        </p:tav>
                                      </p:tavLst>
                                    </p:anim>
                                    <p:anim calcmode="lin" valueType="num">
                                      <p:cBhvr>
                                        <p:cTn id="15" dur="500" fill="hold"/>
                                        <p:tgtEl>
                                          <p:spTgt spid="26627"/>
                                        </p:tgtEl>
                                        <p:attrNameLst>
                                          <p:attrName>ppt_h</p:attrName>
                                        </p:attrNameLst>
                                      </p:cBhvr>
                                      <p:tavLst>
                                        <p:tav tm="0">
                                          <p:val>
                                            <p:fltVal val="0"/>
                                          </p:val>
                                        </p:tav>
                                        <p:tav tm="100000">
                                          <p:val>
                                            <p:strVal val="#ppt_h"/>
                                          </p:val>
                                        </p:tav>
                                      </p:tavLst>
                                    </p:anim>
                                    <p:animEffect transition="in" filter="fade">
                                      <p:cBhvr>
                                        <p:cTn id="16"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goier2"/>
          <p:cNvPicPr>
            <a:picLocks noChangeAspect="1" noChangeArrowheads="1"/>
          </p:cNvPicPr>
          <p:nvPr/>
        </p:nvPicPr>
        <p:blipFill>
          <a:blip r:embed="rId2" cstate="print"/>
          <a:srcRect/>
          <a:stretch>
            <a:fillRect/>
          </a:stretch>
        </p:blipFill>
        <p:spPr bwMode="auto">
          <a:xfrm>
            <a:off x="685800" y="609600"/>
            <a:ext cx="3657600" cy="4419600"/>
          </a:xfrm>
          <a:prstGeom prst="rect">
            <a:avLst/>
          </a:prstGeom>
          <a:noFill/>
        </p:spPr>
      </p:pic>
      <p:pic>
        <p:nvPicPr>
          <p:cNvPr id="53253" name="Picture 5" descr="goiter"/>
          <p:cNvPicPr>
            <a:picLocks noChangeAspect="1" noChangeArrowheads="1"/>
          </p:cNvPicPr>
          <p:nvPr/>
        </p:nvPicPr>
        <p:blipFill>
          <a:blip r:embed="rId3" cstate="print"/>
          <a:srcRect/>
          <a:stretch>
            <a:fillRect/>
          </a:stretch>
        </p:blipFill>
        <p:spPr bwMode="auto">
          <a:xfrm>
            <a:off x="4876800" y="533400"/>
            <a:ext cx="3581400" cy="4495800"/>
          </a:xfrm>
          <a:prstGeom prst="rect">
            <a:avLst/>
          </a:prstGeom>
          <a:noFill/>
        </p:spPr>
      </p:pic>
      <p:sp>
        <p:nvSpPr>
          <p:cNvPr id="5" name="Text Box 3"/>
          <p:cNvSpPr txBox="1">
            <a:spLocks noChangeArrowheads="1"/>
          </p:cNvSpPr>
          <p:nvPr/>
        </p:nvSpPr>
        <p:spPr bwMode="auto">
          <a:xfrm>
            <a:off x="1763688" y="5157192"/>
            <a:ext cx="5292079" cy="1477328"/>
          </a:xfrm>
          <a:prstGeom prst="rect">
            <a:avLst/>
          </a:prstGeom>
          <a:solidFill>
            <a:schemeClr val="accent1"/>
          </a:solidFill>
          <a:ln w="9525">
            <a:noFill/>
            <a:miter lim="800000"/>
            <a:headEnd/>
            <a:tailEnd/>
          </a:ln>
          <a:effectLst/>
        </p:spPr>
        <p:txBody>
          <a:bodyPr wrap="square">
            <a:spAutoFit/>
          </a:bodyPr>
          <a:lstStyle/>
          <a:p>
            <a:pPr algn="ctr" rtl="1">
              <a:spcBef>
                <a:spcPct val="50000"/>
              </a:spcBef>
            </a:pPr>
            <a:r>
              <a:rPr lang="ar-JO" sz="3600" b="1" dirty="0">
                <a:solidFill>
                  <a:srgbClr val="000000"/>
                </a:solidFill>
                <a:latin typeface="Times New Roman" pitchFamily="18" charset="0"/>
              </a:rPr>
              <a:t>نقص اليود</a:t>
            </a:r>
          </a:p>
          <a:p>
            <a:pPr algn="ctr" rtl="1">
              <a:spcBef>
                <a:spcPct val="50000"/>
              </a:spcBef>
            </a:pPr>
            <a:r>
              <a:rPr lang="ar-JO" sz="3600" b="1" dirty="0">
                <a:solidFill>
                  <a:srgbClr val="000000"/>
                </a:solidFill>
                <a:latin typeface="Times New Roman" pitchFamily="18" charset="0"/>
              </a:rPr>
              <a:t>تضخم الغدة الدرقية</a:t>
            </a:r>
            <a:endParaRPr lang="en-US" sz="36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wheel(4)">
                                      <p:cBhvr>
                                        <p:cTn id="7" dur="1000"/>
                                        <p:tgtEl>
                                          <p:spTgt spid="532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heel(4)">
                                      <p:cBhvr>
                                        <p:cTn id="12" dur="1000"/>
                                        <p:tgtEl>
                                          <p:spTgt spid="53252"/>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moh4\Pictures\45847367.jpg"/>
          <p:cNvPicPr>
            <a:picLocks noChangeAspect="1" noChangeArrowheads="1"/>
          </p:cNvPicPr>
          <p:nvPr/>
        </p:nvPicPr>
        <p:blipFill>
          <a:blip r:embed="rId2" cstate="print"/>
          <a:srcRect/>
          <a:stretch>
            <a:fillRect/>
          </a:stretch>
        </p:blipFill>
        <p:spPr bwMode="auto">
          <a:xfrm>
            <a:off x="0" y="0"/>
            <a:ext cx="9144000" cy="688126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1"/>
            <a:r>
              <a:rPr lang="ar-JO" b="1"/>
              <a:t>الحل للأمراض التغذوية</a:t>
            </a:r>
            <a:endParaRPr lang="en-US" b="1"/>
          </a:p>
        </p:txBody>
      </p:sp>
      <p:sp>
        <p:nvSpPr>
          <p:cNvPr id="28675" name="Rectangle 3"/>
          <p:cNvSpPr>
            <a:spLocks noGrp="1" noChangeArrowheads="1"/>
          </p:cNvSpPr>
          <p:nvPr>
            <p:ph type="body" idx="1"/>
          </p:nvPr>
        </p:nvSpPr>
        <p:spPr>
          <a:xfrm>
            <a:off x="457200" y="1268413"/>
            <a:ext cx="8229600" cy="5184775"/>
          </a:xfrm>
        </p:spPr>
        <p:txBody>
          <a:bodyPr/>
          <a:lstStyle/>
          <a:p>
            <a:pPr algn="r" rtl="1"/>
            <a:r>
              <a:rPr lang="ar-JO" b="1"/>
              <a:t>الوقاية خير من قنطار علاج.</a:t>
            </a:r>
          </a:p>
          <a:p>
            <a:pPr algn="r" rtl="1"/>
            <a:r>
              <a:rPr lang="ar-JO" b="1"/>
              <a:t>معظم الامراض التغذوية غير منعكسة.</a:t>
            </a:r>
          </a:p>
          <a:p>
            <a:pPr algn="r" rtl="1"/>
            <a:r>
              <a:rPr lang="ar-JO" b="1"/>
              <a:t>الامراض التغذوية امراض صامتة.</a:t>
            </a:r>
          </a:p>
          <a:p>
            <a:pPr algn="r" rtl="1"/>
            <a:r>
              <a:rPr lang="ar-JO" b="1"/>
              <a:t>التغذية الجديدة.</a:t>
            </a:r>
          </a:p>
          <a:p>
            <a:pPr algn="r" rtl="1"/>
            <a:r>
              <a:rPr lang="ar-JO" b="1"/>
              <a:t>تدعيم الطحين.</a:t>
            </a:r>
          </a:p>
          <a:p>
            <a:pPr algn="r" rtl="1"/>
            <a:r>
              <a:rPr lang="ar-JO" b="1"/>
              <a:t>ايدنة ملح الطعام.</a:t>
            </a:r>
          </a:p>
          <a:p>
            <a:pPr algn="r" rtl="1"/>
            <a:r>
              <a:rPr lang="ar-JO" b="1"/>
              <a:t>مزودات العناصر التغذوية الدقيقة.</a:t>
            </a:r>
          </a:p>
          <a:p>
            <a:pPr algn="r" rtl="1"/>
            <a:r>
              <a:rPr lang="ar-JO" b="1"/>
              <a:t>العادات التغذوية الصحية.</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Effect transition="in" filter="fade">
                                      <p:cBhvr>
                                        <p:cTn id="9" dur="500"/>
                                        <p:tgtEl>
                                          <p:spTgt spid="2867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8675">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p:cTn id="19"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8675">
                                            <p:txEl>
                                              <p:pRg st="1" end="1"/>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p:cTn id="25"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8675">
                                            <p:txEl>
                                              <p:pRg st="2" end="2"/>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8675">
                                            <p:txEl>
                                              <p:pRg st="3" end="3"/>
                                            </p:txEl>
                                          </p:spTgt>
                                        </p:tgtEl>
                                        <p:attrNameLst>
                                          <p:attrName>style.visibility</p:attrName>
                                        </p:attrNameLst>
                                      </p:cBhvr>
                                      <p:to>
                                        <p:strVal val="visible"/>
                                      </p:to>
                                    </p:set>
                                    <p:anim calcmode="lin" valueType="num">
                                      <p:cBhvr>
                                        <p:cTn id="31"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8675">
                                            <p:txEl>
                                              <p:pRg st="3" end="3"/>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8675">
                                            <p:txEl>
                                              <p:pRg st="4" end="4"/>
                                            </p:txEl>
                                          </p:spTgt>
                                        </p:tgtEl>
                                        <p:attrNameLst>
                                          <p:attrName>style.visibility</p:attrName>
                                        </p:attrNameLst>
                                      </p:cBhvr>
                                      <p:to>
                                        <p:strVal val="visible"/>
                                      </p:to>
                                    </p:set>
                                    <p:anim calcmode="lin" valueType="num">
                                      <p:cBhvr>
                                        <p:cTn id="37"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28675">
                                            <p:txEl>
                                              <p:pRg st="4" end="4"/>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anim calcmode="lin" valueType="num">
                                      <p:cBhvr>
                                        <p:cTn id="43"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8675">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8675">
                                            <p:txEl>
                                              <p:pRg st="5" end="5"/>
                                            </p:tx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28675">
                                            <p:txEl>
                                              <p:pRg st="6" end="6"/>
                                            </p:txEl>
                                          </p:spTgt>
                                        </p:tgtEl>
                                        <p:attrNameLst>
                                          <p:attrName>style.visibility</p:attrName>
                                        </p:attrNameLst>
                                      </p:cBhvr>
                                      <p:to>
                                        <p:strVal val="visible"/>
                                      </p:to>
                                    </p:set>
                                    <p:anim calcmode="lin" valueType="num">
                                      <p:cBhvr>
                                        <p:cTn id="49"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867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8675">
                                            <p:txEl>
                                              <p:pRg st="6" end="6"/>
                                            </p:txEl>
                                          </p:spTgt>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28675">
                                            <p:txEl>
                                              <p:pRg st="7" end="7"/>
                                            </p:txEl>
                                          </p:spTgt>
                                        </p:tgtEl>
                                        <p:attrNameLst>
                                          <p:attrName>style.visibility</p:attrName>
                                        </p:attrNameLst>
                                      </p:cBhvr>
                                      <p:to>
                                        <p:strVal val="visible"/>
                                      </p:to>
                                    </p:set>
                                    <p:anim calcmode="lin" valueType="num">
                                      <p:cBhvr>
                                        <p:cTn id="55" dur="500" fill="hold"/>
                                        <p:tgtEl>
                                          <p:spTgt spid="28675">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28675">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304800"/>
            <a:ext cx="7772400" cy="609600"/>
          </a:xfrm>
        </p:spPr>
        <p:txBody>
          <a:bodyPr/>
          <a:lstStyle/>
          <a:p>
            <a:r>
              <a:rPr lang="ar-JO" sz="3200" b="1" u="sng"/>
              <a:t>لمحة عن برنامج تدعيم الطحين</a:t>
            </a:r>
            <a:endParaRPr lang="en-US" sz="3200" b="1" u="sng"/>
          </a:p>
        </p:txBody>
      </p:sp>
      <p:sp>
        <p:nvSpPr>
          <p:cNvPr id="30723" name="Oval 3"/>
          <p:cNvSpPr>
            <a:spLocks noChangeArrowheads="1"/>
          </p:cNvSpPr>
          <p:nvPr/>
        </p:nvSpPr>
        <p:spPr bwMode="auto">
          <a:xfrm>
            <a:off x="3124200" y="5791200"/>
            <a:ext cx="2971800" cy="685800"/>
          </a:xfrm>
          <a:prstGeom prst="ellipse">
            <a:avLst/>
          </a:prstGeom>
          <a:solidFill>
            <a:srgbClr val="EBB3EA"/>
          </a:solidFill>
          <a:ln w="9525">
            <a:solidFill>
              <a:schemeClr val="tx1"/>
            </a:solidFill>
            <a:round/>
            <a:headEnd/>
            <a:tailEnd/>
          </a:ln>
          <a:effectLst/>
        </p:spPr>
        <p:txBody>
          <a:bodyPr wrap="none" anchor="ctr"/>
          <a:lstStyle/>
          <a:p>
            <a:pPr algn="ctr" rtl="1"/>
            <a:r>
              <a:rPr lang="ar-JO" b="1"/>
              <a:t>نقص العناصر الغذائية الدقيقة</a:t>
            </a:r>
            <a:endParaRPr lang="en-US" b="1"/>
          </a:p>
        </p:txBody>
      </p:sp>
      <p:sp>
        <p:nvSpPr>
          <p:cNvPr id="30724" name="AutoShape 4"/>
          <p:cNvSpPr>
            <a:spLocks noChangeArrowheads="1"/>
          </p:cNvSpPr>
          <p:nvPr/>
        </p:nvSpPr>
        <p:spPr bwMode="auto">
          <a:xfrm>
            <a:off x="3505200" y="4800600"/>
            <a:ext cx="2133600" cy="609600"/>
          </a:xfrm>
          <a:prstGeom prst="plus">
            <a:avLst>
              <a:gd name="adj" fmla="val 25000"/>
            </a:avLst>
          </a:prstGeom>
          <a:solidFill>
            <a:schemeClr val="folHlink"/>
          </a:solidFill>
          <a:ln w="9525" algn="ctr">
            <a:solidFill>
              <a:schemeClr val="tx1"/>
            </a:solidFill>
            <a:miter lim="800000"/>
            <a:headEnd/>
            <a:tailEnd/>
          </a:ln>
          <a:effectLst/>
        </p:spPr>
        <p:txBody>
          <a:bodyPr wrap="none" anchor="ctr"/>
          <a:lstStyle/>
          <a:p>
            <a:pPr algn="ctr" rtl="1"/>
            <a:r>
              <a:rPr lang="ar-JO" b="1"/>
              <a:t>ظهور امراض تغذوية</a:t>
            </a:r>
            <a:endParaRPr lang="en-US" b="1"/>
          </a:p>
        </p:txBody>
      </p:sp>
      <p:sp>
        <p:nvSpPr>
          <p:cNvPr id="30725" name="Line 5"/>
          <p:cNvSpPr>
            <a:spLocks noChangeShapeType="1"/>
          </p:cNvSpPr>
          <p:nvPr/>
        </p:nvSpPr>
        <p:spPr bwMode="auto">
          <a:xfrm flipV="1">
            <a:off x="2895600" y="5105400"/>
            <a:ext cx="609600" cy="381000"/>
          </a:xfrm>
          <a:prstGeom prst="line">
            <a:avLst/>
          </a:prstGeom>
          <a:noFill/>
          <a:ln w="57150">
            <a:solidFill>
              <a:schemeClr val="tx1"/>
            </a:solidFill>
            <a:round/>
            <a:headEnd type="triangle" w="med" len="med"/>
            <a:tailEnd/>
          </a:ln>
          <a:effectLst/>
        </p:spPr>
        <p:txBody>
          <a:bodyPr/>
          <a:lstStyle/>
          <a:p>
            <a:endParaRPr lang="en-US"/>
          </a:p>
        </p:txBody>
      </p:sp>
      <p:sp>
        <p:nvSpPr>
          <p:cNvPr id="30726" name="Line 6"/>
          <p:cNvSpPr>
            <a:spLocks noChangeShapeType="1"/>
          </p:cNvSpPr>
          <p:nvPr/>
        </p:nvSpPr>
        <p:spPr bwMode="auto">
          <a:xfrm flipH="1" flipV="1">
            <a:off x="2743200" y="4876800"/>
            <a:ext cx="762000" cy="228600"/>
          </a:xfrm>
          <a:prstGeom prst="line">
            <a:avLst/>
          </a:prstGeom>
          <a:noFill/>
          <a:ln w="57150">
            <a:solidFill>
              <a:schemeClr val="tx1"/>
            </a:solidFill>
            <a:round/>
            <a:headEnd/>
            <a:tailEnd type="triangle" w="med" len="med"/>
          </a:ln>
          <a:effectLst/>
        </p:spPr>
        <p:txBody>
          <a:bodyPr/>
          <a:lstStyle/>
          <a:p>
            <a:endParaRPr lang="en-US"/>
          </a:p>
        </p:txBody>
      </p:sp>
      <p:sp>
        <p:nvSpPr>
          <p:cNvPr id="30727" name="Line 7"/>
          <p:cNvSpPr>
            <a:spLocks noChangeShapeType="1"/>
          </p:cNvSpPr>
          <p:nvPr/>
        </p:nvSpPr>
        <p:spPr bwMode="auto">
          <a:xfrm flipH="1" flipV="1">
            <a:off x="2895600" y="4267200"/>
            <a:ext cx="609600" cy="838200"/>
          </a:xfrm>
          <a:prstGeom prst="line">
            <a:avLst/>
          </a:prstGeom>
          <a:noFill/>
          <a:ln w="57150">
            <a:solidFill>
              <a:schemeClr val="tx1"/>
            </a:solidFill>
            <a:round/>
            <a:headEnd/>
            <a:tailEnd type="triangle" w="med" len="med"/>
          </a:ln>
          <a:effectLst/>
        </p:spPr>
        <p:txBody>
          <a:bodyPr/>
          <a:lstStyle/>
          <a:p>
            <a:endParaRPr lang="en-US"/>
          </a:p>
        </p:txBody>
      </p:sp>
      <p:sp>
        <p:nvSpPr>
          <p:cNvPr id="30728" name="Line 8"/>
          <p:cNvSpPr>
            <a:spLocks noChangeShapeType="1"/>
          </p:cNvSpPr>
          <p:nvPr/>
        </p:nvSpPr>
        <p:spPr bwMode="auto">
          <a:xfrm flipH="1" flipV="1">
            <a:off x="3505200" y="3810000"/>
            <a:ext cx="1143000" cy="990600"/>
          </a:xfrm>
          <a:prstGeom prst="line">
            <a:avLst/>
          </a:prstGeom>
          <a:noFill/>
          <a:ln w="57150">
            <a:solidFill>
              <a:schemeClr val="tx1"/>
            </a:solidFill>
            <a:round/>
            <a:headEnd/>
            <a:tailEnd type="triangle" w="med" len="med"/>
          </a:ln>
          <a:effectLst/>
        </p:spPr>
        <p:txBody>
          <a:bodyPr/>
          <a:lstStyle/>
          <a:p>
            <a:endParaRPr lang="en-US"/>
          </a:p>
        </p:txBody>
      </p:sp>
      <p:sp>
        <p:nvSpPr>
          <p:cNvPr id="30729" name="Line 9"/>
          <p:cNvSpPr>
            <a:spLocks noChangeShapeType="1"/>
          </p:cNvSpPr>
          <p:nvPr/>
        </p:nvSpPr>
        <p:spPr bwMode="auto">
          <a:xfrm>
            <a:off x="5638800" y="5029200"/>
            <a:ext cx="457200" cy="304800"/>
          </a:xfrm>
          <a:prstGeom prst="line">
            <a:avLst/>
          </a:prstGeom>
          <a:noFill/>
          <a:ln w="57150">
            <a:solidFill>
              <a:schemeClr val="tx1"/>
            </a:solidFill>
            <a:round/>
            <a:headEnd/>
            <a:tailEnd type="triangle" w="med" len="med"/>
          </a:ln>
          <a:effectLst/>
        </p:spPr>
        <p:txBody>
          <a:bodyPr/>
          <a:lstStyle/>
          <a:p>
            <a:endParaRPr lang="en-US"/>
          </a:p>
        </p:txBody>
      </p:sp>
      <p:sp>
        <p:nvSpPr>
          <p:cNvPr id="30730" name="Line 10"/>
          <p:cNvSpPr>
            <a:spLocks noChangeShapeType="1"/>
          </p:cNvSpPr>
          <p:nvPr/>
        </p:nvSpPr>
        <p:spPr bwMode="auto">
          <a:xfrm flipV="1">
            <a:off x="5638800" y="4648200"/>
            <a:ext cx="533400" cy="381000"/>
          </a:xfrm>
          <a:prstGeom prst="line">
            <a:avLst/>
          </a:prstGeom>
          <a:noFill/>
          <a:ln w="57150">
            <a:solidFill>
              <a:schemeClr val="tx1"/>
            </a:solidFill>
            <a:round/>
            <a:headEnd/>
            <a:tailEnd type="triangle" w="med" len="med"/>
          </a:ln>
          <a:effectLst/>
        </p:spPr>
        <p:txBody>
          <a:bodyPr/>
          <a:lstStyle/>
          <a:p>
            <a:endParaRPr lang="en-US"/>
          </a:p>
        </p:txBody>
      </p:sp>
      <p:sp>
        <p:nvSpPr>
          <p:cNvPr id="30731" name="Line 11"/>
          <p:cNvSpPr>
            <a:spLocks noChangeShapeType="1"/>
          </p:cNvSpPr>
          <p:nvPr/>
        </p:nvSpPr>
        <p:spPr bwMode="auto">
          <a:xfrm flipV="1">
            <a:off x="5638800" y="4038600"/>
            <a:ext cx="533400" cy="990600"/>
          </a:xfrm>
          <a:prstGeom prst="line">
            <a:avLst/>
          </a:prstGeom>
          <a:noFill/>
          <a:ln w="57150">
            <a:solidFill>
              <a:schemeClr val="tx1"/>
            </a:solidFill>
            <a:round/>
            <a:headEnd/>
            <a:tailEnd type="triangle" w="med" len="med"/>
          </a:ln>
          <a:effectLst/>
        </p:spPr>
        <p:txBody>
          <a:bodyPr/>
          <a:lstStyle/>
          <a:p>
            <a:endParaRPr lang="en-US"/>
          </a:p>
        </p:txBody>
      </p:sp>
      <p:sp>
        <p:nvSpPr>
          <p:cNvPr id="30732" name="Line 12"/>
          <p:cNvSpPr>
            <a:spLocks noChangeShapeType="1"/>
          </p:cNvSpPr>
          <p:nvPr/>
        </p:nvSpPr>
        <p:spPr bwMode="auto">
          <a:xfrm flipH="1" flipV="1">
            <a:off x="4572000" y="3810000"/>
            <a:ext cx="76200" cy="990600"/>
          </a:xfrm>
          <a:prstGeom prst="line">
            <a:avLst/>
          </a:prstGeom>
          <a:noFill/>
          <a:ln w="57150">
            <a:solidFill>
              <a:schemeClr val="tx1"/>
            </a:solidFill>
            <a:round/>
            <a:headEnd/>
            <a:tailEnd type="triangle" w="med" len="med"/>
          </a:ln>
          <a:effectLst/>
        </p:spPr>
        <p:txBody>
          <a:bodyPr/>
          <a:lstStyle/>
          <a:p>
            <a:endParaRPr lang="en-US"/>
          </a:p>
        </p:txBody>
      </p:sp>
      <p:sp>
        <p:nvSpPr>
          <p:cNvPr id="30733" name="Line 13"/>
          <p:cNvSpPr>
            <a:spLocks noChangeShapeType="1"/>
          </p:cNvSpPr>
          <p:nvPr/>
        </p:nvSpPr>
        <p:spPr bwMode="auto">
          <a:xfrm flipV="1">
            <a:off x="4648200" y="3733800"/>
            <a:ext cx="914400" cy="1066800"/>
          </a:xfrm>
          <a:prstGeom prst="line">
            <a:avLst/>
          </a:prstGeom>
          <a:noFill/>
          <a:ln w="57150">
            <a:solidFill>
              <a:schemeClr val="tx1"/>
            </a:solidFill>
            <a:round/>
            <a:headEnd/>
            <a:tailEnd type="triangle" w="med" len="med"/>
          </a:ln>
          <a:effectLst/>
        </p:spPr>
        <p:txBody>
          <a:bodyPr/>
          <a:lstStyle/>
          <a:p>
            <a:endParaRPr lang="en-US"/>
          </a:p>
        </p:txBody>
      </p:sp>
      <p:sp>
        <p:nvSpPr>
          <p:cNvPr id="30734" name="Line 14"/>
          <p:cNvSpPr>
            <a:spLocks noChangeShapeType="1"/>
          </p:cNvSpPr>
          <p:nvPr/>
        </p:nvSpPr>
        <p:spPr bwMode="auto">
          <a:xfrm flipV="1">
            <a:off x="4648200" y="5410200"/>
            <a:ext cx="0" cy="457200"/>
          </a:xfrm>
          <a:prstGeom prst="line">
            <a:avLst/>
          </a:prstGeom>
          <a:noFill/>
          <a:ln w="76200">
            <a:solidFill>
              <a:schemeClr val="tx1"/>
            </a:solidFill>
            <a:round/>
            <a:headEnd/>
            <a:tailEnd type="triangle" w="med" len="med"/>
          </a:ln>
          <a:effectLst/>
        </p:spPr>
        <p:txBody>
          <a:bodyPr/>
          <a:lstStyle/>
          <a:p>
            <a:endParaRPr lang="en-US"/>
          </a:p>
        </p:txBody>
      </p:sp>
      <p:sp>
        <p:nvSpPr>
          <p:cNvPr id="30735" name="AutoShape 15"/>
          <p:cNvSpPr>
            <a:spLocks noChangeArrowheads="1"/>
          </p:cNvSpPr>
          <p:nvPr/>
        </p:nvSpPr>
        <p:spPr bwMode="auto">
          <a:xfrm>
            <a:off x="6172200" y="5105400"/>
            <a:ext cx="8382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الخمول</a:t>
            </a:r>
            <a:endParaRPr lang="en-US" b="1"/>
          </a:p>
        </p:txBody>
      </p:sp>
      <p:sp>
        <p:nvSpPr>
          <p:cNvPr id="30736" name="AutoShape 16"/>
          <p:cNvSpPr>
            <a:spLocks noChangeArrowheads="1"/>
          </p:cNvSpPr>
          <p:nvPr/>
        </p:nvSpPr>
        <p:spPr bwMode="auto">
          <a:xfrm>
            <a:off x="6172200" y="4419600"/>
            <a:ext cx="9144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قصر القامة</a:t>
            </a:r>
            <a:endParaRPr lang="en-US" b="1"/>
          </a:p>
        </p:txBody>
      </p:sp>
      <p:sp>
        <p:nvSpPr>
          <p:cNvPr id="30737" name="AutoShape 17"/>
          <p:cNvSpPr>
            <a:spLocks noChangeArrowheads="1"/>
          </p:cNvSpPr>
          <p:nvPr/>
        </p:nvSpPr>
        <p:spPr bwMode="auto">
          <a:xfrm>
            <a:off x="6248400" y="3733800"/>
            <a:ext cx="8382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الكساح</a:t>
            </a:r>
            <a:endParaRPr lang="en-US" b="1"/>
          </a:p>
        </p:txBody>
      </p:sp>
      <p:sp>
        <p:nvSpPr>
          <p:cNvPr id="30738" name="AutoShape 18"/>
          <p:cNvSpPr>
            <a:spLocks noChangeArrowheads="1"/>
          </p:cNvSpPr>
          <p:nvPr/>
        </p:nvSpPr>
        <p:spPr bwMode="auto">
          <a:xfrm>
            <a:off x="5105400" y="3200400"/>
            <a:ext cx="9906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العمى الليلي</a:t>
            </a:r>
            <a:endParaRPr lang="en-US" b="1"/>
          </a:p>
        </p:txBody>
      </p:sp>
      <p:sp>
        <p:nvSpPr>
          <p:cNvPr id="30739" name="AutoShape 19"/>
          <p:cNvSpPr>
            <a:spLocks noChangeArrowheads="1"/>
          </p:cNvSpPr>
          <p:nvPr/>
        </p:nvSpPr>
        <p:spPr bwMode="auto">
          <a:xfrm>
            <a:off x="4038600" y="3200400"/>
            <a:ext cx="8382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الهزال</a:t>
            </a:r>
            <a:endParaRPr lang="en-US" b="1"/>
          </a:p>
        </p:txBody>
      </p:sp>
      <p:sp>
        <p:nvSpPr>
          <p:cNvPr id="30740" name="AutoShape 20"/>
          <p:cNvSpPr>
            <a:spLocks noChangeArrowheads="1"/>
          </p:cNvSpPr>
          <p:nvPr/>
        </p:nvSpPr>
        <p:spPr bwMode="auto">
          <a:xfrm>
            <a:off x="1676400" y="5257800"/>
            <a:ext cx="1219200" cy="4572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dirty="0"/>
              <a:t>تدني مستوى</a:t>
            </a:r>
          </a:p>
          <a:p>
            <a:pPr algn="ctr" rtl="1"/>
            <a:r>
              <a:rPr lang="ar-JO" b="1" dirty="0"/>
              <a:t> الذكاء</a:t>
            </a:r>
            <a:endParaRPr lang="en-US" b="1" dirty="0"/>
          </a:p>
        </p:txBody>
      </p:sp>
      <p:sp>
        <p:nvSpPr>
          <p:cNvPr id="30741" name="AutoShape 21"/>
          <p:cNvSpPr>
            <a:spLocks noChangeArrowheads="1"/>
          </p:cNvSpPr>
          <p:nvPr/>
        </p:nvSpPr>
        <p:spPr bwMode="auto">
          <a:xfrm>
            <a:off x="1828800" y="4572000"/>
            <a:ext cx="8382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فقر الدم</a:t>
            </a:r>
            <a:endParaRPr lang="en-US" b="1"/>
          </a:p>
        </p:txBody>
      </p:sp>
      <p:sp>
        <p:nvSpPr>
          <p:cNvPr id="30742" name="AutoShape 22"/>
          <p:cNvSpPr>
            <a:spLocks noChangeArrowheads="1"/>
          </p:cNvSpPr>
          <p:nvPr/>
        </p:nvSpPr>
        <p:spPr bwMode="auto">
          <a:xfrm>
            <a:off x="1828800" y="3962400"/>
            <a:ext cx="10668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نقص الوزن</a:t>
            </a:r>
            <a:endParaRPr lang="en-US" b="1"/>
          </a:p>
        </p:txBody>
      </p:sp>
      <p:sp>
        <p:nvSpPr>
          <p:cNvPr id="30743" name="AutoShape 23"/>
          <p:cNvSpPr>
            <a:spLocks noChangeArrowheads="1"/>
          </p:cNvSpPr>
          <p:nvPr/>
        </p:nvSpPr>
        <p:spPr bwMode="auto">
          <a:xfrm>
            <a:off x="2514600" y="3200400"/>
            <a:ext cx="1143000" cy="533400"/>
          </a:xfrm>
          <a:prstGeom prst="octagon">
            <a:avLst>
              <a:gd name="adj" fmla="val 29287"/>
            </a:avLst>
          </a:prstGeom>
          <a:solidFill>
            <a:srgbClr val="E6E640"/>
          </a:solidFill>
          <a:ln w="9525" algn="ctr">
            <a:solidFill>
              <a:schemeClr val="tx1"/>
            </a:solidFill>
            <a:miter lim="800000"/>
            <a:headEnd/>
            <a:tailEnd/>
          </a:ln>
          <a:effectLst/>
        </p:spPr>
        <p:txBody>
          <a:bodyPr wrap="none" anchor="ctr"/>
          <a:lstStyle/>
          <a:p>
            <a:pPr algn="ctr" rtl="1"/>
            <a:r>
              <a:rPr lang="ar-JO" b="1"/>
              <a:t>تضخم الغدة</a:t>
            </a:r>
          </a:p>
          <a:p>
            <a:pPr algn="ctr" rtl="1"/>
            <a:r>
              <a:rPr lang="ar-JO" b="1"/>
              <a:t> الرقية</a:t>
            </a:r>
            <a:endParaRPr lang="en-US" b="1"/>
          </a:p>
        </p:txBody>
      </p:sp>
      <p:sp>
        <p:nvSpPr>
          <p:cNvPr id="30744" name="AutoShape 24"/>
          <p:cNvSpPr>
            <a:spLocks noChangeArrowheads="1"/>
          </p:cNvSpPr>
          <p:nvPr/>
        </p:nvSpPr>
        <p:spPr bwMode="auto">
          <a:xfrm rot="16200000">
            <a:off x="4343400" y="2286000"/>
            <a:ext cx="6858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30745" name="AutoShape 25"/>
          <p:cNvSpPr>
            <a:spLocks noChangeArrowheads="1"/>
          </p:cNvSpPr>
          <p:nvPr/>
        </p:nvSpPr>
        <p:spPr bwMode="auto">
          <a:xfrm>
            <a:off x="2895600" y="1524000"/>
            <a:ext cx="3733800" cy="609600"/>
          </a:xfrm>
          <a:prstGeom prst="leftRightArrowCallout">
            <a:avLst>
              <a:gd name="adj1" fmla="val 25000"/>
              <a:gd name="adj2" fmla="val 25000"/>
              <a:gd name="adj3" fmla="val 76563"/>
              <a:gd name="adj4" fmla="val 50000"/>
            </a:avLst>
          </a:prstGeom>
          <a:solidFill>
            <a:srgbClr val="DA3C30"/>
          </a:solidFill>
          <a:ln w="9525" algn="ctr">
            <a:solidFill>
              <a:schemeClr val="tx1"/>
            </a:solidFill>
            <a:miter lim="800000"/>
            <a:headEnd/>
            <a:tailEnd/>
          </a:ln>
          <a:effectLst/>
        </p:spPr>
        <p:txBody>
          <a:bodyPr wrap="none" anchor="ctr"/>
          <a:lstStyle/>
          <a:p>
            <a:pPr algn="ctr" rtl="1"/>
            <a:r>
              <a:rPr lang="ar-JO" b="1"/>
              <a:t>برنامج الاغذية المدعمة</a:t>
            </a:r>
            <a:endParaRPr lang="en-US" b="1"/>
          </a:p>
        </p:txBody>
      </p:sp>
      <p:sp>
        <p:nvSpPr>
          <p:cNvPr id="30746" name="Oval 26"/>
          <p:cNvSpPr>
            <a:spLocks noChangeArrowheads="1"/>
          </p:cNvSpPr>
          <p:nvPr/>
        </p:nvSpPr>
        <p:spPr bwMode="auto">
          <a:xfrm>
            <a:off x="6858000" y="1447800"/>
            <a:ext cx="1447800" cy="990600"/>
          </a:xfrm>
          <a:prstGeom prst="ellipse">
            <a:avLst/>
          </a:prstGeom>
          <a:solidFill>
            <a:srgbClr val="E2F6A8"/>
          </a:solidFill>
          <a:ln w="9525">
            <a:solidFill>
              <a:schemeClr val="tx1"/>
            </a:solidFill>
            <a:round/>
            <a:headEnd/>
            <a:tailEnd/>
          </a:ln>
          <a:effectLst/>
        </p:spPr>
        <p:txBody>
          <a:bodyPr wrap="none" anchor="ctr"/>
          <a:lstStyle/>
          <a:p>
            <a:pPr algn="ctr" rtl="1"/>
            <a:r>
              <a:rPr lang="ar-JO" b="1"/>
              <a:t>ايدنة ملح الطعام</a:t>
            </a:r>
          </a:p>
          <a:p>
            <a:pPr algn="ctr" rtl="1"/>
            <a:r>
              <a:rPr lang="ar-JO" b="1"/>
              <a:t>1998</a:t>
            </a:r>
            <a:endParaRPr lang="en-US" b="1"/>
          </a:p>
        </p:txBody>
      </p:sp>
      <p:sp>
        <p:nvSpPr>
          <p:cNvPr id="30747" name="Oval 27"/>
          <p:cNvSpPr>
            <a:spLocks noChangeArrowheads="1"/>
          </p:cNvSpPr>
          <p:nvPr/>
        </p:nvSpPr>
        <p:spPr bwMode="auto">
          <a:xfrm>
            <a:off x="1219200" y="1371600"/>
            <a:ext cx="1447800" cy="990600"/>
          </a:xfrm>
          <a:prstGeom prst="ellipse">
            <a:avLst/>
          </a:prstGeom>
          <a:solidFill>
            <a:srgbClr val="E2F6A8"/>
          </a:solidFill>
          <a:ln w="9525" algn="ctr">
            <a:solidFill>
              <a:schemeClr val="tx1"/>
            </a:solidFill>
            <a:round/>
            <a:headEnd/>
            <a:tailEnd/>
          </a:ln>
          <a:effectLst/>
        </p:spPr>
        <p:txBody>
          <a:bodyPr wrap="none" anchor="ctr"/>
          <a:lstStyle/>
          <a:p>
            <a:pPr algn="ctr" rtl="1"/>
            <a:r>
              <a:rPr lang="ar-JO" b="1"/>
              <a:t>تدعيم الطحين</a:t>
            </a:r>
          </a:p>
          <a:p>
            <a:pPr algn="ctr" rtl="1"/>
            <a:r>
              <a:rPr lang="ar-JO" b="1"/>
              <a:t>2006</a:t>
            </a:r>
            <a:endParaRPr lang="en-US" b="1"/>
          </a:p>
        </p:txBody>
      </p:sp>
      <p:sp>
        <p:nvSpPr>
          <p:cNvPr id="30748" name="AutoShape 28"/>
          <p:cNvSpPr>
            <a:spLocks noChangeArrowheads="1"/>
          </p:cNvSpPr>
          <p:nvPr/>
        </p:nvSpPr>
        <p:spPr bwMode="auto">
          <a:xfrm>
            <a:off x="228600" y="228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A</a:t>
            </a:r>
          </a:p>
        </p:txBody>
      </p:sp>
      <p:sp>
        <p:nvSpPr>
          <p:cNvPr id="30749" name="AutoShape 29"/>
          <p:cNvSpPr>
            <a:spLocks noChangeArrowheads="1"/>
          </p:cNvSpPr>
          <p:nvPr/>
        </p:nvSpPr>
        <p:spPr bwMode="auto">
          <a:xfrm>
            <a:off x="228600" y="990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D</a:t>
            </a:r>
          </a:p>
        </p:txBody>
      </p:sp>
      <p:sp>
        <p:nvSpPr>
          <p:cNvPr id="30750" name="AutoShape 30"/>
          <p:cNvSpPr>
            <a:spLocks noChangeArrowheads="1"/>
          </p:cNvSpPr>
          <p:nvPr/>
        </p:nvSpPr>
        <p:spPr bwMode="auto">
          <a:xfrm>
            <a:off x="228600" y="1752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B1</a:t>
            </a:r>
          </a:p>
        </p:txBody>
      </p:sp>
      <p:sp>
        <p:nvSpPr>
          <p:cNvPr id="30751" name="AutoShape 31"/>
          <p:cNvSpPr>
            <a:spLocks noChangeArrowheads="1"/>
          </p:cNvSpPr>
          <p:nvPr/>
        </p:nvSpPr>
        <p:spPr bwMode="auto">
          <a:xfrm>
            <a:off x="228600" y="2514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B2</a:t>
            </a:r>
          </a:p>
        </p:txBody>
      </p:sp>
      <p:sp>
        <p:nvSpPr>
          <p:cNvPr id="30752" name="AutoShape 32"/>
          <p:cNvSpPr>
            <a:spLocks noChangeArrowheads="1"/>
          </p:cNvSpPr>
          <p:nvPr/>
        </p:nvSpPr>
        <p:spPr bwMode="auto">
          <a:xfrm>
            <a:off x="228600" y="3276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B6</a:t>
            </a:r>
          </a:p>
        </p:txBody>
      </p:sp>
      <p:sp>
        <p:nvSpPr>
          <p:cNvPr id="30753" name="AutoShape 33"/>
          <p:cNvSpPr>
            <a:spLocks noChangeArrowheads="1"/>
          </p:cNvSpPr>
          <p:nvPr/>
        </p:nvSpPr>
        <p:spPr bwMode="auto">
          <a:xfrm>
            <a:off x="228600" y="4038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Vit. B12</a:t>
            </a:r>
          </a:p>
        </p:txBody>
      </p:sp>
      <p:sp>
        <p:nvSpPr>
          <p:cNvPr id="30754" name="AutoShape 34"/>
          <p:cNvSpPr>
            <a:spLocks noChangeArrowheads="1"/>
          </p:cNvSpPr>
          <p:nvPr/>
        </p:nvSpPr>
        <p:spPr bwMode="auto">
          <a:xfrm>
            <a:off x="228600" y="4800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Niacin</a:t>
            </a:r>
          </a:p>
        </p:txBody>
      </p:sp>
      <p:sp>
        <p:nvSpPr>
          <p:cNvPr id="30755" name="AutoShape 35"/>
          <p:cNvSpPr>
            <a:spLocks noChangeArrowheads="1"/>
          </p:cNvSpPr>
          <p:nvPr/>
        </p:nvSpPr>
        <p:spPr bwMode="auto">
          <a:xfrm>
            <a:off x="228600" y="5562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Folic Acid</a:t>
            </a:r>
          </a:p>
        </p:txBody>
      </p:sp>
      <p:sp>
        <p:nvSpPr>
          <p:cNvPr id="30756" name="AutoShape 36"/>
          <p:cNvSpPr>
            <a:spLocks noChangeArrowheads="1"/>
          </p:cNvSpPr>
          <p:nvPr/>
        </p:nvSpPr>
        <p:spPr bwMode="auto">
          <a:xfrm>
            <a:off x="1143000" y="2514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Iron</a:t>
            </a:r>
          </a:p>
        </p:txBody>
      </p:sp>
      <p:sp>
        <p:nvSpPr>
          <p:cNvPr id="30757" name="AutoShape 37"/>
          <p:cNvSpPr>
            <a:spLocks noChangeArrowheads="1"/>
          </p:cNvSpPr>
          <p:nvPr/>
        </p:nvSpPr>
        <p:spPr bwMode="auto">
          <a:xfrm>
            <a:off x="1143000" y="3276600"/>
            <a:ext cx="838200" cy="762000"/>
          </a:xfrm>
          <a:prstGeom prst="diamond">
            <a:avLst/>
          </a:prstGeom>
          <a:solidFill>
            <a:schemeClr val="accent1"/>
          </a:solidFill>
          <a:ln w="9525">
            <a:solidFill>
              <a:schemeClr val="tx1"/>
            </a:solidFill>
            <a:miter lim="800000"/>
            <a:headEnd/>
            <a:tailEnd/>
          </a:ln>
          <a:effectLst/>
        </p:spPr>
        <p:txBody>
          <a:bodyPr wrap="none" anchor="ctr"/>
          <a:lstStyle/>
          <a:p>
            <a:pPr algn="ctr" rtl="1"/>
            <a:r>
              <a:rPr lang="en-US" b="1"/>
              <a:t>Zinc</a:t>
            </a:r>
          </a:p>
        </p:txBody>
      </p:sp>
      <p:sp>
        <p:nvSpPr>
          <p:cNvPr id="30758" name="AutoShape 38"/>
          <p:cNvSpPr>
            <a:spLocks noChangeArrowheads="1"/>
          </p:cNvSpPr>
          <p:nvPr/>
        </p:nvSpPr>
        <p:spPr bwMode="auto">
          <a:xfrm>
            <a:off x="7162800" y="2590800"/>
            <a:ext cx="990600" cy="914400"/>
          </a:xfrm>
          <a:prstGeom prst="diamond">
            <a:avLst/>
          </a:prstGeom>
          <a:solidFill>
            <a:schemeClr val="accent1"/>
          </a:solidFill>
          <a:ln w="9525">
            <a:solidFill>
              <a:schemeClr val="tx1"/>
            </a:solidFill>
            <a:miter lim="800000"/>
            <a:headEnd/>
            <a:tailEnd/>
          </a:ln>
          <a:effectLst/>
        </p:spPr>
        <p:txBody>
          <a:bodyPr wrap="none" anchor="ctr"/>
          <a:lstStyle/>
          <a:p>
            <a:pPr algn="ctr" rtl="1"/>
            <a:r>
              <a:rPr lang="ar-JO" b="1" dirty="0"/>
              <a:t>اليود </a:t>
            </a:r>
          </a:p>
          <a:p>
            <a:pPr algn="ctr" rtl="1"/>
            <a:r>
              <a:rPr lang="ar-JO" b="1" dirty="0"/>
              <a:t>(</a:t>
            </a:r>
            <a:r>
              <a:rPr lang="en-US" b="1" dirty="0"/>
              <a:t>KIO3</a:t>
            </a:r>
            <a:r>
              <a:rPr lang="ar-JO" b="1" dirty="0"/>
              <a:t>)</a:t>
            </a:r>
            <a:endParaRPr lang="en-US" b="1" dirty="0"/>
          </a:p>
        </p:txBody>
      </p:sp>
      <p:sp>
        <p:nvSpPr>
          <p:cNvPr id="40" name="TextBox 39"/>
          <p:cNvSpPr txBox="1"/>
          <p:nvPr/>
        </p:nvSpPr>
        <p:spPr>
          <a:xfrm>
            <a:off x="7668344" y="3645024"/>
            <a:ext cx="1296144" cy="646331"/>
          </a:xfrm>
          <a:prstGeom prst="rect">
            <a:avLst/>
          </a:prstGeom>
          <a:solidFill>
            <a:srgbClr val="00B050"/>
          </a:solidFill>
        </p:spPr>
        <p:txBody>
          <a:bodyPr wrap="square" rtlCol="0">
            <a:spAutoFit/>
          </a:bodyPr>
          <a:lstStyle/>
          <a:p>
            <a:pPr algn="ctr"/>
            <a:r>
              <a:rPr lang="en-US" b="1" dirty="0" smtClean="0"/>
              <a:t>35 – 55 PPM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4"/>
                                        </p:tgtEl>
                                        <p:attrNameLst>
                                          <p:attrName>style.visibility</p:attrName>
                                        </p:attrNameLst>
                                      </p:cBhvr>
                                      <p:to>
                                        <p:strVal val="visible"/>
                                      </p:to>
                                    </p:set>
                                    <p:anim calcmode="lin" valueType="num">
                                      <p:cBhvr additive="base">
                                        <p:cTn id="7" dur="500" fill="hold"/>
                                        <p:tgtEl>
                                          <p:spTgt spid="30744"/>
                                        </p:tgtEl>
                                        <p:attrNameLst>
                                          <p:attrName>ppt_x</p:attrName>
                                        </p:attrNameLst>
                                      </p:cBhvr>
                                      <p:tavLst>
                                        <p:tav tm="0">
                                          <p:val>
                                            <p:strVal val="#ppt_x"/>
                                          </p:val>
                                        </p:tav>
                                        <p:tav tm="100000">
                                          <p:val>
                                            <p:strVal val="#ppt_x"/>
                                          </p:val>
                                        </p:tav>
                                      </p:tavLst>
                                    </p:anim>
                                    <p:anim calcmode="lin" valueType="num">
                                      <p:cBhvr additive="base">
                                        <p:cTn id="8" dur="500" fill="hold"/>
                                        <p:tgtEl>
                                          <p:spTgt spid="30744"/>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30745"/>
                                        </p:tgtEl>
                                        <p:attrNameLst>
                                          <p:attrName>style.visibility</p:attrName>
                                        </p:attrNameLst>
                                      </p:cBhvr>
                                      <p:to>
                                        <p:strVal val="visible"/>
                                      </p:to>
                                    </p:set>
                                    <p:animEffect transition="in" filter="box(in)">
                                      <p:cBhvr>
                                        <p:cTn id="11" dur="500"/>
                                        <p:tgtEl>
                                          <p:spTgt spid="3074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0746"/>
                                        </p:tgtEl>
                                        <p:attrNameLst>
                                          <p:attrName>style.visibility</p:attrName>
                                        </p:attrNameLst>
                                      </p:cBhvr>
                                      <p:to>
                                        <p:strVal val="visible"/>
                                      </p:to>
                                    </p:set>
                                    <p:animEffect transition="in" filter="box(in)">
                                      <p:cBhvr>
                                        <p:cTn id="16" dur="500"/>
                                        <p:tgtEl>
                                          <p:spTgt spid="30746"/>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0758"/>
                                        </p:tgtEl>
                                        <p:attrNameLst>
                                          <p:attrName>style.visibility</p:attrName>
                                        </p:attrNameLst>
                                      </p:cBhvr>
                                      <p:to>
                                        <p:strVal val="visible"/>
                                      </p:to>
                                    </p:set>
                                    <p:animEffect transition="in" filter="box(in)">
                                      <p:cBhvr>
                                        <p:cTn id="20" dur="500"/>
                                        <p:tgtEl>
                                          <p:spTgt spid="3075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0747"/>
                                        </p:tgtEl>
                                        <p:attrNameLst>
                                          <p:attrName>style.visibility</p:attrName>
                                        </p:attrNameLst>
                                      </p:cBhvr>
                                      <p:to>
                                        <p:strVal val="visible"/>
                                      </p:to>
                                    </p:set>
                                    <p:animEffect transition="in" filter="box(in)">
                                      <p:cBhvr>
                                        <p:cTn id="30" dur="500"/>
                                        <p:tgtEl>
                                          <p:spTgt spid="3074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748"/>
                                        </p:tgtEl>
                                        <p:attrNameLst>
                                          <p:attrName>style.visibility</p:attrName>
                                        </p:attrNameLst>
                                      </p:cBhvr>
                                      <p:to>
                                        <p:strVal val="visible"/>
                                      </p:to>
                                    </p:set>
                                    <p:anim calcmode="lin" valueType="num">
                                      <p:cBhvr additive="base">
                                        <p:cTn id="35" dur="500" fill="hold"/>
                                        <p:tgtEl>
                                          <p:spTgt spid="30748"/>
                                        </p:tgtEl>
                                        <p:attrNameLst>
                                          <p:attrName>ppt_x</p:attrName>
                                        </p:attrNameLst>
                                      </p:cBhvr>
                                      <p:tavLst>
                                        <p:tav tm="0">
                                          <p:val>
                                            <p:strVal val="#ppt_x"/>
                                          </p:val>
                                        </p:tav>
                                        <p:tav tm="100000">
                                          <p:val>
                                            <p:strVal val="#ppt_x"/>
                                          </p:val>
                                        </p:tav>
                                      </p:tavLst>
                                    </p:anim>
                                    <p:anim calcmode="lin" valueType="num">
                                      <p:cBhvr additive="base">
                                        <p:cTn id="36" dur="500" fill="hold"/>
                                        <p:tgtEl>
                                          <p:spTgt spid="3074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30749"/>
                                        </p:tgtEl>
                                        <p:attrNameLst>
                                          <p:attrName>style.visibility</p:attrName>
                                        </p:attrNameLst>
                                      </p:cBhvr>
                                      <p:to>
                                        <p:strVal val="visible"/>
                                      </p:to>
                                    </p:set>
                                    <p:anim calcmode="lin" valueType="num">
                                      <p:cBhvr additive="base">
                                        <p:cTn id="40" dur="500" fill="hold"/>
                                        <p:tgtEl>
                                          <p:spTgt spid="30749"/>
                                        </p:tgtEl>
                                        <p:attrNameLst>
                                          <p:attrName>ppt_x</p:attrName>
                                        </p:attrNameLst>
                                      </p:cBhvr>
                                      <p:tavLst>
                                        <p:tav tm="0">
                                          <p:val>
                                            <p:strVal val="#ppt_x"/>
                                          </p:val>
                                        </p:tav>
                                        <p:tav tm="100000">
                                          <p:val>
                                            <p:strVal val="#ppt_x"/>
                                          </p:val>
                                        </p:tav>
                                      </p:tavLst>
                                    </p:anim>
                                    <p:anim calcmode="lin" valueType="num">
                                      <p:cBhvr additive="base">
                                        <p:cTn id="41" dur="500" fill="hold"/>
                                        <p:tgtEl>
                                          <p:spTgt spid="3074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30750"/>
                                        </p:tgtEl>
                                        <p:attrNameLst>
                                          <p:attrName>style.visibility</p:attrName>
                                        </p:attrNameLst>
                                      </p:cBhvr>
                                      <p:to>
                                        <p:strVal val="visible"/>
                                      </p:to>
                                    </p:set>
                                    <p:anim calcmode="lin" valueType="num">
                                      <p:cBhvr additive="base">
                                        <p:cTn id="45" dur="500" fill="hold"/>
                                        <p:tgtEl>
                                          <p:spTgt spid="30750"/>
                                        </p:tgtEl>
                                        <p:attrNameLst>
                                          <p:attrName>ppt_x</p:attrName>
                                        </p:attrNameLst>
                                      </p:cBhvr>
                                      <p:tavLst>
                                        <p:tav tm="0">
                                          <p:val>
                                            <p:strVal val="#ppt_x"/>
                                          </p:val>
                                        </p:tav>
                                        <p:tav tm="100000">
                                          <p:val>
                                            <p:strVal val="#ppt_x"/>
                                          </p:val>
                                        </p:tav>
                                      </p:tavLst>
                                    </p:anim>
                                    <p:anim calcmode="lin" valueType="num">
                                      <p:cBhvr additive="base">
                                        <p:cTn id="46" dur="500" fill="hold"/>
                                        <p:tgtEl>
                                          <p:spTgt spid="30750"/>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30751"/>
                                        </p:tgtEl>
                                        <p:attrNameLst>
                                          <p:attrName>style.visibility</p:attrName>
                                        </p:attrNameLst>
                                      </p:cBhvr>
                                      <p:to>
                                        <p:strVal val="visible"/>
                                      </p:to>
                                    </p:set>
                                    <p:anim calcmode="lin" valueType="num">
                                      <p:cBhvr additive="base">
                                        <p:cTn id="50" dur="500" fill="hold"/>
                                        <p:tgtEl>
                                          <p:spTgt spid="30751"/>
                                        </p:tgtEl>
                                        <p:attrNameLst>
                                          <p:attrName>ppt_x</p:attrName>
                                        </p:attrNameLst>
                                      </p:cBhvr>
                                      <p:tavLst>
                                        <p:tav tm="0">
                                          <p:val>
                                            <p:strVal val="#ppt_x"/>
                                          </p:val>
                                        </p:tav>
                                        <p:tav tm="100000">
                                          <p:val>
                                            <p:strVal val="#ppt_x"/>
                                          </p:val>
                                        </p:tav>
                                      </p:tavLst>
                                    </p:anim>
                                    <p:anim calcmode="lin" valueType="num">
                                      <p:cBhvr additive="base">
                                        <p:cTn id="51" dur="500" fill="hold"/>
                                        <p:tgtEl>
                                          <p:spTgt spid="30751"/>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30752"/>
                                        </p:tgtEl>
                                        <p:attrNameLst>
                                          <p:attrName>style.visibility</p:attrName>
                                        </p:attrNameLst>
                                      </p:cBhvr>
                                      <p:to>
                                        <p:strVal val="visible"/>
                                      </p:to>
                                    </p:set>
                                    <p:anim calcmode="lin" valueType="num">
                                      <p:cBhvr additive="base">
                                        <p:cTn id="55" dur="500" fill="hold"/>
                                        <p:tgtEl>
                                          <p:spTgt spid="30752"/>
                                        </p:tgtEl>
                                        <p:attrNameLst>
                                          <p:attrName>ppt_x</p:attrName>
                                        </p:attrNameLst>
                                      </p:cBhvr>
                                      <p:tavLst>
                                        <p:tav tm="0">
                                          <p:val>
                                            <p:strVal val="#ppt_x"/>
                                          </p:val>
                                        </p:tav>
                                        <p:tav tm="100000">
                                          <p:val>
                                            <p:strVal val="#ppt_x"/>
                                          </p:val>
                                        </p:tav>
                                      </p:tavLst>
                                    </p:anim>
                                    <p:anim calcmode="lin" valueType="num">
                                      <p:cBhvr additive="base">
                                        <p:cTn id="56" dur="500" fill="hold"/>
                                        <p:tgtEl>
                                          <p:spTgt spid="30752"/>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grpId="0" nodeType="afterEffect">
                                  <p:stCondLst>
                                    <p:cond delay="0"/>
                                  </p:stCondLst>
                                  <p:childTnLst>
                                    <p:set>
                                      <p:cBhvr>
                                        <p:cTn id="59" dur="1" fill="hold">
                                          <p:stCondLst>
                                            <p:cond delay="0"/>
                                          </p:stCondLst>
                                        </p:cTn>
                                        <p:tgtEl>
                                          <p:spTgt spid="30753"/>
                                        </p:tgtEl>
                                        <p:attrNameLst>
                                          <p:attrName>style.visibility</p:attrName>
                                        </p:attrNameLst>
                                      </p:cBhvr>
                                      <p:to>
                                        <p:strVal val="visible"/>
                                      </p:to>
                                    </p:set>
                                    <p:anim calcmode="lin" valueType="num">
                                      <p:cBhvr additive="base">
                                        <p:cTn id="60" dur="500" fill="hold"/>
                                        <p:tgtEl>
                                          <p:spTgt spid="30753"/>
                                        </p:tgtEl>
                                        <p:attrNameLst>
                                          <p:attrName>ppt_x</p:attrName>
                                        </p:attrNameLst>
                                      </p:cBhvr>
                                      <p:tavLst>
                                        <p:tav tm="0">
                                          <p:val>
                                            <p:strVal val="#ppt_x"/>
                                          </p:val>
                                        </p:tav>
                                        <p:tav tm="100000">
                                          <p:val>
                                            <p:strVal val="#ppt_x"/>
                                          </p:val>
                                        </p:tav>
                                      </p:tavLst>
                                    </p:anim>
                                    <p:anim calcmode="lin" valueType="num">
                                      <p:cBhvr additive="base">
                                        <p:cTn id="61" dur="500" fill="hold"/>
                                        <p:tgtEl>
                                          <p:spTgt spid="30753"/>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grpId="0" nodeType="afterEffect">
                                  <p:stCondLst>
                                    <p:cond delay="0"/>
                                  </p:stCondLst>
                                  <p:childTnLst>
                                    <p:set>
                                      <p:cBhvr>
                                        <p:cTn id="64" dur="1" fill="hold">
                                          <p:stCondLst>
                                            <p:cond delay="0"/>
                                          </p:stCondLst>
                                        </p:cTn>
                                        <p:tgtEl>
                                          <p:spTgt spid="30754"/>
                                        </p:tgtEl>
                                        <p:attrNameLst>
                                          <p:attrName>style.visibility</p:attrName>
                                        </p:attrNameLst>
                                      </p:cBhvr>
                                      <p:to>
                                        <p:strVal val="visible"/>
                                      </p:to>
                                    </p:set>
                                    <p:anim calcmode="lin" valueType="num">
                                      <p:cBhvr additive="base">
                                        <p:cTn id="65" dur="500" fill="hold"/>
                                        <p:tgtEl>
                                          <p:spTgt spid="30754"/>
                                        </p:tgtEl>
                                        <p:attrNameLst>
                                          <p:attrName>ppt_x</p:attrName>
                                        </p:attrNameLst>
                                      </p:cBhvr>
                                      <p:tavLst>
                                        <p:tav tm="0">
                                          <p:val>
                                            <p:strVal val="#ppt_x"/>
                                          </p:val>
                                        </p:tav>
                                        <p:tav tm="100000">
                                          <p:val>
                                            <p:strVal val="#ppt_x"/>
                                          </p:val>
                                        </p:tav>
                                      </p:tavLst>
                                    </p:anim>
                                    <p:anim calcmode="lin" valueType="num">
                                      <p:cBhvr additive="base">
                                        <p:cTn id="66" dur="500" fill="hold"/>
                                        <p:tgtEl>
                                          <p:spTgt spid="30754"/>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grpId="0" nodeType="afterEffect">
                                  <p:stCondLst>
                                    <p:cond delay="0"/>
                                  </p:stCondLst>
                                  <p:childTnLst>
                                    <p:set>
                                      <p:cBhvr>
                                        <p:cTn id="69" dur="1" fill="hold">
                                          <p:stCondLst>
                                            <p:cond delay="0"/>
                                          </p:stCondLst>
                                        </p:cTn>
                                        <p:tgtEl>
                                          <p:spTgt spid="30755"/>
                                        </p:tgtEl>
                                        <p:attrNameLst>
                                          <p:attrName>style.visibility</p:attrName>
                                        </p:attrNameLst>
                                      </p:cBhvr>
                                      <p:to>
                                        <p:strVal val="visible"/>
                                      </p:to>
                                    </p:set>
                                    <p:anim calcmode="lin" valueType="num">
                                      <p:cBhvr additive="base">
                                        <p:cTn id="70" dur="500" fill="hold"/>
                                        <p:tgtEl>
                                          <p:spTgt spid="30755"/>
                                        </p:tgtEl>
                                        <p:attrNameLst>
                                          <p:attrName>ppt_x</p:attrName>
                                        </p:attrNameLst>
                                      </p:cBhvr>
                                      <p:tavLst>
                                        <p:tav tm="0">
                                          <p:val>
                                            <p:strVal val="#ppt_x"/>
                                          </p:val>
                                        </p:tav>
                                        <p:tav tm="100000">
                                          <p:val>
                                            <p:strVal val="#ppt_x"/>
                                          </p:val>
                                        </p:tav>
                                      </p:tavLst>
                                    </p:anim>
                                    <p:anim calcmode="lin" valueType="num">
                                      <p:cBhvr additive="base">
                                        <p:cTn id="71" dur="500" fill="hold"/>
                                        <p:tgtEl>
                                          <p:spTgt spid="30755"/>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30756"/>
                                        </p:tgtEl>
                                        <p:attrNameLst>
                                          <p:attrName>style.visibility</p:attrName>
                                        </p:attrNameLst>
                                      </p:cBhvr>
                                      <p:to>
                                        <p:strVal val="visible"/>
                                      </p:to>
                                    </p:set>
                                    <p:anim calcmode="lin" valueType="num">
                                      <p:cBhvr additive="base">
                                        <p:cTn id="75" dur="500" fill="hold"/>
                                        <p:tgtEl>
                                          <p:spTgt spid="30756"/>
                                        </p:tgtEl>
                                        <p:attrNameLst>
                                          <p:attrName>ppt_x</p:attrName>
                                        </p:attrNameLst>
                                      </p:cBhvr>
                                      <p:tavLst>
                                        <p:tav tm="0">
                                          <p:val>
                                            <p:strVal val="#ppt_x"/>
                                          </p:val>
                                        </p:tav>
                                        <p:tav tm="100000">
                                          <p:val>
                                            <p:strVal val="#ppt_x"/>
                                          </p:val>
                                        </p:tav>
                                      </p:tavLst>
                                    </p:anim>
                                    <p:anim calcmode="lin" valueType="num">
                                      <p:cBhvr additive="base">
                                        <p:cTn id="76" dur="500" fill="hold"/>
                                        <p:tgtEl>
                                          <p:spTgt spid="30756"/>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 presetClass="entr" presetSubtype="4" fill="hold" grpId="0" nodeType="afterEffect">
                                  <p:stCondLst>
                                    <p:cond delay="0"/>
                                  </p:stCondLst>
                                  <p:childTnLst>
                                    <p:set>
                                      <p:cBhvr>
                                        <p:cTn id="79" dur="1" fill="hold">
                                          <p:stCondLst>
                                            <p:cond delay="0"/>
                                          </p:stCondLst>
                                        </p:cTn>
                                        <p:tgtEl>
                                          <p:spTgt spid="30757"/>
                                        </p:tgtEl>
                                        <p:attrNameLst>
                                          <p:attrName>style.visibility</p:attrName>
                                        </p:attrNameLst>
                                      </p:cBhvr>
                                      <p:to>
                                        <p:strVal val="visible"/>
                                      </p:to>
                                    </p:set>
                                    <p:anim calcmode="lin" valueType="num">
                                      <p:cBhvr additive="base">
                                        <p:cTn id="80" dur="500" fill="hold"/>
                                        <p:tgtEl>
                                          <p:spTgt spid="30757"/>
                                        </p:tgtEl>
                                        <p:attrNameLst>
                                          <p:attrName>ppt_x</p:attrName>
                                        </p:attrNameLst>
                                      </p:cBhvr>
                                      <p:tavLst>
                                        <p:tav tm="0">
                                          <p:val>
                                            <p:strVal val="#ppt_x"/>
                                          </p:val>
                                        </p:tav>
                                        <p:tav tm="100000">
                                          <p:val>
                                            <p:strVal val="#ppt_x"/>
                                          </p:val>
                                        </p:tav>
                                      </p:tavLst>
                                    </p:anim>
                                    <p:anim calcmode="lin" valueType="num">
                                      <p:cBhvr additive="base">
                                        <p:cTn id="81" dur="500" fill="hold"/>
                                        <p:tgtEl>
                                          <p:spTgt spid="30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animBg="1"/>
      <p:bldP spid="30745" grpId="0" animBg="1"/>
      <p:bldP spid="30746" grpId="0" animBg="1"/>
      <p:bldP spid="30747" grpId="0" animBg="1"/>
      <p:bldP spid="30748" grpId="0" animBg="1"/>
      <p:bldP spid="30749" grpId="0" animBg="1"/>
      <p:bldP spid="30750" grpId="0" animBg="1"/>
      <p:bldP spid="30751" grpId="0" animBg="1"/>
      <p:bldP spid="30752" grpId="0" animBg="1"/>
      <p:bldP spid="30753" grpId="0" animBg="1"/>
      <p:bldP spid="30754" grpId="0" animBg="1"/>
      <p:bldP spid="30755" grpId="0" animBg="1"/>
      <p:bldP spid="30756" grpId="0" animBg="1"/>
      <p:bldP spid="30757" grpId="0" animBg="1"/>
      <p:bldP spid="30758"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638800" y="3352800"/>
            <a:ext cx="914400" cy="366713"/>
          </a:xfrm>
          <a:prstGeom prst="rect">
            <a:avLst/>
          </a:prstGeom>
          <a:noFill/>
          <a:ln w="9525">
            <a:noFill/>
            <a:miter lim="800000"/>
            <a:headEnd/>
            <a:tailEnd/>
          </a:ln>
          <a:effectLst/>
        </p:spPr>
        <p:txBody>
          <a:bodyPr>
            <a:spAutoFit/>
          </a:bodyPr>
          <a:lstStyle/>
          <a:p>
            <a:pPr algn="r" rtl="1">
              <a:spcBef>
                <a:spcPct val="50000"/>
              </a:spcBef>
            </a:pPr>
            <a:endParaRPr lang="en-US"/>
          </a:p>
        </p:txBody>
      </p:sp>
      <p:grpSp>
        <p:nvGrpSpPr>
          <p:cNvPr id="31747" name="Group 3"/>
          <p:cNvGrpSpPr>
            <a:grpSpLocks/>
          </p:cNvGrpSpPr>
          <p:nvPr/>
        </p:nvGrpSpPr>
        <p:grpSpPr bwMode="auto">
          <a:xfrm>
            <a:off x="1752600" y="762000"/>
            <a:ext cx="5981700" cy="4343400"/>
            <a:chOff x="1008" y="1059"/>
            <a:chExt cx="3768" cy="2733"/>
          </a:xfrm>
        </p:grpSpPr>
        <p:sp>
          <p:nvSpPr>
            <p:cNvPr id="31748" name="AutoShape 4"/>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a:lstStyle/>
            <a:p>
              <a:pPr algn="ctr" rtl="1"/>
              <a:r>
                <a:rPr lang="ar-JO" sz="2400" b="1"/>
                <a:t>برنامج تدعيم الاغذية</a:t>
              </a:r>
              <a:endParaRPr lang="en-US" sz="2400" b="1"/>
            </a:p>
          </p:txBody>
        </p:sp>
        <p:sp>
          <p:nvSpPr>
            <p:cNvPr id="31749" name="Oval 5"/>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a:lstStyle/>
            <a:p>
              <a:pPr algn="ctr" rtl="1"/>
              <a:r>
                <a:rPr lang="ar-JO" b="1"/>
                <a:t>التقييم والرصد التغذوي</a:t>
              </a:r>
              <a:endParaRPr lang="en-US" b="1"/>
            </a:p>
          </p:txBody>
        </p:sp>
        <p:sp>
          <p:nvSpPr>
            <p:cNvPr id="31750" name="Oval 6"/>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a:lstStyle/>
            <a:p>
              <a:pPr algn="ctr" rtl="1"/>
              <a:r>
                <a:rPr lang="ar-JO" b="1"/>
                <a:t>التشريعات</a:t>
              </a:r>
              <a:endParaRPr lang="en-US" b="1"/>
            </a:p>
          </p:txBody>
        </p:sp>
        <p:sp>
          <p:nvSpPr>
            <p:cNvPr id="31751" name="Oval 7"/>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a:lstStyle/>
            <a:p>
              <a:pPr algn="ctr" rtl="1"/>
              <a:r>
                <a:rPr lang="ar-JO" b="1"/>
                <a:t>الرقابة</a:t>
              </a:r>
              <a:endParaRPr lang="en-US" b="1"/>
            </a:p>
          </p:txBody>
        </p:sp>
      </p:grpSp>
      <p:sp>
        <p:nvSpPr>
          <p:cNvPr id="31752" name="Line 8"/>
          <p:cNvSpPr>
            <a:spLocks noChangeShapeType="1"/>
          </p:cNvSpPr>
          <p:nvPr/>
        </p:nvSpPr>
        <p:spPr bwMode="auto">
          <a:xfrm>
            <a:off x="5715000" y="1219200"/>
            <a:ext cx="609600" cy="0"/>
          </a:xfrm>
          <a:prstGeom prst="line">
            <a:avLst/>
          </a:prstGeom>
          <a:noFill/>
          <a:ln w="57150">
            <a:solidFill>
              <a:schemeClr val="tx1"/>
            </a:solidFill>
            <a:round/>
            <a:headEnd/>
            <a:tailEnd type="triangle" w="med" len="med"/>
          </a:ln>
          <a:effectLst/>
        </p:spPr>
        <p:txBody>
          <a:bodyPr/>
          <a:lstStyle/>
          <a:p>
            <a:endParaRPr lang="en-US"/>
          </a:p>
        </p:txBody>
      </p:sp>
      <p:sp>
        <p:nvSpPr>
          <p:cNvPr id="31753" name="AutoShape 9"/>
          <p:cNvSpPr>
            <a:spLocks noChangeArrowheads="1"/>
          </p:cNvSpPr>
          <p:nvPr/>
        </p:nvSpPr>
        <p:spPr bwMode="auto">
          <a:xfrm>
            <a:off x="6324600" y="914400"/>
            <a:ext cx="2514600" cy="685800"/>
          </a:xfrm>
          <a:prstGeom prst="horizontalScroll">
            <a:avLst>
              <a:gd name="adj" fmla="val 12500"/>
            </a:avLst>
          </a:prstGeom>
          <a:solidFill>
            <a:srgbClr val="CCCC00"/>
          </a:solidFill>
          <a:ln w="9525">
            <a:solidFill>
              <a:schemeClr val="tx1"/>
            </a:solidFill>
            <a:round/>
            <a:headEnd/>
            <a:tailEnd/>
          </a:ln>
          <a:effectLst/>
        </p:spPr>
        <p:txBody>
          <a:bodyPr wrap="none" anchor="ctr"/>
          <a:lstStyle/>
          <a:p>
            <a:pPr algn="ctr" rtl="1"/>
            <a:r>
              <a:rPr lang="ar-JO" b="1"/>
              <a:t>مؤسسة المواصفات والمقاييس</a:t>
            </a:r>
            <a:endParaRPr lang="en-US" b="1"/>
          </a:p>
        </p:txBody>
      </p:sp>
      <p:sp>
        <p:nvSpPr>
          <p:cNvPr id="31754" name="AutoShape 10"/>
          <p:cNvSpPr>
            <a:spLocks noChangeArrowheads="1"/>
          </p:cNvSpPr>
          <p:nvPr/>
        </p:nvSpPr>
        <p:spPr bwMode="auto">
          <a:xfrm>
            <a:off x="685800" y="838200"/>
            <a:ext cx="2514600" cy="685800"/>
          </a:xfrm>
          <a:prstGeom prst="horizontalScroll">
            <a:avLst>
              <a:gd name="adj" fmla="val 12500"/>
            </a:avLst>
          </a:prstGeom>
          <a:solidFill>
            <a:srgbClr val="CCCC00"/>
          </a:solidFill>
          <a:ln w="9525">
            <a:solidFill>
              <a:schemeClr val="tx1"/>
            </a:solidFill>
            <a:round/>
            <a:headEnd/>
            <a:tailEnd/>
          </a:ln>
          <a:effectLst/>
        </p:spPr>
        <p:txBody>
          <a:bodyPr wrap="none" anchor="ctr"/>
          <a:lstStyle/>
          <a:p>
            <a:pPr algn="ctr" rtl="1"/>
            <a:r>
              <a:rPr lang="ar-JO" b="1"/>
              <a:t>قرارات وزارية</a:t>
            </a:r>
            <a:endParaRPr lang="en-US" b="1"/>
          </a:p>
        </p:txBody>
      </p:sp>
      <p:sp>
        <p:nvSpPr>
          <p:cNvPr id="31755" name="Line 11"/>
          <p:cNvSpPr>
            <a:spLocks noChangeShapeType="1"/>
          </p:cNvSpPr>
          <p:nvPr/>
        </p:nvSpPr>
        <p:spPr bwMode="auto">
          <a:xfrm flipH="1">
            <a:off x="3276600" y="1219200"/>
            <a:ext cx="533400" cy="0"/>
          </a:xfrm>
          <a:prstGeom prst="line">
            <a:avLst/>
          </a:prstGeom>
          <a:noFill/>
          <a:ln w="57150">
            <a:solidFill>
              <a:schemeClr val="tx1"/>
            </a:solidFill>
            <a:round/>
            <a:headEnd/>
            <a:tailEnd type="triangle" w="med" len="med"/>
          </a:ln>
          <a:effectLst/>
        </p:spPr>
        <p:txBody>
          <a:bodyPr/>
          <a:lstStyle/>
          <a:p>
            <a:endParaRPr lang="en-US"/>
          </a:p>
        </p:txBody>
      </p:sp>
      <p:sp>
        <p:nvSpPr>
          <p:cNvPr id="31756" name="AutoShape 12"/>
          <p:cNvSpPr>
            <a:spLocks noChangeArrowheads="1"/>
          </p:cNvSpPr>
          <p:nvPr/>
        </p:nvSpPr>
        <p:spPr bwMode="auto">
          <a:xfrm>
            <a:off x="6248400" y="2819400"/>
            <a:ext cx="2514600" cy="685800"/>
          </a:xfrm>
          <a:prstGeom prst="horizontalScroll">
            <a:avLst>
              <a:gd name="adj" fmla="val 12500"/>
            </a:avLst>
          </a:prstGeom>
          <a:solidFill>
            <a:srgbClr val="DA3C30"/>
          </a:solidFill>
          <a:ln w="9525">
            <a:solidFill>
              <a:schemeClr val="tx1"/>
            </a:solidFill>
            <a:round/>
            <a:headEnd/>
            <a:tailEnd/>
          </a:ln>
          <a:effectLst/>
        </p:spPr>
        <p:txBody>
          <a:bodyPr wrap="none" anchor="ctr"/>
          <a:lstStyle/>
          <a:p>
            <a:pPr algn="ctr" rtl="1"/>
            <a:r>
              <a:rPr lang="ar-JO" b="1"/>
              <a:t>وزارة الصحة</a:t>
            </a:r>
            <a:endParaRPr lang="en-US" b="1"/>
          </a:p>
        </p:txBody>
      </p:sp>
      <p:sp>
        <p:nvSpPr>
          <p:cNvPr id="31757" name="AutoShape 13"/>
          <p:cNvSpPr>
            <a:spLocks noChangeArrowheads="1"/>
          </p:cNvSpPr>
          <p:nvPr/>
        </p:nvSpPr>
        <p:spPr bwMode="auto">
          <a:xfrm>
            <a:off x="6172200" y="5638800"/>
            <a:ext cx="2514600" cy="685800"/>
          </a:xfrm>
          <a:prstGeom prst="horizontalScroll">
            <a:avLst>
              <a:gd name="adj" fmla="val 12500"/>
            </a:avLst>
          </a:prstGeom>
          <a:solidFill>
            <a:srgbClr val="DA3C30"/>
          </a:solidFill>
          <a:ln w="9525">
            <a:solidFill>
              <a:schemeClr val="tx1"/>
            </a:solidFill>
            <a:round/>
            <a:headEnd/>
            <a:tailEnd/>
          </a:ln>
          <a:effectLst/>
        </p:spPr>
        <p:txBody>
          <a:bodyPr wrap="none" anchor="ctr"/>
          <a:lstStyle/>
          <a:p>
            <a:pPr algn="ctr" rtl="1"/>
            <a:r>
              <a:rPr lang="ar-JO" b="1"/>
              <a:t>وزارة الاقتصاد الوطني</a:t>
            </a:r>
            <a:endParaRPr lang="en-US" b="1"/>
          </a:p>
        </p:txBody>
      </p:sp>
      <p:sp>
        <p:nvSpPr>
          <p:cNvPr id="31758" name="Text Box 14"/>
          <p:cNvSpPr txBox="1">
            <a:spLocks noChangeArrowheads="1"/>
          </p:cNvSpPr>
          <p:nvPr/>
        </p:nvSpPr>
        <p:spPr bwMode="auto">
          <a:xfrm>
            <a:off x="7848600" y="4038600"/>
            <a:ext cx="914400" cy="1247775"/>
          </a:xfrm>
          <a:prstGeom prst="rect">
            <a:avLst/>
          </a:prstGeom>
          <a:solidFill>
            <a:srgbClr val="DA3C30"/>
          </a:solidFill>
          <a:ln w="57150">
            <a:solidFill>
              <a:schemeClr val="tx1"/>
            </a:solidFill>
            <a:miter lim="800000"/>
            <a:headEnd/>
            <a:tailEnd/>
          </a:ln>
          <a:effectLst/>
        </p:spPr>
        <p:txBody>
          <a:bodyPr>
            <a:spAutoFit/>
          </a:bodyPr>
          <a:lstStyle/>
          <a:p>
            <a:pPr algn="ctr" rtl="1"/>
            <a:r>
              <a:rPr lang="ar-JO" b="1"/>
              <a:t>دليل مراقبة الاغذية المدعمة</a:t>
            </a:r>
            <a:endParaRPr lang="en-US" b="1"/>
          </a:p>
        </p:txBody>
      </p:sp>
      <p:sp>
        <p:nvSpPr>
          <p:cNvPr id="31759" name="Line 15"/>
          <p:cNvSpPr>
            <a:spLocks noChangeShapeType="1"/>
          </p:cNvSpPr>
          <p:nvPr/>
        </p:nvSpPr>
        <p:spPr bwMode="auto">
          <a:xfrm flipV="1">
            <a:off x="6934200" y="3429000"/>
            <a:ext cx="533400" cy="762000"/>
          </a:xfrm>
          <a:prstGeom prst="line">
            <a:avLst/>
          </a:prstGeom>
          <a:noFill/>
          <a:ln w="57150">
            <a:solidFill>
              <a:schemeClr val="tx1"/>
            </a:solidFill>
            <a:round/>
            <a:headEnd/>
            <a:tailEnd type="triangle" w="med" len="med"/>
          </a:ln>
          <a:effectLst/>
        </p:spPr>
        <p:txBody>
          <a:bodyPr/>
          <a:lstStyle/>
          <a:p>
            <a:endParaRPr lang="en-US"/>
          </a:p>
        </p:txBody>
      </p:sp>
      <p:sp>
        <p:nvSpPr>
          <p:cNvPr id="31760" name="Line 16"/>
          <p:cNvSpPr>
            <a:spLocks noChangeShapeType="1"/>
          </p:cNvSpPr>
          <p:nvPr/>
        </p:nvSpPr>
        <p:spPr bwMode="auto">
          <a:xfrm>
            <a:off x="6858000" y="5105400"/>
            <a:ext cx="533400" cy="609600"/>
          </a:xfrm>
          <a:prstGeom prst="line">
            <a:avLst/>
          </a:prstGeom>
          <a:noFill/>
          <a:ln w="57150">
            <a:solidFill>
              <a:schemeClr val="tx1"/>
            </a:solidFill>
            <a:round/>
            <a:headEnd/>
            <a:tailEnd type="triangle" w="med" len="med"/>
          </a:ln>
          <a:effectLst/>
        </p:spPr>
        <p:txBody>
          <a:bodyPr/>
          <a:lstStyle/>
          <a:p>
            <a:endParaRPr lang="en-US"/>
          </a:p>
        </p:txBody>
      </p:sp>
      <p:sp>
        <p:nvSpPr>
          <p:cNvPr id="31761" name="Line 17"/>
          <p:cNvSpPr>
            <a:spLocks noChangeShapeType="1"/>
          </p:cNvSpPr>
          <p:nvPr/>
        </p:nvSpPr>
        <p:spPr bwMode="auto">
          <a:xfrm>
            <a:off x="7467600" y="3505200"/>
            <a:ext cx="685800" cy="457200"/>
          </a:xfrm>
          <a:prstGeom prst="line">
            <a:avLst/>
          </a:prstGeom>
          <a:noFill/>
          <a:ln w="57150">
            <a:solidFill>
              <a:schemeClr val="tx1"/>
            </a:solidFill>
            <a:round/>
            <a:headEnd/>
            <a:tailEnd type="triangle" w="med" len="med"/>
          </a:ln>
          <a:effectLst/>
        </p:spPr>
        <p:txBody>
          <a:bodyPr/>
          <a:lstStyle/>
          <a:p>
            <a:endParaRPr lang="en-US"/>
          </a:p>
        </p:txBody>
      </p:sp>
      <p:sp>
        <p:nvSpPr>
          <p:cNvPr id="31762" name="Line 18"/>
          <p:cNvSpPr>
            <a:spLocks noChangeShapeType="1"/>
          </p:cNvSpPr>
          <p:nvPr/>
        </p:nvSpPr>
        <p:spPr bwMode="auto">
          <a:xfrm flipV="1">
            <a:off x="7391400" y="5334000"/>
            <a:ext cx="685800" cy="381000"/>
          </a:xfrm>
          <a:prstGeom prst="line">
            <a:avLst/>
          </a:prstGeom>
          <a:noFill/>
          <a:ln w="57150">
            <a:solidFill>
              <a:schemeClr val="tx1"/>
            </a:solidFill>
            <a:round/>
            <a:headEnd/>
            <a:tailEnd type="triangle" w="med" len="med"/>
          </a:ln>
          <a:effectLst/>
        </p:spPr>
        <p:txBody>
          <a:bodyPr/>
          <a:lstStyle/>
          <a:p>
            <a:endParaRPr lang="en-US"/>
          </a:p>
        </p:txBody>
      </p:sp>
      <p:sp>
        <p:nvSpPr>
          <p:cNvPr id="31763" name="Line 19"/>
          <p:cNvSpPr>
            <a:spLocks noChangeShapeType="1"/>
          </p:cNvSpPr>
          <p:nvPr/>
        </p:nvSpPr>
        <p:spPr bwMode="auto">
          <a:xfrm flipH="1">
            <a:off x="4419600" y="4800600"/>
            <a:ext cx="3429000" cy="0"/>
          </a:xfrm>
          <a:prstGeom prst="line">
            <a:avLst/>
          </a:prstGeom>
          <a:noFill/>
          <a:ln w="57150">
            <a:solidFill>
              <a:schemeClr val="tx1"/>
            </a:solidFill>
            <a:round/>
            <a:headEnd/>
            <a:tailEnd type="triangle" w="med" len="med"/>
          </a:ln>
          <a:effectLst/>
        </p:spPr>
        <p:txBody>
          <a:bodyPr/>
          <a:lstStyle/>
          <a:p>
            <a:endParaRPr lang="en-US"/>
          </a:p>
        </p:txBody>
      </p:sp>
      <p:sp>
        <p:nvSpPr>
          <p:cNvPr id="31764" name="AutoShape 20"/>
          <p:cNvSpPr>
            <a:spLocks noChangeArrowheads="1"/>
          </p:cNvSpPr>
          <p:nvPr/>
        </p:nvSpPr>
        <p:spPr bwMode="auto">
          <a:xfrm>
            <a:off x="3429000" y="5334000"/>
            <a:ext cx="2209800" cy="1295400"/>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rtl="1"/>
            <a:r>
              <a:rPr lang="ar-JO" b="1"/>
              <a:t>اللجنة الفنية لمراقبة</a:t>
            </a:r>
          </a:p>
          <a:p>
            <a:pPr algn="ctr" rtl="1"/>
            <a:r>
              <a:rPr lang="ar-JO" b="1"/>
              <a:t> الاغذية المدعمة</a:t>
            </a:r>
            <a:endParaRPr lang="en-US" b="1"/>
          </a:p>
        </p:txBody>
      </p:sp>
      <p:sp>
        <p:nvSpPr>
          <p:cNvPr id="31765" name="Line 21"/>
          <p:cNvSpPr>
            <a:spLocks noChangeShapeType="1"/>
          </p:cNvSpPr>
          <p:nvPr/>
        </p:nvSpPr>
        <p:spPr bwMode="auto">
          <a:xfrm>
            <a:off x="4495800" y="4876800"/>
            <a:ext cx="0" cy="609600"/>
          </a:xfrm>
          <a:prstGeom prst="line">
            <a:avLst/>
          </a:prstGeom>
          <a:noFill/>
          <a:ln w="76200">
            <a:solidFill>
              <a:schemeClr val="tx1"/>
            </a:solidFill>
            <a:round/>
            <a:headEnd/>
            <a:tailEnd type="triangle" w="med" len="med"/>
          </a:ln>
          <a:effectLst/>
        </p:spPr>
        <p:txBody>
          <a:bodyPr/>
          <a:lstStyle/>
          <a:p>
            <a:endParaRPr lang="en-US"/>
          </a:p>
        </p:txBody>
      </p:sp>
      <p:sp>
        <p:nvSpPr>
          <p:cNvPr id="31766" name="AutoShape 22"/>
          <p:cNvSpPr>
            <a:spLocks noChangeArrowheads="1"/>
          </p:cNvSpPr>
          <p:nvPr/>
        </p:nvSpPr>
        <p:spPr bwMode="auto">
          <a:xfrm>
            <a:off x="0" y="3962400"/>
            <a:ext cx="1371600" cy="1371600"/>
          </a:xfrm>
          <a:prstGeom prst="star8">
            <a:avLst>
              <a:gd name="adj" fmla="val 38250"/>
            </a:avLst>
          </a:prstGeom>
          <a:solidFill>
            <a:schemeClr val="accent1"/>
          </a:solidFill>
          <a:ln w="9525">
            <a:solidFill>
              <a:schemeClr val="tx1"/>
            </a:solidFill>
            <a:miter lim="800000"/>
            <a:headEnd/>
            <a:tailEnd/>
          </a:ln>
          <a:effectLst/>
        </p:spPr>
        <p:txBody>
          <a:bodyPr wrap="none" anchor="ctr"/>
          <a:lstStyle/>
          <a:p>
            <a:pPr algn="ctr" rtl="1"/>
            <a:r>
              <a:rPr lang="ar-JO" b="1"/>
              <a:t>دائرة التغذية</a:t>
            </a:r>
            <a:endParaRPr lang="en-US" b="1"/>
          </a:p>
        </p:txBody>
      </p:sp>
      <p:sp>
        <p:nvSpPr>
          <p:cNvPr id="31767" name="Line 23"/>
          <p:cNvSpPr>
            <a:spLocks noChangeShapeType="1"/>
          </p:cNvSpPr>
          <p:nvPr/>
        </p:nvSpPr>
        <p:spPr bwMode="auto">
          <a:xfrm flipH="1">
            <a:off x="1371600" y="4648200"/>
            <a:ext cx="381000" cy="0"/>
          </a:xfrm>
          <a:prstGeom prst="line">
            <a:avLst/>
          </a:prstGeom>
          <a:noFill/>
          <a:ln w="76200">
            <a:solidFill>
              <a:schemeClr val="tx1"/>
            </a:solidFill>
            <a:round/>
            <a:headEnd/>
            <a:tailEnd type="triangle" w="med" len="med"/>
          </a:ln>
          <a:effectLst/>
        </p:spPr>
        <p:txBody>
          <a:bodyPr/>
          <a:lstStyle/>
          <a:p>
            <a:endParaRPr lang="en-US"/>
          </a:p>
        </p:txBody>
      </p:sp>
      <p:sp>
        <p:nvSpPr>
          <p:cNvPr id="31768" name="Line 24"/>
          <p:cNvSpPr>
            <a:spLocks noChangeShapeType="1"/>
          </p:cNvSpPr>
          <p:nvPr/>
        </p:nvSpPr>
        <p:spPr bwMode="auto">
          <a:xfrm flipV="1">
            <a:off x="685800" y="1676400"/>
            <a:ext cx="3429000" cy="2286000"/>
          </a:xfrm>
          <a:prstGeom prst="line">
            <a:avLst/>
          </a:prstGeom>
          <a:noFill/>
          <a:ln w="57150">
            <a:solidFill>
              <a:schemeClr val="tx1"/>
            </a:solidFill>
            <a:round/>
            <a:headEnd/>
            <a:tailEnd type="triangle" w="med" len="med"/>
          </a:ln>
          <a:effectLst/>
        </p:spPr>
        <p:txBody>
          <a:bodyPr/>
          <a:lstStyle/>
          <a:p>
            <a:endParaRPr lang="en-US"/>
          </a:p>
        </p:txBody>
      </p:sp>
      <p:sp>
        <p:nvSpPr>
          <p:cNvPr id="31769" name="Line 25"/>
          <p:cNvSpPr>
            <a:spLocks noChangeShapeType="1"/>
          </p:cNvSpPr>
          <p:nvPr/>
        </p:nvSpPr>
        <p:spPr bwMode="auto">
          <a:xfrm>
            <a:off x="762000" y="5334000"/>
            <a:ext cx="2819400" cy="5334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additive="base">
                                        <p:cTn id="12" dur="500" fill="hold"/>
                                        <p:tgtEl>
                                          <p:spTgt spid="31752"/>
                                        </p:tgtEl>
                                        <p:attrNameLst>
                                          <p:attrName>ppt_x</p:attrName>
                                        </p:attrNameLst>
                                      </p:cBhvr>
                                      <p:tavLst>
                                        <p:tav tm="0">
                                          <p:val>
                                            <p:strVal val="#ppt_x"/>
                                          </p:val>
                                        </p:tav>
                                        <p:tav tm="100000">
                                          <p:val>
                                            <p:strVal val="#ppt_x"/>
                                          </p:val>
                                        </p:tav>
                                      </p:tavLst>
                                    </p:anim>
                                    <p:anim calcmode="lin" valueType="num">
                                      <p:cBhvr additive="base">
                                        <p:cTn id="13" dur="500" fill="hold"/>
                                        <p:tgtEl>
                                          <p:spTgt spid="3175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 fill="hold"/>
                                        <p:tgtEl>
                                          <p:spTgt spid="31753"/>
                                        </p:tgtEl>
                                        <p:attrNameLst>
                                          <p:attrName>ppt_x</p:attrName>
                                        </p:attrNameLst>
                                      </p:cBhvr>
                                      <p:tavLst>
                                        <p:tav tm="0">
                                          <p:val>
                                            <p:strVal val="#ppt_x"/>
                                          </p:val>
                                        </p:tav>
                                        <p:tav tm="100000">
                                          <p:val>
                                            <p:strVal val="#ppt_x"/>
                                          </p:val>
                                        </p:tav>
                                      </p:tavLst>
                                    </p:anim>
                                    <p:anim calcmode="lin" valueType="num">
                                      <p:cBhvr additive="base">
                                        <p:cTn id="18" dur="500" fill="hold"/>
                                        <p:tgtEl>
                                          <p:spTgt spid="3175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1755"/>
                                        </p:tgtEl>
                                        <p:attrNameLst>
                                          <p:attrName>style.visibility</p:attrName>
                                        </p:attrNameLst>
                                      </p:cBhvr>
                                      <p:to>
                                        <p:strVal val="visible"/>
                                      </p:to>
                                    </p:set>
                                    <p:anim calcmode="lin" valueType="num">
                                      <p:cBhvr additive="base">
                                        <p:cTn id="22" dur="500" fill="hold"/>
                                        <p:tgtEl>
                                          <p:spTgt spid="31755"/>
                                        </p:tgtEl>
                                        <p:attrNameLst>
                                          <p:attrName>ppt_x</p:attrName>
                                        </p:attrNameLst>
                                      </p:cBhvr>
                                      <p:tavLst>
                                        <p:tav tm="0">
                                          <p:val>
                                            <p:strVal val="#ppt_x"/>
                                          </p:val>
                                        </p:tav>
                                        <p:tav tm="100000">
                                          <p:val>
                                            <p:strVal val="#ppt_x"/>
                                          </p:val>
                                        </p:tav>
                                      </p:tavLst>
                                    </p:anim>
                                    <p:anim calcmode="lin" valueType="num">
                                      <p:cBhvr additive="base">
                                        <p:cTn id="23" dur="500" fill="hold"/>
                                        <p:tgtEl>
                                          <p:spTgt spid="3175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1754"/>
                                        </p:tgtEl>
                                        <p:attrNameLst>
                                          <p:attrName>style.visibility</p:attrName>
                                        </p:attrNameLst>
                                      </p:cBhvr>
                                      <p:to>
                                        <p:strVal val="visible"/>
                                      </p:to>
                                    </p:set>
                                    <p:anim calcmode="lin" valueType="num">
                                      <p:cBhvr additive="base">
                                        <p:cTn id="27" dur="500" fill="hold"/>
                                        <p:tgtEl>
                                          <p:spTgt spid="31754"/>
                                        </p:tgtEl>
                                        <p:attrNameLst>
                                          <p:attrName>ppt_x</p:attrName>
                                        </p:attrNameLst>
                                      </p:cBhvr>
                                      <p:tavLst>
                                        <p:tav tm="0">
                                          <p:val>
                                            <p:strVal val="#ppt_x"/>
                                          </p:val>
                                        </p:tav>
                                        <p:tav tm="100000">
                                          <p:val>
                                            <p:strVal val="#ppt_x"/>
                                          </p:val>
                                        </p:tav>
                                      </p:tavLst>
                                    </p:anim>
                                    <p:anim calcmode="lin" valueType="num">
                                      <p:cBhvr additive="base">
                                        <p:cTn id="28"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759"/>
                                        </p:tgtEl>
                                        <p:attrNameLst>
                                          <p:attrName>style.visibility</p:attrName>
                                        </p:attrNameLst>
                                      </p:cBhvr>
                                      <p:to>
                                        <p:strVal val="visible"/>
                                      </p:to>
                                    </p:set>
                                    <p:anim calcmode="lin" valueType="num">
                                      <p:cBhvr additive="base">
                                        <p:cTn id="33" dur="500" fill="hold"/>
                                        <p:tgtEl>
                                          <p:spTgt spid="31759"/>
                                        </p:tgtEl>
                                        <p:attrNameLst>
                                          <p:attrName>ppt_x</p:attrName>
                                        </p:attrNameLst>
                                      </p:cBhvr>
                                      <p:tavLst>
                                        <p:tav tm="0">
                                          <p:val>
                                            <p:strVal val="#ppt_x"/>
                                          </p:val>
                                        </p:tav>
                                        <p:tav tm="100000">
                                          <p:val>
                                            <p:strVal val="#ppt_x"/>
                                          </p:val>
                                        </p:tav>
                                      </p:tavLst>
                                    </p:anim>
                                    <p:anim calcmode="lin" valueType="num">
                                      <p:cBhvr additive="base">
                                        <p:cTn id="34" dur="500" fill="hold"/>
                                        <p:tgtEl>
                                          <p:spTgt spid="31759"/>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31756"/>
                                        </p:tgtEl>
                                        <p:attrNameLst>
                                          <p:attrName>style.visibility</p:attrName>
                                        </p:attrNameLst>
                                      </p:cBhvr>
                                      <p:to>
                                        <p:strVal val="visible"/>
                                      </p:to>
                                    </p:set>
                                    <p:anim calcmode="lin" valueType="num">
                                      <p:cBhvr additive="base">
                                        <p:cTn id="38" dur="500" fill="hold"/>
                                        <p:tgtEl>
                                          <p:spTgt spid="31756"/>
                                        </p:tgtEl>
                                        <p:attrNameLst>
                                          <p:attrName>ppt_x</p:attrName>
                                        </p:attrNameLst>
                                      </p:cBhvr>
                                      <p:tavLst>
                                        <p:tav tm="0">
                                          <p:val>
                                            <p:strVal val="#ppt_x"/>
                                          </p:val>
                                        </p:tav>
                                        <p:tav tm="100000">
                                          <p:val>
                                            <p:strVal val="#ppt_x"/>
                                          </p:val>
                                        </p:tav>
                                      </p:tavLst>
                                    </p:anim>
                                    <p:anim calcmode="lin" valueType="num">
                                      <p:cBhvr additive="base">
                                        <p:cTn id="39" dur="500" fill="hold"/>
                                        <p:tgtEl>
                                          <p:spTgt spid="31756"/>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31760"/>
                                        </p:tgtEl>
                                        <p:attrNameLst>
                                          <p:attrName>style.visibility</p:attrName>
                                        </p:attrNameLst>
                                      </p:cBhvr>
                                      <p:to>
                                        <p:strVal val="visible"/>
                                      </p:to>
                                    </p:set>
                                    <p:anim calcmode="lin" valueType="num">
                                      <p:cBhvr additive="base">
                                        <p:cTn id="43" dur="500" fill="hold"/>
                                        <p:tgtEl>
                                          <p:spTgt spid="31760"/>
                                        </p:tgtEl>
                                        <p:attrNameLst>
                                          <p:attrName>ppt_x</p:attrName>
                                        </p:attrNameLst>
                                      </p:cBhvr>
                                      <p:tavLst>
                                        <p:tav tm="0">
                                          <p:val>
                                            <p:strVal val="#ppt_x"/>
                                          </p:val>
                                        </p:tav>
                                        <p:tav tm="100000">
                                          <p:val>
                                            <p:strVal val="#ppt_x"/>
                                          </p:val>
                                        </p:tav>
                                      </p:tavLst>
                                    </p:anim>
                                    <p:anim calcmode="lin" valueType="num">
                                      <p:cBhvr additive="base">
                                        <p:cTn id="44" dur="500" fill="hold"/>
                                        <p:tgtEl>
                                          <p:spTgt spid="31760"/>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31757"/>
                                        </p:tgtEl>
                                        <p:attrNameLst>
                                          <p:attrName>style.visibility</p:attrName>
                                        </p:attrNameLst>
                                      </p:cBhvr>
                                      <p:to>
                                        <p:strVal val="visible"/>
                                      </p:to>
                                    </p:set>
                                    <p:anim calcmode="lin" valueType="num">
                                      <p:cBhvr additive="base">
                                        <p:cTn id="48" dur="500" fill="hold"/>
                                        <p:tgtEl>
                                          <p:spTgt spid="31757"/>
                                        </p:tgtEl>
                                        <p:attrNameLst>
                                          <p:attrName>ppt_x</p:attrName>
                                        </p:attrNameLst>
                                      </p:cBhvr>
                                      <p:tavLst>
                                        <p:tav tm="0">
                                          <p:val>
                                            <p:strVal val="#ppt_x"/>
                                          </p:val>
                                        </p:tav>
                                        <p:tav tm="100000">
                                          <p:val>
                                            <p:strVal val="#ppt_x"/>
                                          </p:val>
                                        </p:tav>
                                      </p:tavLst>
                                    </p:anim>
                                    <p:anim calcmode="lin" valueType="num">
                                      <p:cBhvr additive="base">
                                        <p:cTn id="49"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1761"/>
                                        </p:tgtEl>
                                        <p:attrNameLst>
                                          <p:attrName>style.visibility</p:attrName>
                                        </p:attrNameLst>
                                      </p:cBhvr>
                                      <p:to>
                                        <p:strVal val="visible"/>
                                      </p:to>
                                    </p:set>
                                    <p:anim calcmode="lin" valueType="num">
                                      <p:cBhvr additive="base">
                                        <p:cTn id="54" dur="500" fill="hold"/>
                                        <p:tgtEl>
                                          <p:spTgt spid="31761"/>
                                        </p:tgtEl>
                                        <p:attrNameLst>
                                          <p:attrName>ppt_x</p:attrName>
                                        </p:attrNameLst>
                                      </p:cBhvr>
                                      <p:tavLst>
                                        <p:tav tm="0">
                                          <p:val>
                                            <p:strVal val="#ppt_x"/>
                                          </p:val>
                                        </p:tav>
                                        <p:tav tm="100000">
                                          <p:val>
                                            <p:strVal val="#ppt_x"/>
                                          </p:val>
                                        </p:tav>
                                      </p:tavLst>
                                    </p:anim>
                                    <p:anim calcmode="lin" valueType="num">
                                      <p:cBhvr additive="base">
                                        <p:cTn id="55" dur="500" fill="hold"/>
                                        <p:tgtEl>
                                          <p:spTgt spid="31761"/>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31762"/>
                                        </p:tgtEl>
                                        <p:attrNameLst>
                                          <p:attrName>style.visibility</p:attrName>
                                        </p:attrNameLst>
                                      </p:cBhvr>
                                      <p:to>
                                        <p:strVal val="visible"/>
                                      </p:to>
                                    </p:set>
                                    <p:anim calcmode="lin" valueType="num">
                                      <p:cBhvr additive="base">
                                        <p:cTn id="59" dur="500" fill="hold"/>
                                        <p:tgtEl>
                                          <p:spTgt spid="31762"/>
                                        </p:tgtEl>
                                        <p:attrNameLst>
                                          <p:attrName>ppt_x</p:attrName>
                                        </p:attrNameLst>
                                      </p:cBhvr>
                                      <p:tavLst>
                                        <p:tav tm="0">
                                          <p:val>
                                            <p:strVal val="#ppt_x"/>
                                          </p:val>
                                        </p:tav>
                                        <p:tav tm="100000">
                                          <p:val>
                                            <p:strVal val="#ppt_x"/>
                                          </p:val>
                                        </p:tav>
                                      </p:tavLst>
                                    </p:anim>
                                    <p:anim calcmode="lin" valueType="num">
                                      <p:cBhvr additive="base">
                                        <p:cTn id="60" dur="500" fill="hold"/>
                                        <p:tgtEl>
                                          <p:spTgt spid="31762"/>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4" presetClass="entr" presetSubtype="16" fill="hold" grpId="0" nodeType="afterEffect">
                                  <p:stCondLst>
                                    <p:cond delay="0"/>
                                  </p:stCondLst>
                                  <p:childTnLst>
                                    <p:set>
                                      <p:cBhvr>
                                        <p:cTn id="63" dur="1" fill="hold">
                                          <p:stCondLst>
                                            <p:cond delay="0"/>
                                          </p:stCondLst>
                                        </p:cTn>
                                        <p:tgtEl>
                                          <p:spTgt spid="31758"/>
                                        </p:tgtEl>
                                        <p:attrNameLst>
                                          <p:attrName>style.visibility</p:attrName>
                                        </p:attrNameLst>
                                      </p:cBhvr>
                                      <p:to>
                                        <p:strVal val="visible"/>
                                      </p:to>
                                    </p:set>
                                    <p:animEffect transition="in" filter="box(in)">
                                      <p:cBhvr>
                                        <p:cTn id="64" dur="500"/>
                                        <p:tgtEl>
                                          <p:spTgt spid="3175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1763"/>
                                        </p:tgtEl>
                                        <p:attrNameLst>
                                          <p:attrName>style.visibility</p:attrName>
                                        </p:attrNameLst>
                                      </p:cBhvr>
                                      <p:to>
                                        <p:strVal val="visible"/>
                                      </p:to>
                                    </p:set>
                                    <p:anim calcmode="lin" valueType="num">
                                      <p:cBhvr additive="base">
                                        <p:cTn id="69" dur="500" fill="hold"/>
                                        <p:tgtEl>
                                          <p:spTgt spid="31763"/>
                                        </p:tgtEl>
                                        <p:attrNameLst>
                                          <p:attrName>ppt_x</p:attrName>
                                        </p:attrNameLst>
                                      </p:cBhvr>
                                      <p:tavLst>
                                        <p:tav tm="0">
                                          <p:val>
                                            <p:strVal val="#ppt_x"/>
                                          </p:val>
                                        </p:tav>
                                        <p:tav tm="100000">
                                          <p:val>
                                            <p:strVal val="#ppt_x"/>
                                          </p:val>
                                        </p:tav>
                                      </p:tavLst>
                                    </p:anim>
                                    <p:anim calcmode="lin" valueType="num">
                                      <p:cBhvr additive="base">
                                        <p:cTn id="70" dur="500" fill="hold"/>
                                        <p:tgtEl>
                                          <p:spTgt spid="31763"/>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31765"/>
                                        </p:tgtEl>
                                        <p:attrNameLst>
                                          <p:attrName>style.visibility</p:attrName>
                                        </p:attrNameLst>
                                      </p:cBhvr>
                                      <p:to>
                                        <p:strVal val="visible"/>
                                      </p:to>
                                    </p:set>
                                    <p:anim calcmode="lin" valueType="num">
                                      <p:cBhvr additive="base">
                                        <p:cTn id="74" dur="500" fill="hold"/>
                                        <p:tgtEl>
                                          <p:spTgt spid="31765"/>
                                        </p:tgtEl>
                                        <p:attrNameLst>
                                          <p:attrName>ppt_x</p:attrName>
                                        </p:attrNameLst>
                                      </p:cBhvr>
                                      <p:tavLst>
                                        <p:tav tm="0">
                                          <p:val>
                                            <p:strVal val="#ppt_x"/>
                                          </p:val>
                                        </p:tav>
                                        <p:tav tm="100000">
                                          <p:val>
                                            <p:strVal val="#ppt_x"/>
                                          </p:val>
                                        </p:tav>
                                      </p:tavLst>
                                    </p:anim>
                                    <p:anim calcmode="lin" valueType="num">
                                      <p:cBhvr additive="base">
                                        <p:cTn id="75" dur="500" fill="hold"/>
                                        <p:tgtEl>
                                          <p:spTgt spid="31765"/>
                                        </p:tgtEl>
                                        <p:attrNameLst>
                                          <p:attrName>ppt_y</p:attrName>
                                        </p:attrNameLst>
                                      </p:cBhvr>
                                      <p:tavLst>
                                        <p:tav tm="0">
                                          <p:val>
                                            <p:strVal val="1+#ppt_h/2"/>
                                          </p:val>
                                        </p:tav>
                                        <p:tav tm="100000">
                                          <p:val>
                                            <p:strVal val="#ppt_y"/>
                                          </p:val>
                                        </p:tav>
                                      </p:tavLst>
                                    </p:anim>
                                  </p:childTnLst>
                                </p:cTn>
                              </p:par>
                            </p:childTnLst>
                          </p:cTn>
                        </p:par>
                        <p:par>
                          <p:cTn id="76" fill="hold">
                            <p:stCondLst>
                              <p:cond delay="1000"/>
                            </p:stCondLst>
                            <p:childTnLst>
                              <p:par>
                                <p:cTn id="77" presetID="4" presetClass="entr" presetSubtype="16" fill="hold" grpId="0" nodeType="afterEffect">
                                  <p:stCondLst>
                                    <p:cond delay="0"/>
                                  </p:stCondLst>
                                  <p:childTnLst>
                                    <p:set>
                                      <p:cBhvr>
                                        <p:cTn id="78" dur="1" fill="hold">
                                          <p:stCondLst>
                                            <p:cond delay="0"/>
                                          </p:stCondLst>
                                        </p:cTn>
                                        <p:tgtEl>
                                          <p:spTgt spid="31764"/>
                                        </p:tgtEl>
                                        <p:attrNameLst>
                                          <p:attrName>style.visibility</p:attrName>
                                        </p:attrNameLst>
                                      </p:cBhvr>
                                      <p:to>
                                        <p:strVal val="visible"/>
                                      </p:to>
                                    </p:set>
                                    <p:animEffect transition="in" filter="box(in)">
                                      <p:cBhvr>
                                        <p:cTn id="79" dur="500"/>
                                        <p:tgtEl>
                                          <p:spTgt spid="31764"/>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1767"/>
                                        </p:tgtEl>
                                        <p:attrNameLst>
                                          <p:attrName>style.visibility</p:attrName>
                                        </p:attrNameLst>
                                      </p:cBhvr>
                                      <p:to>
                                        <p:strVal val="visible"/>
                                      </p:to>
                                    </p:set>
                                    <p:anim calcmode="lin" valueType="num">
                                      <p:cBhvr additive="base">
                                        <p:cTn id="84" dur="500" fill="hold"/>
                                        <p:tgtEl>
                                          <p:spTgt spid="31767"/>
                                        </p:tgtEl>
                                        <p:attrNameLst>
                                          <p:attrName>ppt_x</p:attrName>
                                        </p:attrNameLst>
                                      </p:cBhvr>
                                      <p:tavLst>
                                        <p:tav tm="0">
                                          <p:val>
                                            <p:strVal val="#ppt_x"/>
                                          </p:val>
                                        </p:tav>
                                        <p:tav tm="100000">
                                          <p:val>
                                            <p:strVal val="#ppt_x"/>
                                          </p:val>
                                        </p:tav>
                                      </p:tavLst>
                                    </p:anim>
                                    <p:anim calcmode="lin" valueType="num">
                                      <p:cBhvr additive="base">
                                        <p:cTn id="85" dur="500" fill="hold"/>
                                        <p:tgtEl>
                                          <p:spTgt spid="31767"/>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31766"/>
                                        </p:tgtEl>
                                        <p:attrNameLst>
                                          <p:attrName>style.visibility</p:attrName>
                                        </p:attrNameLst>
                                      </p:cBhvr>
                                      <p:to>
                                        <p:strVal val="visible"/>
                                      </p:to>
                                    </p:set>
                                    <p:animEffect transition="in" filter="box(in)">
                                      <p:cBhvr>
                                        <p:cTn id="89" dur="500"/>
                                        <p:tgtEl>
                                          <p:spTgt spid="31766"/>
                                        </p:tgtEl>
                                      </p:cBhvr>
                                    </p:animEffect>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31768"/>
                                        </p:tgtEl>
                                        <p:attrNameLst>
                                          <p:attrName>style.visibility</p:attrName>
                                        </p:attrNameLst>
                                      </p:cBhvr>
                                      <p:to>
                                        <p:strVal val="visible"/>
                                      </p:to>
                                    </p:set>
                                    <p:anim calcmode="lin" valueType="num">
                                      <p:cBhvr additive="base">
                                        <p:cTn id="93" dur="500" fill="hold"/>
                                        <p:tgtEl>
                                          <p:spTgt spid="31768"/>
                                        </p:tgtEl>
                                        <p:attrNameLst>
                                          <p:attrName>ppt_x</p:attrName>
                                        </p:attrNameLst>
                                      </p:cBhvr>
                                      <p:tavLst>
                                        <p:tav tm="0">
                                          <p:val>
                                            <p:strVal val="#ppt_x"/>
                                          </p:val>
                                        </p:tav>
                                        <p:tav tm="100000">
                                          <p:val>
                                            <p:strVal val="#ppt_x"/>
                                          </p:val>
                                        </p:tav>
                                      </p:tavLst>
                                    </p:anim>
                                    <p:anim calcmode="lin" valueType="num">
                                      <p:cBhvr additive="base">
                                        <p:cTn id="94" dur="500" fill="hold"/>
                                        <p:tgtEl>
                                          <p:spTgt spid="31768"/>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grpId="0" nodeType="afterEffect">
                                  <p:stCondLst>
                                    <p:cond delay="0"/>
                                  </p:stCondLst>
                                  <p:childTnLst>
                                    <p:set>
                                      <p:cBhvr>
                                        <p:cTn id="97" dur="1" fill="hold">
                                          <p:stCondLst>
                                            <p:cond delay="0"/>
                                          </p:stCondLst>
                                        </p:cTn>
                                        <p:tgtEl>
                                          <p:spTgt spid="31769"/>
                                        </p:tgtEl>
                                        <p:attrNameLst>
                                          <p:attrName>style.visibility</p:attrName>
                                        </p:attrNameLst>
                                      </p:cBhvr>
                                      <p:to>
                                        <p:strVal val="visible"/>
                                      </p:to>
                                    </p:set>
                                    <p:anim calcmode="lin" valueType="num">
                                      <p:cBhvr additive="base">
                                        <p:cTn id="98" dur="500" fill="hold"/>
                                        <p:tgtEl>
                                          <p:spTgt spid="31769"/>
                                        </p:tgtEl>
                                        <p:attrNameLst>
                                          <p:attrName>ppt_x</p:attrName>
                                        </p:attrNameLst>
                                      </p:cBhvr>
                                      <p:tavLst>
                                        <p:tav tm="0">
                                          <p:val>
                                            <p:strVal val="#ppt_x"/>
                                          </p:val>
                                        </p:tav>
                                        <p:tav tm="100000">
                                          <p:val>
                                            <p:strVal val="#ppt_x"/>
                                          </p:val>
                                        </p:tav>
                                      </p:tavLst>
                                    </p:anim>
                                    <p:anim calcmode="lin" valueType="num">
                                      <p:cBhvr additive="base">
                                        <p:cTn id="99" dur="500" fill="hold"/>
                                        <p:tgtEl>
                                          <p:spTgt spid="31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P spid="317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2895600" y="1066800"/>
            <a:ext cx="3886200" cy="609600"/>
          </a:xfrm>
          <a:prstGeom prst="leftRightArrowCallout">
            <a:avLst>
              <a:gd name="adj1" fmla="val 25000"/>
              <a:gd name="adj2" fmla="val 25000"/>
              <a:gd name="adj3" fmla="val 79688"/>
              <a:gd name="adj4" fmla="val 50000"/>
            </a:avLst>
          </a:prstGeom>
          <a:solidFill>
            <a:srgbClr val="DA3C30"/>
          </a:solidFill>
          <a:ln w="9525" algn="ctr">
            <a:solidFill>
              <a:schemeClr val="tx1"/>
            </a:solidFill>
            <a:miter lim="800000"/>
            <a:headEnd/>
            <a:tailEnd/>
          </a:ln>
          <a:effectLst/>
        </p:spPr>
        <p:txBody>
          <a:bodyPr wrap="none" anchor="ctr"/>
          <a:lstStyle/>
          <a:p>
            <a:pPr algn="ctr" rtl="1"/>
            <a:r>
              <a:rPr lang="ar-JO" b="1"/>
              <a:t>برنامج الاغذية المدعمة</a:t>
            </a:r>
            <a:endParaRPr lang="en-US" b="1"/>
          </a:p>
        </p:txBody>
      </p:sp>
      <p:grpSp>
        <p:nvGrpSpPr>
          <p:cNvPr id="32771" name="Group 3"/>
          <p:cNvGrpSpPr>
            <a:grpSpLocks/>
          </p:cNvGrpSpPr>
          <p:nvPr/>
        </p:nvGrpSpPr>
        <p:grpSpPr bwMode="auto">
          <a:xfrm>
            <a:off x="7467600" y="1905000"/>
            <a:ext cx="909638" cy="990600"/>
            <a:chOff x="1632" y="1248"/>
            <a:chExt cx="2682" cy="2286"/>
          </a:xfrm>
        </p:grpSpPr>
        <p:sp>
          <p:nvSpPr>
            <p:cNvPr id="32772"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sp>
          <p:nvSpPr>
            <p:cNvPr id="32773" name="AutoShape 5"/>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sp>
          <p:nvSpPr>
            <p:cNvPr id="32774" name="AutoShape 6"/>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grpSp>
      <p:pic>
        <p:nvPicPr>
          <p:cNvPr id="32775" name="Picture 7" descr="73072052"/>
          <p:cNvPicPr>
            <a:picLocks noGrp="1" noChangeAspect="1" noChangeArrowheads="1"/>
          </p:cNvPicPr>
          <p:nvPr>
            <p:ph sz="half" idx="1"/>
          </p:nvPr>
        </p:nvPicPr>
        <p:blipFill>
          <a:blip r:embed="rId2" cstate="print"/>
          <a:srcRect/>
          <a:stretch>
            <a:fillRect/>
          </a:stretch>
        </p:blipFill>
        <p:spPr>
          <a:xfrm>
            <a:off x="1066800" y="1905000"/>
            <a:ext cx="1619250" cy="1047750"/>
          </a:xfrm>
          <a:noFill/>
          <a:ln/>
        </p:spPr>
      </p:pic>
      <p:sp>
        <p:nvSpPr>
          <p:cNvPr id="32776" name="Text Box 8"/>
          <p:cNvSpPr txBox="1">
            <a:spLocks noChangeArrowheads="1"/>
          </p:cNvSpPr>
          <p:nvPr/>
        </p:nvSpPr>
        <p:spPr bwMode="auto">
          <a:xfrm>
            <a:off x="7467600" y="3352800"/>
            <a:ext cx="1524000" cy="1204913"/>
          </a:xfrm>
          <a:prstGeom prst="rect">
            <a:avLst/>
          </a:prstGeom>
          <a:solidFill>
            <a:schemeClr val="folHlink"/>
          </a:solidFill>
          <a:ln w="12700">
            <a:solidFill>
              <a:schemeClr val="tx1"/>
            </a:solidFill>
            <a:miter lim="800000"/>
            <a:headEnd/>
            <a:tailEnd/>
          </a:ln>
          <a:effectLst/>
        </p:spPr>
        <p:txBody>
          <a:bodyPr>
            <a:spAutoFit/>
          </a:bodyPr>
          <a:lstStyle/>
          <a:p>
            <a:pPr algn="ctr" rtl="1">
              <a:spcBef>
                <a:spcPct val="50000"/>
              </a:spcBef>
            </a:pPr>
            <a:r>
              <a:rPr lang="ar-JO" b="1"/>
              <a:t>القطاع الخاص </a:t>
            </a:r>
          </a:p>
          <a:p>
            <a:pPr algn="ctr" rtl="1">
              <a:spcBef>
                <a:spcPct val="50000"/>
              </a:spcBef>
            </a:pPr>
            <a:r>
              <a:rPr lang="ar-JO" b="1"/>
              <a:t>الصناعة</a:t>
            </a:r>
          </a:p>
          <a:p>
            <a:pPr algn="ctr" rtl="1">
              <a:spcBef>
                <a:spcPct val="50000"/>
              </a:spcBef>
            </a:pPr>
            <a:r>
              <a:rPr lang="ar-JO" b="1"/>
              <a:t>التجارة</a:t>
            </a:r>
            <a:endParaRPr lang="en-US" b="1"/>
          </a:p>
        </p:txBody>
      </p:sp>
      <p:sp>
        <p:nvSpPr>
          <p:cNvPr id="32777" name="Text Box 9"/>
          <p:cNvSpPr txBox="1">
            <a:spLocks noChangeArrowheads="1"/>
          </p:cNvSpPr>
          <p:nvPr/>
        </p:nvSpPr>
        <p:spPr bwMode="auto">
          <a:xfrm>
            <a:off x="1295400" y="3124200"/>
            <a:ext cx="1143000" cy="385763"/>
          </a:xfrm>
          <a:prstGeom prst="rect">
            <a:avLst/>
          </a:prstGeom>
          <a:solidFill>
            <a:schemeClr val="accent1"/>
          </a:solidFill>
          <a:ln w="19050">
            <a:solidFill>
              <a:schemeClr val="tx1"/>
            </a:solidFill>
            <a:miter lim="800000"/>
            <a:headEnd/>
            <a:tailEnd/>
          </a:ln>
          <a:effectLst/>
        </p:spPr>
        <p:txBody>
          <a:bodyPr>
            <a:spAutoFit/>
          </a:bodyPr>
          <a:lstStyle/>
          <a:p>
            <a:pPr algn="ctr" rtl="1">
              <a:spcBef>
                <a:spcPct val="50000"/>
              </a:spcBef>
            </a:pPr>
            <a:r>
              <a:rPr lang="ar-JO" b="1"/>
              <a:t>الحكومة</a:t>
            </a:r>
            <a:endParaRPr lang="en-US" b="1"/>
          </a:p>
        </p:txBody>
      </p:sp>
      <p:pic>
        <p:nvPicPr>
          <p:cNvPr id="32778" name="Picture 10" descr="1775657"/>
          <p:cNvPicPr>
            <a:picLocks noGrp="1" noChangeAspect="1" noChangeArrowheads="1"/>
          </p:cNvPicPr>
          <p:nvPr>
            <p:ph sz="half" idx="2"/>
          </p:nvPr>
        </p:nvPicPr>
        <p:blipFill>
          <a:blip r:embed="rId3" cstate="print"/>
          <a:srcRect/>
          <a:stretch>
            <a:fillRect/>
          </a:stretch>
        </p:blipFill>
        <p:spPr>
          <a:xfrm>
            <a:off x="2743200" y="1905000"/>
            <a:ext cx="4419600" cy="2667000"/>
          </a:xfrm>
          <a:noFill/>
          <a:ln/>
        </p:spPr>
      </p:pic>
      <p:sp>
        <p:nvSpPr>
          <p:cNvPr id="32779" name="Text Box 11"/>
          <p:cNvSpPr txBox="1">
            <a:spLocks noChangeArrowheads="1"/>
          </p:cNvSpPr>
          <p:nvPr/>
        </p:nvSpPr>
        <p:spPr bwMode="auto">
          <a:xfrm>
            <a:off x="2743200" y="4876800"/>
            <a:ext cx="4495800" cy="379413"/>
          </a:xfrm>
          <a:prstGeom prst="rect">
            <a:avLst/>
          </a:prstGeom>
          <a:solidFill>
            <a:srgbClr val="EBB3EA"/>
          </a:solidFill>
          <a:ln w="12700">
            <a:solidFill>
              <a:schemeClr val="tx1"/>
            </a:solidFill>
            <a:miter lim="800000"/>
            <a:headEnd/>
            <a:tailEnd/>
          </a:ln>
          <a:effectLst/>
        </p:spPr>
        <p:txBody>
          <a:bodyPr>
            <a:spAutoFit/>
          </a:bodyPr>
          <a:lstStyle/>
          <a:p>
            <a:pPr algn="ctr" rtl="1">
              <a:spcBef>
                <a:spcPct val="50000"/>
              </a:spcBef>
            </a:pPr>
            <a:r>
              <a:rPr lang="ar-JO" b="1"/>
              <a:t>اجهزة / ماكينات / دعم فني  / تدريب / استشارات</a:t>
            </a:r>
            <a:endParaRPr lang="en-US" b="1"/>
          </a:p>
        </p:txBody>
      </p:sp>
      <p:sp>
        <p:nvSpPr>
          <p:cNvPr id="32780" name="Line 12"/>
          <p:cNvSpPr>
            <a:spLocks noChangeShapeType="1"/>
          </p:cNvSpPr>
          <p:nvPr/>
        </p:nvSpPr>
        <p:spPr bwMode="auto">
          <a:xfrm flipH="1">
            <a:off x="1905000" y="3581400"/>
            <a:ext cx="0" cy="1524000"/>
          </a:xfrm>
          <a:prstGeom prst="line">
            <a:avLst/>
          </a:prstGeom>
          <a:noFill/>
          <a:ln w="57150">
            <a:solidFill>
              <a:schemeClr val="tx1"/>
            </a:solidFill>
            <a:round/>
            <a:headEnd/>
            <a:tailEnd type="triangle" w="med" len="med"/>
          </a:ln>
          <a:effectLst/>
        </p:spPr>
        <p:txBody>
          <a:bodyPr/>
          <a:lstStyle/>
          <a:p>
            <a:endParaRPr lang="en-US"/>
          </a:p>
        </p:txBody>
      </p:sp>
      <p:sp>
        <p:nvSpPr>
          <p:cNvPr id="32781" name="Line 13"/>
          <p:cNvSpPr>
            <a:spLocks noChangeShapeType="1"/>
          </p:cNvSpPr>
          <p:nvPr/>
        </p:nvSpPr>
        <p:spPr bwMode="auto">
          <a:xfrm>
            <a:off x="1905000" y="5105400"/>
            <a:ext cx="762000" cy="0"/>
          </a:xfrm>
          <a:prstGeom prst="line">
            <a:avLst/>
          </a:prstGeom>
          <a:noFill/>
          <a:ln w="57150">
            <a:solidFill>
              <a:schemeClr val="tx1"/>
            </a:solidFill>
            <a:round/>
            <a:headEnd/>
            <a:tailEnd type="triangle" w="med" len="med"/>
          </a:ln>
          <a:effectLst/>
        </p:spPr>
        <p:txBody>
          <a:bodyPr/>
          <a:lstStyle/>
          <a:p>
            <a:endParaRPr lang="en-US"/>
          </a:p>
        </p:txBody>
      </p:sp>
      <p:sp>
        <p:nvSpPr>
          <p:cNvPr id="32782" name="Line 14"/>
          <p:cNvSpPr>
            <a:spLocks noChangeShapeType="1"/>
          </p:cNvSpPr>
          <p:nvPr/>
        </p:nvSpPr>
        <p:spPr bwMode="auto">
          <a:xfrm>
            <a:off x="7239000" y="5029200"/>
            <a:ext cx="838200" cy="0"/>
          </a:xfrm>
          <a:prstGeom prst="line">
            <a:avLst/>
          </a:prstGeom>
          <a:noFill/>
          <a:ln w="57150">
            <a:solidFill>
              <a:schemeClr val="tx1"/>
            </a:solidFill>
            <a:round/>
            <a:headEnd/>
            <a:tailEnd type="triangle" w="med" len="med"/>
          </a:ln>
          <a:effectLst/>
        </p:spPr>
        <p:txBody>
          <a:bodyPr/>
          <a:lstStyle/>
          <a:p>
            <a:endParaRPr lang="en-US"/>
          </a:p>
        </p:txBody>
      </p:sp>
      <p:sp>
        <p:nvSpPr>
          <p:cNvPr id="32783" name="Line 15"/>
          <p:cNvSpPr>
            <a:spLocks noChangeShapeType="1"/>
          </p:cNvSpPr>
          <p:nvPr/>
        </p:nvSpPr>
        <p:spPr bwMode="auto">
          <a:xfrm flipV="1">
            <a:off x="8077200" y="4572000"/>
            <a:ext cx="0" cy="457200"/>
          </a:xfrm>
          <a:prstGeom prst="line">
            <a:avLst/>
          </a:prstGeom>
          <a:noFill/>
          <a:ln w="57150">
            <a:solidFill>
              <a:schemeClr val="tx1"/>
            </a:solidFill>
            <a:round/>
            <a:headEnd/>
            <a:tailEnd type="triangle" w="med" len="med"/>
          </a:ln>
          <a:effectLst/>
        </p:spPr>
        <p:txBody>
          <a:bodyPr/>
          <a:lstStyle/>
          <a:p>
            <a:endParaRPr lang="en-US"/>
          </a:p>
        </p:txBody>
      </p:sp>
      <p:sp>
        <p:nvSpPr>
          <p:cNvPr id="32784" name="Line 16"/>
          <p:cNvSpPr>
            <a:spLocks noChangeShapeType="1"/>
          </p:cNvSpPr>
          <p:nvPr/>
        </p:nvSpPr>
        <p:spPr bwMode="auto">
          <a:xfrm>
            <a:off x="8305800" y="4572000"/>
            <a:ext cx="0" cy="1066800"/>
          </a:xfrm>
          <a:prstGeom prst="line">
            <a:avLst/>
          </a:prstGeom>
          <a:noFill/>
          <a:ln w="76200">
            <a:solidFill>
              <a:schemeClr val="tx1"/>
            </a:solidFill>
            <a:round/>
            <a:headEnd/>
            <a:tailEnd type="triangle" w="med" len="med"/>
          </a:ln>
          <a:effectLst/>
        </p:spPr>
        <p:txBody>
          <a:bodyPr/>
          <a:lstStyle/>
          <a:p>
            <a:endParaRPr lang="en-US"/>
          </a:p>
        </p:txBody>
      </p:sp>
      <p:sp>
        <p:nvSpPr>
          <p:cNvPr id="32785" name="Text Box 17"/>
          <p:cNvSpPr txBox="1">
            <a:spLocks noChangeArrowheads="1"/>
          </p:cNvSpPr>
          <p:nvPr/>
        </p:nvSpPr>
        <p:spPr bwMode="auto">
          <a:xfrm>
            <a:off x="7315200" y="5638800"/>
            <a:ext cx="1524000" cy="385763"/>
          </a:xfrm>
          <a:prstGeom prst="rect">
            <a:avLst/>
          </a:prstGeom>
          <a:solidFill>
            <a:srgbClr val="E6E640"/>
          </a:solidFill>
          <a:ln w="19050">
            <a:solidFill>
              <a:schemeClr val="tx1"/>
            </a:solidFill>
            <a:miter lim="800000"/>
            <a:headEnd/>
            <a:tailEnd/>
          </a:ln>
          <a:effectLst/>
        </p:spPr>
        <p:txBody>
          <a:bodyPr>
            <a:spAutoFit/>
          </a:bodyPr>
          <a:lstStyle/>
          <a:p>
            <a:pPr algn="ctr" rtl="1">
              <a:spcBef>
                <a:spcPct val="50000"/>
              </a:spcBef>
            </a:pPr>
            <a:r>
              <a:rPr lang="ar-JO" b="1"/>
              <a:t>الالتزام بالتدعيم</a:t>
            </a:r>
            <a:endParaRPr lang="en-US" b="1"/>
          </a:p>
        </p:txBody>
      </p:sp>
      <p:sp>
        <p:nvSpPr>
          <p:cNvPr id="32786" name="Text Box 18"/>
          <p:cNvSpPr txBox="1">
            <a:spLocks noChangeArrowheads="1"/>
          </p:cNvSpPr>
          <p:nvPr/>
        </p:nvSpPr>
        <p:spPr bwMode="auto">
          <a:xfrm>
            <a:off x="4191000" y="5486400"/>
            <a:ext cx="1524000" cy="798513"/>
          </a:xfrm>
          <a:prstGeom prst="rect">
            <a:avLst/>
          </a:prstGeom>
          <a:solidFill>
            <a:srgbClr val="E6E640"/>
          </a:solidFill>
          <a:ln w="19050">
            <a:solidFill>
              <a:schemeClr val="tx1"/>
            </a:solidFill>
            <a:miter lim="800000"/>
            <a:headEnd/>
            <a:tailEnd/>
          </a:ln>
          <a:effectLst/>
        </p:spPr>
        <p:txBody>
          <a:bodyPr>
            <a:spAutoFit/>
          </a:bodyPr>
          <a:lstStyle/>
          <a:p>
            <a:pPr algn="ctr" rtl="1">
              <a:spcBef>
                <a:spcPct val="50000"/>
              </a:spcBef>
            </a:pPr>
            <a:r>
              <a:rPr lang="en-US" b="1"/>
              <a:t>Premix</a:t>
            </a:r>
            <a:endParaRPr lang="ar-JO" b="1"/>
          </a:p>
          <a:p>
            <a:pPr algn="ctr" rtl="1">
              <a:spcBef>
                <a:spcPct val="50000"/>
              </a:spcBef>
            </a:pPr>
            <a:r>
              <a:rPr lang="ar-JO" b="1"/>
              <a:t>صناعة محلية</a:t>
            </a:r>
            <a:endParaRPr lang="en-US" b="1"/>
          </a:p>
        </p:txBody>
      </p:sp>
      <p:sp>
        <p:nvSpPr>
          <p:cNvPr id="32787" name="Text Box 19"/>
          <p:cNvSpPr txBox="1">
            <a:spLocks noChangeArrowheads="1"/>
          </p:cNvSpPr>
          <p:nvPr/>
        </p:nvSpPr>
        <p:spPr bwMode="auto">
          <a:xfrm>
            <a:off x="533400" y="5410200"/>
            <a:ext cx="2133600" cy="954088"/>
          </a:xfrm>
          <a:prstGeom prst="rect">
            <a:avLst/>
          </a:prstGeom>
          <a:solidFill>
            <a:schemeClr val="hlink"/>
          </a:solidFill>
          <a:ln w="38100">
            <a:solidFill>
              <a:schemeClr val="tx1"/>
            </a:solidFill>
            <a:miter lim="800000"/>
            <a:headEnd/>
            <a:tailEnd/>
          </a:ln>
          <a:effectLst/>
        </p:spPr>
        <p:txBody>
          <a:bodyPr>
            <a:spAutoFit/>
          </a:bodyPr>
          <a:lstStyle/>
          <a:p>
            <a:pPr algn="ctr" rtl="1">
              <a:spcBef>
                <a:spcPct val="50000"/>
              </a:spcBef>
            </a:pPr>
            <a:r>
              <a:rPr lang="ar-JO" b="1"/>
              <a:t>الحصول على جائزة من المبادرة العالمية لتدعيم الطحين</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ox(in)">
                                      <p:cBhvr>
                                        <p:cTn id="12" dur="500"/>
                                        <p:tgtEl>
                                          <p:spTgt spid="3277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2771"/>
                                        </p:tgtEl>
                                        <p:attrNameLst>
                                          <p:attrName>style.visibility</p:attrName>
                                        </p:attrNameLst>
                                      </p:cBhvr>
                                      <p:to>
                                        <p:strVal val="visible"/>
                                      </p:to>
                                    </p:set>
                                    <p:anim calcmode="lin" valueType="num">
                                      <p:cBhvr additive="base">
                                        <p:cTn id="16" dur="500" fill="hold"/>
                                        <p:tgtEl>
                                          <p:spTgt spid="32771"/>
                                        </p:tgtEl>
                                        <p:attrNameLst>
                                          <p:attrName>ppt_x</p:attrName>
                                        </p:attrNameLst>
                                      </p:cBhvr>
                                      <p:tavLst>
                                        <p:tav tm="0">
                                          <p:val>
                                            <p:strVal val="#ppt_x"/>
                                          </p:val>
                                        </p:tav>
                                        <p:tav tm="100000">
                                          <p:val>
                                            <p:strVal val="#ppt_x"/>
                                          </p:val>
                                        </p:tav>
                                      </p:tavLst>
                                    </p:anim>
                                    <p:anim calcmode="lin" valueType="num">
                                      <p:cBhvr additive="base">
                                        <p:cTn id="17" dur="500" fill="hold"/>
                                        <p:tgtEl>
                                          <p:spTgt spid="3277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2776"/>
                                        </p:tgtEl>
                                        <p:attrNameLst>
                                          <p:attrName>style.visibility</p:attrName>
                                        </p:attrNameLst>
                                      </p:cBhvr>
                                      <p:to>
                                        <p:strVal val="visible"/>
                                      </p:to>
                                    </p:set>
                                    <p:anim calcmode="lin" valueType="num">
                                      <p:cBhvr additive="base">
                                        <p:cTn id="21" dur="500" fill="hold"/>
                                        <p:tgtEl>
                                          <p:spTgt spid="32776"/>
                                        </p:tgtEl>
                                        <p:attrNameLst>
                                          <p:attrName>ppt_x</p:attrName>
                                        </p:attrNameLst>
                                      </p:cBhvr>
                                      <p:tavLst>
                                        <p:tav tm="0">
                                          <p:val>
                                            <p:strVal val="#ppt_x"/>
                                          </p:val>
                                        </p:tav>
                                        <p:tav tm="100000">
                                          <p:val>
                                            <p:strVal val="#ppt_x"/>
                                          </p:val>
                                        </p:tav>
                                      </p:tavLst>
                                    </p:anim>
                                    <p:anim calcmode="lin" valueType="num">
                                      <p:cBhvr additive="base">
                                        <p:cTn id="22" dur="500" fill="hold"/>
                                        <p:tgtEl>
                                          <p:spTgt spid="3277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additive="base">
                                        <p:cTn id="26" dur="500" fill="hold"/>
                                        <p:tgtEl>
                                          <p:spTgt spid="32775"/>
                                        </p:tgtEl>
                                        <p:attrNameLst>
                                          <p:attrName>ppt_x</p:attrName>
                                        </p:attrNameLst>
                                      </p:cBhvr>
                                      <p:tavLst>
                                        <p:tav tm="0">
                                          <p:val>
                                            <p:strVal val="#ppt_x"/>
                                          </p:val>
                                        </p:tav>
                                        <p:tav tm="100000">
                                          <p:val>
                                            <p:strVal val="#ppt_x"/>
                                          </p:val>
                                        </p:tav>
                                      </p:tavLst>
                                    </p:anim>
                                    <p:anim calcmode="lin" valueType="num">
                                      <p:cBhvr additive="base">
                                        <p:cTn id="27" dur="500" fill="hold"/>
                                        <p:tgtEl>
                                          <p:spTgt spid="3277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2777"/>
                                        </p:tgtEl>
                                        <p:attrNameLst>
                                          <p:attrName>style.visibility</p:attrName>
                                        </p:attrNameLst>
                                      </p:cBhvr>
                                      <p:to>
                                        <p:strVal val="visible"/>
                                      </p:to>
                                    </p:set>
                                    <p:anim calcmode="lin" valueType="num">
                                      <p:cBhvr additive="base">
                                        <p:cTn id="31" dur="500" fill="hold"/>
                                        <p:tgtEl>
                                          <p:spTgt spid="32777"/>
                                        </p:tgtEl>
                                        <p:attrNameLst>
                                          <p:attrName>ppt_x</p:attrName>
                                        </p:attrNameLst>
                                      </p:cBhvr>
                                      <p:tavLst>
                                        <p:tav tm="0">
                                          <p:val>
                                            <p:strVal val="#ppt_x"/>
                                          </p:val>
                                        </p:tav>
                                        <p:tav tm="100000">
                                          <p:val>
                                            <p:strVal val="#ppt_x"/>
                                          </p:val>
                                        </p:tav>
                                      </p:tavLst>
                                    </p:anim>
                                    <p:anim calcmode="lin" valueType="num">
                                      <p:cBhvr additive="base">
                                        <p:cTn id="32" dur="500" fill="hold"/>
                                        <p:tgtEl>
                                          <p:spTgt spid="3277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2780"/>
                                        </p:tgtEl>
                                        <p:attrNameLst>
                                          <p:attrName>style.visibility</p:attrName>
                                        </p:attrNameLst>
                                      </p:cBhvr>
                                      <p:to>
                                        <p:strVal val="visible"/>
                                      </p:to>
                                    </p:set>
                                    <p:anim calcmode="lin" valueType="num">
                                      <p:cBhvr additive="base">
                                        <p:cTn id="36" dur="500" fill="hold"/>
                                        <p:tgtEl>
                                          <p:spTgt spid="32780"/>
                                        </p:tgtEl>
                                        <p:attrNameLst>
                                          <p:attrName>ppt_x</p:attrName>
                                        </p:attrNameLst>
                                      </p:cBhvr>
                                      <p:tavLst>
                                        <p:tav tm="0">
                                          <p:val>
                                            <p:strVal val="#ppt_x"/>
                                          </p:val>
                                        </p:tav>
                                        <p:tav tm="100000">
                                          <p:val>
                                            <p:strVal val="#ppt_x"/>
                                          </p:val>
                                        </p:tav>
                                      </p:tavLst>
                                    </p:anim>
                                    <p:anim calcmode="lin" valueType="num">
                                      <p:cBhvr additive="base">
                                        <p:cTn id="37" dur="500" fill="hold"/>
                                        <p:tgtEl>
                                          <p:spTgt spid="327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2781"/>
                                        </p:tgtEl>
                                        <p:attrNameLst>
                                          <p:attrName>style.visibility</p:attrName>
                                        </p:attrNameLst>
                                      </p:cBhvr>
                                      <p:to>
                                        <p:strVal val="visible"/>
                                      </p:to>
                                    </p:set>
                                    <p:anim calcmode="lin" valueType="num">
                                      <p:cBhvr additive="base">
                                        <p:cTn id="41" dur="500" fill="hold"/>
                                        <p:tgtEl>
                                          <p:spTgt spid="32781"/>
                                        </p:tgtEl>
                                        <p:attrNameLst>
                                          <p:attrName>ppt_x</p:attrName>
                                        </p:attrNameLst>
                                      </p:cBhvr>
                                      <p:tavLst>
                                        <p:tav tm="0">
                                          <p:val>
                                            <p:strVal val="#ppt_x"/>
                                          </p:val>
                                        </p:tav>
                                        <p:tav tm="100000">
                                          <p:val>
                                            <p:strVal val="#ppt_x"/>
                                          </p:val>
                                        </p:tav>
                                      </p:tavLst>
                                    </p:anim>
                                    <p:anim calcmode="lin" valueType="num">
                                      <p:cBhvr additive="base">
                                        <p:cTn id="42" dur="500" fill="hold"/>
                                        <p:tgtEl>
                                          <p:spTgt spid="3278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4" presetClass="entr" presetSubtype="16" fill="hold" grpId="0" nodeType="afterEffect">
                                  <p:stCondLst>
                                    <p:cond delay="0"/>
                                  </p:stCondLst>
                                  <p:childTnLst>
                                    <p:set>
                                      <p:cBhvr>
                                        <p:cTn id="45" dur="1" fill="hold">
                                          <p:stCondLst>
                                            <p:cond delay="0"/>
                                          </p:stCondLst>
                                        </p:cTn>
                                        <p:tgtEl>
                                          <p:spTgt spid="32779"/>
                                        </p:tgtEl>
                                        <p:attrNameLst>
                                          <p:attrName>style.visibility</p:attrName>
                                        </p:attrNameLst>
                                      </p:cBhvr>
                                      <p:to>
                                        <p:strVal val="visible"/>
                                      </p:to>
                                    </p:set>
                                    <p:animEffect transition="in" filter="box(in)">
                                      <p:cBhvr>
                                        <p:cTn id="46" dur="500"/>
                                        <p:tgtEl>
                                          <p:spTgt spid="32779"/>
                                        </p:tgtEl>
                                      </p:cBhvr>
                                    </p:animEffect>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32782"/>
                                        </p:tgtEl>
                                        <p:attrNameLst>
                                          <p:attrName>style.visibility</p:attrName>
                                        </p:attrNameLst>
                                      </p:cBhvr>
                                      <p:to>
                                        <p:strVal val="visible"/>
                                      </p:to>
                                    </p:set>
                                    <p:anim calcmode="lin" valueType="num">
                                      <p:cBhvr additive="base">
                                        <p:cTn id="50" dur="500" fill="hold"/>
                                        <p:tgtEl>
                                          <p:spTgt spid="32782"/>
                                        </p:tgtEl>
                                        <p:attrNameLst>
                                          <p:attrName>ppt_x</p:attrName>
                                        </p:attrNameLst>
                                      </p:cBhvr>
                                      <p:tavLst>
                                        <p:tav tm="0">
                                          <p:val>
                                            <p:strVal val="#ppt_x"/>
                                          </p:val>
                                        </p:tav>
                                        <p:tav tm="100000">
                                          <p:val>
                                            <p:strVal val="#ppt_x"/>
                                          </p:val>
                                        </p:tav>
                                      </p:tavLst>
                                    </p:anim>
                                    <p:anim calcmode="lin" valueType="num">
                                      <p:cBhvr additive="base">
                                        <p:cTn id="51" dur="500" fill="hold"/>
                                        <p:tgtEl>
                                          <p:spTgt spid="32782"/>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32783"/>
                                        </p:tgtEl>
                                        <p:attrNameLst>
                                          <p:attrName>style.visibility</p:attrName>
                                        </p:attrNameLst>
                                      </p:cBhvr>
                                      <p:to>
                                        <p:strVal val="visible"/>
                                      </p:to>
                                    </p:set>
                                    <p:anim calcmode="lin" valueType="num">
                                      <p:cBhvr additive="base">
                                        <p:cTn id="55" dur="500" fill="hold"/>
                                        <p:tgtEl>
                                          <p:spTgt spid="32783"/>
                                        </p:tgtEl>
                                        <p:attrNameLst>
                                          <p:attrName>ppt_x</p:attrName>
                                        </p:attrNameLst>
                                      </p:cBhvr>
                                      <p:tavLst>
                                        <p:tav tm="0">
                                          <p:val>
                                            <p:strVal val="#ppt_x"/>
                                          </p:val>
                                        </p:tav>
                                        <p:tav tm="100000">
                                          <p:val>
                                            <p:strVal val="#ppt_x"/>
                                          </p:val>
                                        </p:tav>
                                      </p:tavLst>
                                    </p:anim>
                                    <p:anim calcmode="lin" valueType="num">
                                      <p:cBhvr additive="base">
                                        <p:cTn id="56" dur="500" fill="hold"/>
                                        <p:tgtEl>
                                          <p:spTgt spid="32783"/>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32784"/>
                                        </p:tgtEl>
                                        <p:attrNameLst>
                                          <p:attrName>style.visibility</p:attrName>
                                        </p:attrNameLst>
                                      </p:cBhvr>
                                      <p:to>
                                        <p:strVal val="visible"/>
                                      </p:to>
                                    </p:set>
                                    <p:anim calcmode="lin" valueType="num">
                                      <p:cBhvr additive="base">
                                        <p:cTn id="60" dur="500" fill="hold"/>
                                        <p:tgtEl>
                                          <p:spTgt spid="32784"/>
                                        </p:tgtEl>
                                        <p:attrNameLst>
                                          <p:attrName>ppt_x</p:attrName>
                                        </p:attrNameLst>
                                      </p:cBhvr>
                                      <p:tavLst>
                                        <p:tav tm="0">
                                          <p:val>
                                            <p:strVal val="#ppt_x"/>
                                          </p:val>
                                        </p:tav>
                                        <p:tav tm="100000">
                                          <p:val>
                                            <p:strVal val="#ppt_x"/>
                                          </p:val>
                                        </p:tav>
                                      </p:tavLst>
                                    </p:anim>
                                    <p:anim calcmode="lin" valueType="num">
                                      <p:cBhvr additive="base">
                                        <p:cTn id="61" dur="500" fill="hold"/>
                                        <p:tgtEl>
                                          <p:spTgt spid="32784"/>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32785"/>
                                        </p:tgtEl>
                                        <p:attrNameLst>
                                          <p:attrName>style.visibility</p:attrName>
                                        </p:attrNameLst>
                                      </p:cBhvr>
                                      <p:to>
                                        <p:strVal val="visible"/>
                                      </p:to>
                                    </p:set>
                                    <p:anim calcmode="lin" valueType="num">
                                      <p:cBhvr additive="base">
                                        <p:cTn id="65" dur="500" fill="hold"/>
                                        <p:tgtEl>
                                          <p:spTgt spid="32785"/>
                                        </p:tgtEl>
                                        <p:attrNameLst>
                                          <p:attrName>ppt_x</p:attrName>
                                        </p:attrNameLst>
                                      </p:cBhvr>
                                      <p:tavLst>
                                        <p:tav tm="0">
                                          <p:val>
                                            <p:strVal val="#ppt_x"/>
                                          </p:val>
                                        </p:tav>
                                        <p:tav tm="100000">
                                          <p:val>
                                            <p:strVal val="#ppt_x"/>
                                          </p:val>
                                        </p:tav>
                                      </p:tavLst>
                                    </p:anim>
                                    <p:anim calcmode="lin" valueType="num">
                                      <p:cBhvr additive="base">
                                        <p:cTn id="66" dur="500" fill="hold"/>
                                        <p:tgtEl>
                                          <p:spTgt spid="3278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32786"/>
                                        </p:tgtEl>
                                        <p:attrNameLst>
                                          <p:attrName>style.visibility</p:attrName>
                                        </p:attrNameLst>
                                      </p:cBhvr>
                                      <p:to>
                                        <p:strVal val="visible"/>
                                      </p:to>
                                    </p:set>
                                    <p:anim calcmode="lin" valueType="num">
                                      <p:cBhvr additive="base">
                                        <p:cTn id="70" dur="500" fill="hold"/>
                                        <p:tgtEl>
                                          <p:spTgt spid="32786"/>
                                        </p:tgtEl>
                                        <p:attrNameLst>
                                          <p:attrName>ppt_x</p:attrName>
                                        </p:attrNameLst>
                                      </p:cBhvr>
                                      <p:tavLst>
                                        <p:tav tm="0">
                                          <p:val>
                                            <p:strVal val="#ppt_x"/>
                                          </p:val>
                                        </p:tav>
                                        <p:tav tm="100000">
                                          <p:val>
                                            <p:strVal val="#ppt_x"/>
                                          </p:val>
                                        </p:tav>
                                      </p:tavLst>
                                    </p:anim>
                                    <p:anim calcmode="lin" valueType="num">
                                      <p:cBhvr additive="base">
                                        <p:cTn id="71" dur="500" fill="hold"/>
                                        <p:tgtEl>
                                          <p:spTgt spid="32786"/>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 presetClass="entr" presetSubtype="4" fill="hold" grpId="0" nodeType="afterEffect">
                                  <p:stCondLst>
                                    <p:cond delay="0"/>
                                  </p:stCondLst>
                                  <p:childTnLst>
                                    <p:set>
                                      <p:cBhvr>
                                        <p:cTn id="74" dur="1" fill="hold">
                                          <p:stCondLst>
                                            <p:cond delay="0"/>
                                          </p:stCondLst>
                                        </p:cTn>
                                        <p:tgtEl>
                                          <p:spTgt spid="32787"/>
                                        </p:tgtEl>
                                        <p:attrNameLst>
                                          <p:attrName>style.visibility</p:attrName>
                                        </p:attrNameLst>
                                      </p:cBhvr>
                                      <p:to>
                                        <p:strVal val="visible"/>
                                      </p:to>
                                    </p:set>
                                    <p:anim calcmode="lin" valueType="num">
                                      <p:cBhvr additive="base">
                                        <p:cTn id="75" dur="500" fill="hold"/>
                                        <p:tgtEl>
                                          <p:spTgt spid="32787"/>
                                        </p:tgtEl>
                                        <p:attrNameLst>
                                          <p:attrName>ppt_x</p:attrName>
                                        </p:attrNameLst>
                                      </p:cBhvr>
                                      <p:tavLst>
                                        <p:tav tm="0">
                                          <p:val>
                                            <p:strVal val="#ppt_x"/>
                                          </p:val>
                                        </p:tav>
                                        <p:tav tm="100000">
                                          <p:val>
                                            <p:strVal val="#ppt_x"/>
                                          </p:val>
                                        </p:tav>
                                      </p:tavLst>
                                    </p:anim>
                                    <p:anim calcmode="lin" valueType="num">
                                      <p:cBhvr additive="base">
                                        <p:cTn id="76" dur="500" fill="hold"/>
                                        <p:tgtEl>
                                          <p:spTgt spid="32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6" grpId="0" animBg="1"/>
      <p:bldP spid="32777"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a:p>
        </p:txBody>
      </p:sp>
      <p:pic>
        <p:nvPicPr>
          <p:cNvPr id="78851" name="Picture 3" descr="Picturezzzz 130"/>
          <p:cNvPicPr>
            <a:picLocks noGrp="1" noChangeAspect="1" noChangeArrowheads="1"/>
          </p:cNvPicPr>
          <p:nvPr>
            <p:ph sz="half" idx="1"/>
          </p:nvPr>
        </p:nvPicPr>
        <p:blipFill>
          <a:blip r:embed="rId2" cstate="print"/>
          <a:srcRect/>
          <a:stretch>
            <a:fillRect/>
          </a:stretch>
        </p:blipFill>
        <p:spPr>
          <a:xfrm>
            <a:off x="0" y="0"/>
            <a:ext cx="9144000" cy="6858000"/>
          </a:xfrm>
          <a:noFill/>
          <a:ln/>
        </p:spPr>
      </p:pic>
      <p:pic>
        <p:nvPicPr>
          <p:cNvPr id="78855" name="Picture 7" descr="Picturezzzz 143"/>
          <p:cNvPicPr>
            <a:picLocks noGrp="1" noChangeAspect="1" noChangeArrowheads="1"/>
          </p:cNvPicPr>
          <p:nvPr>
            <p:ph sz="quarter" idx="2"/>
          </p:nvPr>
        </p:nvPicPr>
        <p:blipFill>
          <a:blip r:embed="rId3" cstate="print"/>
          <a:srcRect/>
          <a:stretch>
            <a:fillRect/>
          </a:stretch>
        </p:blipFill>
        <p:spPr>
          <a:xfrm>
            <a:off x="0" y="0"/>
            <a:ext cx="9144000" cy="6858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wheel(8)">
                                      <p:cBhvr>
                                        <p:cTn id="7" dur="500"/>
                                        <p:tgtEl>
                                          <p:spTgt spid="788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78855"/>
                                        </p:tgtEl>
                                        <p:attrNameLst>
                                          <p:attrName>style.visibility</p:attrName>
                                        </p:attrNameLst>
                                      </p:cBhvr>
                                      <p:to>
                                        <p:strVal val="visible"/>
                                      </p:to>
                                    </p:set>
                                    <p:animEffect transition="in" filter="wheel(8)">
                                      <p:cBhvr>
                                        <p:cTn id="12"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609600" y="3505200"/>
            <a:ext cx="8077200" cy="1295400"/>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rtl="1"/>
            <a:r>
              <a:rPr lang="ar-JO" b="1"/>
              <a:t>اللجنة الفنية لمراقبة</a:t>
            </a:r>
          </a:p>
          <a:p>
            <a:pPr algn="ctr" rtl="1"/>
            <a:r>
              <a:rPr lang="ar-JO" b="1"/>
              <a:t> الاغذية المدعمة</a:t>
            </a:r>
            <a:endParaRPr lang="en-US" b="1"/>
          </a:p>
        </p:txBody>
      </p:sp>
      <p:sp>
        <p:nvSpPr>
          <p:cNvPr id="57347" name="AutoShape 3"/>
          <p:cNvSpPr>
            <a:spLocks noChangeArrowheads="1"/>
          </p:cNvSpPr>
          <p:nvPr/>
        </p:nvSpPr>
        <p:spPr bwMode="auto">
          <a:xfrm rot="1342252">
            <a:off x="762000" y="2209800"/>
            <a:ext cx="2209800" cy="1066800"/>
          </a:xfrm>
          <a:prstGeom prst="rightArrowCallout">
            <a:avLst>
              <a:gd name="adj1" fmla="val 25000"/>
              <a:gd name="adj2" fmla="val 25000"/>
              <a:gd name="adj3" fmla="val 34524"/>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b="1"/>
              <a:t>دائرة حماية </a:t>
            </a:r>
          </a:p>
          <a:p>
            <a:pPr algn="ctr" rtl="1"/>
            <a:r>
              <a:rPr lang="ar-JO" b="1"/>
              <a:t>المستهلك</a:t>
            </a:r>
            <a:endParaRPr lang="en-US" b="1"/>
          </a:p>
        </p:txBody>
      </p:sp>
      <p:sp>
        <p:nvSpPr>
          <p:cNvPr id="57348" name="AutoShape 4"/>
          <p:cNvSpPr>
            <a:spLocks noChangeArrowheads="1"/>
          </p:cNvSpPr>
          <p:nvPr/>
        </p:nvSpPr>
        <p:spPr bwMode="auto">
          <a:xfrm rot="-1891099">
            <a:off x="6477000" y="2133600"/>
            <a:ext cx="2133600" cy="1066800"/>
          </a:xfrm>
          <a:prstGeom prst="leftArrowCallout">
            <a:avLst>
              <a:gd name="adj1" fmla="val 25000"/>
              <a:gd name="adj2" fmla="val 25000"/>
              <a:gd name="adj3" fmla="val 33333"/>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b="1"/>
              <a:t>دائرة صحة </a:t>
            </a:r>
          </a:p>
          <a:p>
            <a:pPr algn="ctr" rtl="1"/>
            <a:r>
              <a:rPr lang="ar-JO" b="1"/>
              <a:t>البيئة</a:t>
            </a:r>
            <a:endParaRPr lang="en-US" b="1"/>
          </a:p>
        </p:txBody>
      </p:sp>
      <p:sp>
        <p:nvSpPr>
          <p:cNvPr id="57349" name="AutoShape 5"/>
          <p:cNvSpPr>
            <a:spLocks noChangeArrowheads="1"/>
          </p:cNvSpPr>
          <p:nvPr/>
        </p:nvSpPr>
        <p:spPr bwMode="auto">
          <a:xfrm>
            <a:off x="2339752" y="5105400"/>
            <a:ext cx="914400" cy="1447800"/>
          </a:xfrm>
          <a:prstGeom prst="upArrowCallout">
            <a:avLst>
              <a:gd name="adj1" fmla="val 25000"/>
              <a:gd name="adj2" fmla="val 25000"/>
              <a:gd name="adj3" fmla="val 26389"/>
              <a:gd name="adj4" fmla="val 66667"/>
            </a:avLst>
          </a:prstGeom>
          <a:solidFill>
            <a:srgbClr val="DA3C30"/>
          </a:solidFill>
          <a:ln w="9525" algn="ctr">
            <a:solidFill>
              <a:schemeClr val="tx1"/>
            </a:solidFill>
            <a:miter lim="800000"/>
            <a:headEnd/>
            <a:tailEnd/>
          </a:ln>
          <a:effectLst/>
        </p:spPr>
        <p:txBody>
          <a:bodyPr wrap="none" anchor="ctr"/>
          <a:lstStyle/>
          <a:p>
            <a:pPr algn="ctr" rtl="1"/>
            <a:r>
              <a:rPr lang="ar-JO" b="1" dirty="0"/>
              <a:t>دائرة </a:t>
            </a:r>
          </a:p>
          <a:p>
            <a:pPr algn="ctr" rtl="1"/>
            <a:r>
              <a:rPr lang="ar-JO" b="1" dirty="0"/>
              <a:t>التغذية</a:t>
            </a:r>
            <a:endParaRPr lang="en-US" b="1" dirty="0"/>
          </a:p>
        </p:txBody>
      </p:sp>
      <p:sp>
        <p:nvSpPr>
          <p:cNvPr id="57350" name="AutoShape 6"/>
          <p:cNvSpPr>
            <a:spLocks noChangeArrowheads="1"/>
          </p:cNvSpPr>
          <p:nvPr/>
        </p:nvSpPr>
        <p:spPr bwMode="auto">
          <a:xfrm>
            <a:off x="1331640" y="5105400"/>
            <a:ext cx="882352" cy="1447800"/>
          </a:xfrm>
          <a:prstGeom prst="upArrowCallout">
            <a:avLst>
              <a:gd name="adj1" fmla="val 25000"/>
              <a:gd name="adj2" fmla="val 25000"/>
              <a:gd name="adj3" fmla="val 2261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a:t>دائرة التنمية </a:t>
            </a:r>
          </a:p>
          <a:p>
            <a:pPr algn="ctr" rtl="1"/>
            <a:r>
              <a:rPr lang="ar-JO" sz="1400" b="1"/>
              <a:t>الصناعية</a:t>
            </a:r>
            <a:endParaRPr lang="en-US" sz="1400" b="1"/>
          </a:p>
        </p:txBody>
      </p:sp>
      <p:sp>
        <p:nvSpPr>
          <p:cNvPr id="57351" name="AutoShape 7"/>
          <p:cNvSpPr>
            <a:spLocks noChangeArrowheads="1"/>
          </p:cNvSpPr>
          <p:nvPr/>
        </p:nvSpPr>
        <p:spPr bwMode="auto">
          <a:xfrm>
            <a:off x="3347864" y="5105400"/>
            <a:ext cx="778768" cy="1447800"/>
          </a:xfrm>
          <a:prstGeom prst="upArrowCallout">
            <a:avLst>
              <a:gd name="adj1" fmla="val 25000"/>
              <a:gd name="adj2" fmla="val 25000"/>
              <a:gd name="adj3" fmla="val 2261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dirty="0"/>
              <a:t>دائرة الرقابة </a:t>
            </a:r>
          </a:p>
          <a:p>
            <a:pPr algn="ctr" rtl="1"/>
            <a:r>
              <a:rPr lang="ar-JO" sz="1400" b="1" dirty="0"/>
              <a:t>الدوائية</a:t>
            </a:r>
            <a:endParaRPr lang="en-US" sz="1400" b="1" dirty="0"/>
          </a:p>
        </p:txBody>
      </p:sp>
      <p:sp>
        <p:nvSpPr>
          <p:cNvPr id="57352" name="AutoShape 8"/>
          <p:cNvSpPr>
            <a:spLocks noChangeArrowheads="1"/>
          </p:cNvSpPr>
          <p:nvPr/>
        </p:nvSpPr>
        <p:spPr bwMode="auto">
          <a:xfrm>
            <a:off x="251520" y="5105400"/>
            <a:ext cx="990600" cy="1447800"/>
          </a:xfrm>
          <a:prstGeom prst="upArrowCallout">
            <a:avLst>
              <a:gd name="adj1" fmla="val 25000"/>
              <a:gd name="adj2" fmla="val 25000"/>
              <a:gd name="adj3" fmla="val 2435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a:t>اليونيسيف</a:t>
            </a:r>
            <a:endParaRPr lang="en-US" sz="1400" b="1"/>
          </a:p>
        </p:txBody>
      </p:sp>
      <p:sp>
        <p:nvSpPr>
          <p:cNvPr id="57353" name="AutoShape 9"/>
          <p:cNvSpPr>
            <a:spLocks noChangeArrowheads="1"/>
          </p:cNvSpPr>
          <p:nvPr/>
        </p:nvSpPr>
        <p:spPr bwMode="auto">
          <a:xfrm>
            <a:off x="4211960" y="5105400"/>
            <a:ext cx="778768" cy="1447800"/>
          </a:xfrm>
          <a:prstGeom prst="upArrowCallout">
            <a:avLst>
              <a:gd name="adj1" fmla="val 25000"/>
              <a:gd name="adj2" fmla="val 25000"/>
              <a:gd name="adj3" fmla="val 2261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a:t>منظمة الصحة </a:t>
            </a:r>
          </a:p>
          <a:p>
            <a:pPr algn="ctr" rtl="1"/>
            <a:r>
              <a:rPr lang="ar-JO" sz="1400" b="1"/>
              <a:t>العالمية</a:t>
            </a:r>
            <a:endParaRPr lang="en-US" sz="1400" b="1"/>
          </a:p>
        </p:txBody>
      </p:sp>
      <p:sp>
        <p:nvSpPr>
          <p:cNvPr id="57354" name="AutoShape 10"/>
          <p:cNvSpPr>
            <a:spLocks noChangeArrowheads="1"/>
          </p:cNvSpPr>
          <p:nvPr/>
        </p:nvSpPr>
        <p:spPr bwMode="auto">
          <a:xfrm>
            <a:off x="1981200" y="533400"/>
            <a:ext cx="5181600" cy="1828800"/>
          </a:xfrm>
          <a:prstGeom prst="downArrowCallout">
            <a:avLst>
              <a:gd name="adj1" fmla="val 70833"/>
              <a:gd name="adj2" fmla="val 70833"/>
              <a:gd name="adj3" fmla="val 16667"/>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b="1"/>
              <a:t>اللجان الفنية في المحافظات</a:t>
            </a:r>
            <a:endParaRPr lang="en-US" b="1"/>
          </a:p>
        </p:txBody>
      </p:sp>
      <p:sp>
        <p:nvSpPr>
          <p:cNvPr id="57355" name="AutoShape 11"/>
          <p:cNvSpPr>
            <a:spLocks noChangeArrowheads="1"/>
          </p:cNvSpPr>
          <p:nvPr/>
        </p:nvSpPr>
        <p:spPr bwMode="auto">
          <a:xfrm>
            <a:off x="5076056" y="5105400"/>
            <a:ext cx="842392" cy="1447800"/>
          </a:xfrm>
          <a:prstGeom prst="upArrowCallout">
            <a:avLst>
              <a:gd name="adj1" fmla="val 25000"/>
              <a:gd name="adj2" fmla="val 25000"/>
              <a:gd name="adj3" fmla="val 2638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a:t>الضابطة </a:t>
            </a:r>
          </a:p>
          <a:p>
            <a:pPr algn="ctr" rtl="1"/>
            <a:r>
              <a:rPr lang="ar-JO" sz="1400" b="1"/>
              <a:t>الجمركية</a:t>
            </a:r>
            <a:endParaRPr lang="en-US" sz="1400" b="1"/>
          </a:p>
        </p:txBody>
      </p:sp>
      <p:sp>
        <p:nvSpPr>
          <p:cNvPr id="57356" name="AutoShape 12"/>
          <p:cNvSpPr>
            <a:spLocks noChangeArrowheads="1"/>
          </p:cNvSpPr>
          <p:nvPr/>
        </p:nvSpPr>
        <p:spPr bwMode="auto">
          <a:xfrm>
            <a:off x="7020272" y="5085184"/>
            <a:ext cx="819944" cy="1447800"/>
          </a:xfrm>
          <a:prstGeom prst="upArrowCallout">
            <a:avLst>
              <a:gd name="adj1" fmla="val 25000"/>
              <a:gd name="adj2" fmla="val 25000"/>
              <a:gd name="adj3" fmla="val 2435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a:t>الامن الوقائي</a:t>
            </a:r>
            <a:endParaRPr lang="en-US" sz="1400" b="1"/>
          </a:p>
        </p:txBody>
      </p:sp>
      <p:sp>
        <p:nvSpPr>
          <p:cNvPr id="57357" name="AutoShape 13"/>
          <p:cNvSpPr>
            <a:spLocks noChangeArrowheads="1"/>
          </p:cNvSpPr>
          <p:nvPr/>
        </p:nvSpPr>
        <p:spPr bwMode="auto">
          <a:xfrm>
            <a:off x="7884368" y="5105400"/>
            <a:ext cx="1080120" cy="1447800"/>
          </a:xfrm>
          <a:prstGeom prst="upArrowCallout">
            <a:avLst>
              <a:gd name="adj1" fmla="val 25000"/>
              <a:gd name="adj2" fmla="val 25000"/>
              <a:gd name="adj3" fmla="val 21111"/>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dirty="0"/>
              <a:t>مختبر الصحة </a:t>
            </a:r>
          </a:p>
          <a:p>
            <a:pPr algn="ctr" rtl="1"/>
            <a:r>
              <a:rPr lang="ar-JO" sz="1400" b="1" dirty="0"/>
              <a:t>العامة المركزي</a:t>
            </a:r>
            <a:endParaRPr lang="en-US" sz="1400" b="1" dirty="0"/>
          </a:p>
        </p:txBody>
      </p:sp>
      <p:sp>
        <p:nvSpPr>
          <p:cNvPr id="14" name="AutoShape 12"/>
          <p:cNvSpPr>
            <a:spLocks noChangeArrowheads="1"/>
          </p:cNvSpPr>
          <p:nvPr/>
        </p:nvSpPr>
        <p:spPr bwMode="auto">
          <a:xfrm>
            <a:off x="6012160" y="5085184"/>
            <a:ext cx="918592" cy="1447800"/>
          </a:xfrm>
          <a:prstGeom prst="upArrowCallout">
            <a:avLst>
              <a:gd name="adj1" fmla="val 25000"/>
              <a:gd name="adj2" fmla="val 25000"/>
              <a:gd name="adj3" fmla="val 24359"/>
              <a:gd name="adj4" fmla="val 66667"/>
            </a:avLst>
          </a:prstGeom>
          <a:solidFill>
            <a:schemeClr val="accent1"/>
          </a:solidFill>
          <a:ln w="9525" algn="ctr">
            <a:solidFill>
              <a:schemeClr val="tx1"/>
            </a:solidFill>
            <a:miter lim="800000"/>
            <a:headEnd/>
            <a:tailEnd/>
          </a:ln>
          <a:effectLst/>
        </p:spPr>
        <p:txBody>
          <a:bodyPr wrap="none" anchor="ctr"/>
          <a:lstStyle/>
          <a:p>
            <a:pPr algn="ctr" rtl="1"/>
            <a:r>
              <a:rPr lang="ar-JO" sz="1400" b="1" dirty="0" smtClean="0"/>
              <a:t>اتحاد الصناعات</a:t>
            </a:r>
          </a:p>
          <a:p>
            <a:pPr algn="ctr" rtl="1"/>
            <a:r>
              <a:rPr lang="ar-JO" sz="1400" b="1" dirty="0" smtClean="0"/>
              <a:t> الغذائية</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7349"/>
                                        </p:tgtEl>
                                        <p:attrNameLst>
                                          <p:attrName>style.visibility</p:attrName>
                                        </p:attrNameLst>
                                      </p:cBhvr>
                                      <p:to>
                                        <p:strVal val="visible"/>
                                      </p:to>
                                    </p:set>
                                    <p:anim calcmode="lin" valueType="num">
                                      <p:cBhvr additive="base">
                                        <p:cTn id="11" dur="500" fill="hold"/>
                                        <p:tgtEl>
                                          <p:spTgt spid="57349"/>
                                        </p:tgtEl>
                                        <p:attrNameLst>
                                          <p:attrName>ppt_x</p:attrName>
                                        </p:attrNameLst>
                                      </p:cBhvr>
                                      <p:tavLst>
                                        <p:tav tm="0">
                                          <p:val>
                                            <p:strVal val="#ppt_x"/>
                                          </p:val>
                                        </p:tav>
                                        <p:tav tm="100000">
                                          <p:val>
                                            <p:strVal val="#ppt_x"/>
                                          </p:val>
                                        </p:tav>
                                      </p:tavLst>
                                    </p:anim>
                                    <p:anim calcmode="lin" valueType="num">
                                      <p:cBhvr additive="base">
                                        <p:cTn id="12" dur="500" fill="hold"/>
                                        <p:tgtEl>
                                          <p:spTgt spid="5734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3" fill="hold" grpId="0" nodeType="afterEffect">
                                  <p:stCondLst>
                                    <p:cond delay="0"/>
                                  </p:stCondLst>
                                  <p:childTnLst>
                                    <p:set>
                                      <p:cBhvr>
                                        <p:cTn id="15" dur="1" fill="hold">
                                          <p:stCondLst>
                                            <p:cond delay="0"/>
                                          </p:stCondLst>
                                        </p:cTn>
                                        <p:tgtEl>
                                          <p:spTgt spid="57348"/>
                                        </p:tgtEl>
                                        <p:attrNameLst>
                                          <p:attrName>style.visibility</p:attrName>
                                        </p:attrNameLst>
                                      </p:cBhvr>
                                      <p:to>
                                        <p:strVal val="visible"/>
                                      </p:to>
                                    </p:set>
                                    <p:anim calcmode="lin" valueType="num">
                                      <p:cBhvr additive="base">
                                        <p:cTn id="16" dur="500" fill="hold"/>
                                        <p:tgtEl>
                                          <p:spTgt spid="57348"/>
                                        </p:tgtEl>
                                        <p:attrNameLst>
                                          <p:attrName>ppt_x</p:attrName>
                                        </p:attrNameLst>
                                      </p:cBhvr>
                                      <p:tavLst>
                                        <p:tav tm="0">
                                          <p:val>
                                            <p:strVal val="1+#ppt_w/2"/>
                                          </p:val>
                                        </p:tav>
                                        <p:tav tm="100000">
                                          <p:val>
                                            <p:strVal val="#ppt_x"/>
                                          </p:val>
                                        </p:tav>
                                      </p:tavLst>
                                    </p:anim>
                                    <p:anim calcmode="lin" valueType="num">
                                      <p:cBhvr additive="base">
                                        <p:cTn id="17" dur="500" fill="hold"/>
                                        <p:tgtEl>
                                          <p:spTgt spid="5734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57347"/>
                                        </p:tgtEl>
                                        <p:attrNameLst>
                                          <p:attrName>style.visibility</p:attrName>
                                        </p:attrNameLst>
                                      </p:cBhvr>
                                      <p:to>
                                        <p:strVal val="visible"/>
                                      </p:to>
                                    </p:set>
                                    <p:anim calcmode="lin" valueType="num">
                                      <p:cBhvr additive="base">
                                        <p:cTn id="21" dur="500" fill="hold"/>
                                        <p:tgtEl>
                                          <p:spTgt spid="57347"/>
                                        </p:tgtEl>
                                        <p:attrNameLst>
                                          <p:attrName>ppt_x</p:attrName>
                                        </p:attrNameLst>
                                      </p:cBhvr>
                                      <p:tavLst>
                                        <p:tav tm="0">
                                          <p:val>
                                            <p:strVal val="0-#ppt_w/2"/>
                                          </p:val>
                                        </p:tav>
                                        <p:tav tm="100000">
                                          <p:val>
                                            <p:strVal val="#ppt_x"/>
                                          </p:val>
                                        </p:tav>
                                      </p:tavLst>
                                    </p:anim>
                                    <p:anim calcmode="lin" valueType="num">
                                      <p:cBhvr additive="base">
                                        <p:cTn id="22" dur="500" fill="hold"/>
                                        <p:tgtEl>
                                          <p:spTgt spid="57347"/>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7351"/>
                                        </p:tgtEl>
                                        <p:attrNameLst>
                                          <p:attrName>style.visibility</p:attrName>
                                        </p:attrNameLst>
                                      </p:cBhvr>
                                      <p:to>
                                        <p:strVal val="visible"/>
                                      </p:to>
                                    </p:set>
                                    <p:anim calcmode="lin" valueType="num">
                                      <p:cBhvr additive="base">
                                        <p:cTn id="26" dur="500" fill="hold"/>
                                        <p:tgtEl>
                                          <p:spTgt spid="57351"/>
                                        </p:tgtEl>
                                        <p:attrNameLst>
                                          <p:attrName>ppt_x</p:attrName>
                                        </p:attrNameLst>
                                      </p:cBhvr>
                                      <p:tavLst>
                                        <p:tav tm="0">
                                          <p:val>
                                            <p:strVal val="#ppt_x"/>
                                          </p:val>
                                        </p:tav>
                                        <p:tav tm="100000">
                                          <p:val>
                                            <p:strVal val="#ppt_x"/>
                                          </p:val>
                                        </p:tav>
                                      </p:tavLst>
                                    </p:anim>
                                    <p:anim calcmode="lin" valueType="num">
                                      <p:cBhvr additive="base">
                                        <p:cTn id="27" dur="500" fill="hold"/>
                                        <p:tgtEl>
                                          <p:spTgt spid="5735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57350"/>
                                        </p:tgtEl>
                                        <p:attrNameLst>
                                          <p:attrName>style.visibility</p:attrName>
                                        </p:attrNameLst>
                                      </p:cBhvr>
                                      <p:to>
                                        <p:strVal val="visible"/>
                                      </p:to>
                                    </p:set>
                                    <p:anim calcmode="lin" valueType="num">
                                      <p:cBhvr additive="base">
                                        <p:cTn id="31" dur="500" fill="hold"/>
                                        <p:tgtEl>
                                          <p:spTgt spid="57350"/>
                                        </p:tgtEl>
                                        <p:attrNameLst>
                                          <p:attrName>ppt_x</p:attrName>
                                        </p:attrNameLst>
                                      </p:cBhvr>
                                      <p:tavLst>
                                        <p:tav tm="0">
                                          <p:val>
                                            <p:strVal val="#ppt_x"/>
                                          </p:val>
                                        </p:tav>
                                        <p:tav tm="100000">
                                          <p:val>
                                            <p:strVal val="#ppt_x"/>
                                          </p:val>
                                        </p:tav>
                                      </p:tavLst>
                                    </p:anim>
                                    <p:anim calcmode="lin" valueType="num">
                                      <p:cBhvr additive="base">
                                        <p:cTn id="32" dur="500" fill="hold"/>
                                        <p:tgtEl>
                                          <p:spTgt spid="5735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57353"/>
                                        </p:tgtEl>
                                        <p:attrNameLst>
                                          <p:attrName>style.visibility</p:attrName>
                                        </p:attrNameLst>
                                      </p:cBhvr>
                                      <p:to>
                                        <p:strVal val="visible"/>
                                      </p:to>
                                    </p:set>
                                    <p:anim calcmode="lin" valueType="num">
                                      <p:cBhvr additive="base">
                                        <p:cTn id="36" dur="500" fill="hold"/>
                                        <p:tgtEl>
                                          <p:spTgt spid="57353"/>
                                        </p:tgtEl>
                                        <p:attrNameLst>
                                          <p:attrName>ppt_x</p:attrName>
                                        </p:attrNameLst>
                                      </p:cBhvr>
                                      <p:tavLst>
                                        <p:tav tm="0">
                                          <p:val>
                                            <p:strVal val="#ppt_x"/>
                                          </p:val>
                                        </p:tav>
                                        <p:tav tm="100000">
                                          <p:val>
                                            <p:strVal val="#ppt_x"/>
                                          </p:val>
                                        </p:tav>
                                      </p:tavLst>
                                    </p:anim>
                                    <p:anim calcmode="lin" valueType="num">
                                      <p:cBhvr additive="base">
                                        <p:cTn id="37" dur="500" fill="hold"/>
                                        <p:tgtEl>
                                          <p:spTgt spid="5735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57352"/>
                                        </p:tgtEl>
                                        <p:attrNameLst>
                                          <p:attrName>style.visibility</p:attrName>
                                        </p:attrNameLst>
                                      </p:cBhvr>
                                      <p:to>
                                        <p:strVal val="visible"/>
                                      </p:to>
                                    </p:set>
                                    <p:anim calcmode="lin" valueType="num">
                                      <p:cBhvr additive="base">
                                        <p:cTn id="41" dur="500" fill="hold"/>
                                        <p:tgtEl>
                                          <p:spTgt spid="57352"/>
                                        </p:tgtEl>
                                        <p:attrNameLst>
                                          <p:attrName>ppt_x</p:attrName>
                                        </p:attrNameLst>
                                      </p:cBhvr>
                                      <p:tavLst>
                                        <p:tav tm="0">
                                          <p:val>
                                            <p:strVal val="#ppt_x"/>
                                          </p:val>
                                        </p:tav>
                                        <p:tav tm="100000">
                                          <p:val>
                                            <p:strVal val="#ppt_x"/>
                                          </p:val>
                                        </p:tav>
                                      </p:tavLst>
                                    </p:anim>
                                    <p:anim calcmode="lin" valueType="num">
                                      <p:cBhvr additive="base">
                                        <p:cTn id="42" dur="500" fill="hold"/>
                                        <p:tgtEl>
                                          <p:spTgt spid="57352"/>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355"/>
                                        </p:tgtEl>
                                        <p:attrNameLst>
                                          <p:attrName>style.visibility</p:attrName>
                                        </p:attrNameLst>
                                      </p:cBhvr>
                                      <p:to>
                                        <p:strVal val="visible"/>
                                      </p:to>
                                    </p:set>
                                    <p:anim calcmode="lin" valueType="num">
                                      <p:cBhvr additive="base">
                                        <p:cTn id="46" dur="500" fill="hold"/>
                                        <p:tgtEl>
                                          <p:spTgt spid="57355"/>
                                        </p:tgtEl>
                                        <p:attrNameLst>
                                          <p:attrName>ppt_x</p:attrName>
                                        </p:attrNameLst>
                                      </p:cBhvr>
                                      <p:tavLst>
                                        <p:tav tm="0">
                                          <p:val>
                                            <p:strVal val="#ppt_x"/>
                                          </p:val>
                                        </p:tav>
                                        <p:tav tm="100000">
                                          <p:val>
                                            <p:strVal val="#ppt_x"/>
                                          </p:val>
                                        </p:tav>
                                      </p:tavLst>
                                    </p:anim>
                                    <p:anim calcmode="lin" valueType="num">
                                      <p:cBhvr additive="base">
                                        <p:cTn id="47" dur="500" fill="hold"/>
                                        <p:tgtEl>
                                          <p:spTgt spid="5735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57356"/>
                                        </p:tgtEl>
                                        <p:attrNameLst>
                                          <p:attrName>style.visibility</p:attrName>
                                        </p:attrNameLst>
                                      </p:cBhvr>
                                      <p:to>
                                        <p:strVal val="visible"/>
                                      </p:to>
                                    </p:set>
                                    <p:anim calcmode="lin" valueType="num">
                                      <p:cBhvr additive="base">
                                        <p:cTn id="51" dur="500" fill="hold"/>
                                        <p:tgtEl>
                                          <p:spTgt spid="57356"/>
                                        </p:tgtEl>
                                        <p:attrNameLst>
                                          <p:attrName>ppt_x</p:attrName>
                                        </p:attrNameLst>
                                      </p:cBhvr>
                                      <p:tavLst>
                                        <p:tav tm="0">
                                          <p:val>
                                            <p:strVal val="#ppt_x"/>
                                          </p:val>
                                        </p:tav>
                                        <p:tav tm="100000">
                                          <p:val>
                                            <p:strVal val="#ppt_x"/>
                                          </p:val>
                                        </p:tav>
                                      </p:tavLst>
                                    </p:anim>
                                    <p:anim calcmode="lin" valueType="num">
                                      <p:cBhvr additive="base">
                                        <p:cTn id="52" dur="500" fill="hold"/>
                                        <p:tgtEl>
                                          <p:spTgt spid="5735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57357"/>
                                        </p:tgtEl>
                                        <p:attrNameLst>
                                          <p:attrName>style.visibility</p:attrName>
                                        </p:attrNameLst>
                                      </p:cBhvr>
                                      <p:to>
                                        <p:strVal val="visible"/>
                                      </p:to>
                                    </p:set>
                                    <p:anim calcmode="lin" valueType="num">
                                      <p:cBhvr additive="base">
                                        <p:cTn id="56" dur="500" fill="hold"/>
                                        <p:tgtEl>
                                          <p:spTgt spid="57357"/>
                                        </p:tgtEl>
                                        <p:attrNameLst>
                                          <p:attrName>ppt_x</p:attrName>
                                        </p:attrNameLst>
                                      </p:cBhvr>
                                      <p:tavLst>
                                        <p:tav tm="0">
                                          <p:val>
                                            <p:strVal val="#ppt_x"/>
                                          </p:val>
                                        </p:tav>
                                        <p:tav tm="100000">
                                          <p:val>
                                            <p:strVal val="#ppt_x"/>
                                          </p:val>
                                        </p:tav>
                                      </p:tavLst>
                                    </p:anim>
                                    <p:anim calcmode="lin" valueType="num">
                                      <p:cBhvr additive="base">
                                        <p:cTn id="57" dur="500" fill="hold"/>
                                        <p:tgtEl>
                                          <p:spTgt spid="5735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1" fill="hold" grpId="0" nodeType="afterEffect">
                                  <p:stCondLst>
                                    <p:cond delay="0"/>
                                  </p:stCondLst>
                                  <p:childTnLst>
                                    <p:set>
                                      <p:cBhvr>
                                        <p:cTn id="60" dur="1" fill="hold">
                                          <p:stCondLst>
                                            <p:cond delay="0"/>
                                          </p:stCondLst>
                                        </p:cTn>
                                        <p:tgtEl>
                                          <p:spTgt spid="57354"/>
                                        </p:tgtEl>
                                        <p:attrNameLst>
                                          <p:attrName>style.visibility</p:attrName>
                                        </p:attrNameLst>
                                      </p:cBhvr>
                                      <p:to>
                                        <p:strVal val="visible"/>
                                      </p:to>
                                    </p:set>
                                    <p:anim calcmode="lin" valueType="num">
                                      <p:cBhvr additive="base">
                                        <p:cTn id="61" dur="500" fill="hold"/>
                                        <p:tgtEl>
                                          <p:spTgt spid="57354"/>
                                        </p:tgtEl>
                                        <p:attrNameLst>
                                          <p:attrName>ppt_x</p:attrName>
                                        </p:attrNameLst>
                                      </p:cBhvr>
                                      <p:tavLst>
                                        <p:tav tm="0">
                                          <p:val>
                                            <p:strVal val="#ppt_x"/>
                                          </p:val>
                                        </p:tav>
                                        <p:tav tm="100000">
                                          <p:val>
                                            <p:strVal val="#ppt_x"/>
                                          </p:val>
                                        </p:tav>
                                      </p:tavLst>
                                    </p:anim>
                                    <p:anim calcmode="lin" valueType="num">
                                      <p:cBhvr additive="base">
                                        <p:cTn id="62" dur="500" fill="hold"/>
                                        <p:tgtEl>
                                          <p:spTgt spid="57354"/>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8" grpId="0" animBg="1"/>
      <p:bldP spid="57349" grpId="0" animBg="1"/>
      <p:bldP spid="57350" grpId="0" animBg="1"/>
      <p:bldP spid="57351" grpId="0" animBg="1"/>
      <p:bldP spid="57352" grpId="0" animBg="1"/>
      <p:bldP spid="57353" grpId="0" animBg="1"/>
      <p:bldP spid="57354" grpId="0" animBg="1"/>
      <p:bldP spid="57355" grpId="0" animBg="1"/>
      <p:bldP spid="57356" grpId="0" animBg="1"/>
      <p:bldP spid="57357"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914400" y="533400"/>
            <a:ext cx="2209800" cy="1066800"/>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rtl="1"/>
            <a:r>
              <a:rPr lang="ar-JO" b="1"/>
              <a:t>دائرة حماية </a:t>
            </a:r>
          </a:p>
          <a:p>
            <a:pPr algn="ctr" rtl="1"/>
            <a:r>
              <a:rPr lang="ar-JO" b="1"/>
              <a:t>المستهلك</a:t>
            </a:r>
            <a:endParaRPr lang="en-US" b="1"/>
          </a:p>
        </p:txBody>
      </p:sp>
      <p:sp>
        <p:nvSpPr>
          <p:cNvPr id="58371" name="AutoShape 3"/>
          <p:cNvSpPr>
            <a:spLocks noChangeArrowheads="1"/>
          </p:cNvSpPr>
          <p:nvPr/>
        </p:nvSpPr>
        <p:spPr bwMode="auto">
          <a:xfrm rot="-135136">
            <a:off x="6553200" y="533400"/>
            <a:ext cx="2133600" cy="1066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دائرة صحة </a:t>
            </a:r>
          </a:p>
          <a:p>
            <a:pPr algn="ctr" rtl="1"/>
            <a:r>
              <a:rPr lang="ar-JO" b="1"/>
              <a:t>البيئة</a:t>
            </a:r>
            <a:endParaRPr lang="en-US" b="1"/>
          </a:p>
        </p:txBody>
      </p:sp>
      <p:sp>
        <p:nvSpPr>
          <p:cNvPr id="58372" name="AutoShape 4"/>
          <p:cNvSpPr>
            <a:spLocks noChangeArrowheads="1"/>
          </p:cNvSpPr>
          <p:nvPr/>
        </p:nvSpPr>
        <p:spPr bwMode="auto">
          <a:xfrm>
            <a:off x="4267200" y="2971800"/>
            <a:ext cx="914400" cy="1447800"/>
          </a:xfrm>
          <a:prstGeom prst="irregularSeal2">
            <a:avLst/>
          </a:prstGeom>
          <a:solidFill>
            <a:srgbClr val="DA3C30"/>
          </a:solidFill>
          <a:ln w="9525" algn="ctr">
            <a:solidFill>
              <a:schemeClr val="tx1"/>
            </a:solidFill>
            <a:miter lim="800000"/>
            <a:headEnd/>
            <a:tailEnd/>
          </a:ln>
          <a:effectLst/>
        </p:spPr>
        <p:txBody>
          <a:bodyPr wrap="none" anchor="ctr"/>
          <a:lstStyle/>
          <a:p>
            <a:pPr algn="ctr" rtl="1"/>
            <a:r>
              <a:rPr lang="ar-JO" b="1"/>
              <a:t>دائرة </a:t>
            </a:r>
          </a:p>
          <a:p>
            <a:pPr algn="ctr" rtl="1"/>
            <a:r>
              <a:rPr lang="ar-JO" b="1"/>
              <a:t>التغذية</a:t>
            </a:r>
            <a:endParaRPr lang="en-US" b="1"/>
          </a:p>
        </p:txBody>
      </p:sp>
      <p:sp>
        <p:nvSpPr>
          <p:cNvPr id="58373" name="AutoShape 5"/>
          <p:cNvSpPr>
            <a:spLocks noChangeArrowheads="1"/>
          </p:cNvSpPr>
          <p:nvPr/>
        </p:nvSpPr>
        <p:spPr bwMode="auto">
          <a:xfrm>
            <a:off x="457200" y="3962400"/>
            <a:ext cx="10668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دائرة التنمية </a:t>
            </a:r>
          </a:p>
          <a:p>
            <a:pPr algn="ctr" rtl="1"/>
            <a:r>
              <a:rPr lang="ar-JO" b="1"/>
              <a:t>الصناعية</a:t>
            </a:r>
            <a:endParaRPr lang="en-US" b="1"/>
          </a:p>
        </p:txBody>
      </p:sp>
      <p:sp>
        <p:nvSpPr>
          <p:cNvPr id="58374" name="AutoShape 6"/>
          <p:cNvSpPr>
            <a:spLocks noChangeArrowheads="1"/>
          </p:cNvSpPr>
          <p:nvPr/>
        </p:nvSpPr>
        <p:spPr bwMode="auto">
          <a:xfrm>
            <a:off x="2667000" y="5105400"/>
            <a:ext cx="10668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دائرة الرقابة </a:t>
            </a:r>
          </a:p>
          <a:p>
            <a:pPr algn="ctr" rtl="1"/>
            <a:r>
              <a:rPr lang="ar-JO" b="1"/>
              <a:t>الدوائية</a:t>
            </a:r>
            <a:endParaRPr lang="en-US" b="1"/>
          </a:p>
        </p:txBody>
      </p:sp>
      <p:sp>
        <p:nvSpPr>
          <p:cNvPr id="58375" name="AutoShape 7"/>
          <p:cNvSpPr>
            <a:spLocks noChangeArrowheads="1"/>
          </p:cNvSpPr>
          <p:nvPr/>
        </p:nvSpPr>
        <p:spPr bwMode="auto">
          <a:xfrm>
            <a:off x="457200" y="2286000"/>
            <a:ext cx="9906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اليونيسيف</a:t>
            </a:r>
            <a:endParaRPr lang="en-US" b="1"/>
          </a:p>
        </p:txBody>
      </p:sp>
      <p:sp>
        <p:nvSpPr>
          <p:cNvPr id="58376" name="AutoShape 8"/>
          <p:cNvSpPr>
            <a:spLocks noChangeArrowheads="1"/>
          </p:cNvSpPr>
          <p:nvPr/>
        </p:nvSpPr>
        <p:spPr bwMode="auto">
          <a:xfrm>
            <a:off x="4419600" y="5105400"/>
            <a:ext cx="10668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منظمة الصحة </a:t>
            </a:r>
          </a:p>
          <a:p>
            <a:pPr algn="ctr" rtl="1"/>
            <a:r>
              <a:rPr lang="ar-JO" b="1"/>
              <a:t>العالمية</a:t>
            </a:r>
            <a:endParaRPr lang="en-US" b="1"/>
          </a:p>
        </p:txBody>
      </p:sp>
      <p:sp>
        <p:nvSpPr>
          <p:cNvPr id="58377" name="AutoShape 9"/>
          <p:cNvSpPr>
            <a:spLocks noChangeArrowheads="1"/>
          </p:cNvSpPr>
          <p:nvPr/>
        </p:nvSpPr>
        <p:spPr bwMode="auto">
          <a:xfrm>
            <a:off x="3657600" y="533400"/>
            <a:ext cx="2057400" cy="11430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اللجان الفنية في المحافظات</a:t>
            </a:r>
            <a:endParaRPr lang="en-US" b="1"/>
          </a:p>
        </p:txBody>
      </p:sp>
      <p:sp>
        <p:nvSpPr>
          <p:cNvPr id="58378" name="AutoShape 10"/>
          <p:cNvSpPr>
            <a:spLocks noChangeArrowheads="1"/>
          </p:cNvSpPr>
          <p:nvPr/>
        </p:nvSpPr>
        <p:spPr bwMode="auto">
          <a:xfrm>
            <a:off x="6248400" y="5181600"/>
            <a:ext cx="9144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الضابطة </a:t>
            </a:r>
          </a:p>
          <a:p>
            <a:pPr algn="ctr" rtl="1"/>
            <a:r>
              <a:rPr lang="ar-JO" b="1"/>
              <a:t>الجمركية</a:t>
            </a:r>
            <a:endParaRPr lang="en-US" b="1"/>
          </a:p>
        </p:txBody>
      </p:sp>
      <p:sp>
        <p:nvSpPr>
          <p:cNvPr id="58379" name="AutoShape 11"/>
          <p:cNvSpPr>
            <a:spLocks noChangeArrowheads="1"/>
          </p:cNvSpPr>
          <p:nvPr/>
        </p:nvSpPr>
        <p:spPr bwMode="auto">
          <a:xfrm>
            <a:off x="7924800" y="4648200"/>
            <a:ext cx="9906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الامن الوقائي</a:t>
            </a:r>
            <a:endParaRPr lang="en-US" b="1"/>
          </a:p>
        </p:txBody>
      </p:sp>
      <p:sp>
        <p:nvSpPr>
          <p:cNvPr id="58380" name="AutoShape 12"/>
          <p:cNvSpPr>
            <a:spLocks noChangeArrowheads="1"/>
          </p:cNvSpPr>
          <p:nvPr/>
        </p:nvSpPr>
        <p:spPr bwMode="auto">
          <a:xfrm>
            <a:off x="7696200" y="2362200"/>
            <a:ext cx="1143000" cy="14478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pPr algn="ctr" rtl="1"/>
            <a:r>
              <a:rPr lang="ar-JO" b="1"/>
              <a:t>مختبر الصحة </a:t>
            </a:r>
          </a:p>
          <a:p>
            <a:pPr algn="ctr" rtl="1"/>
            <a:r>
              <a:rPr lang="ar-JO" b="1"/>
              <a:t>العامة المركزي</a:t>
            </a:r>
            <a:endParaRPr lang="en-US" b="1"/>
          </a:p>
        </p:txBody>
      </p:sp>
      <p:sp>
        <p:nvSpPr>
          <p:cNvPr id="58381" name="Line 13"/>
          <p:cNvSpPr>
            <a:spLocks noChangeShapeType="1"/>
          </p:cNvSpPr>
          <p:nvPr/>
        </p:nvSpPr>
        <p:spPr bwMode="auto">
          <a:xfrm flipH="1">
            <a:off x="4724400" y="1752600"/>
            <a:ext cx="76200" cy="12954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2" name="Line 14"/>
          <p:cNvSpPr>
            <a:spLocks noChangeShapeType="1"/>
          </p:cNvSpPr>
          <p:nvPr/>
        </p:nvSpPr>
        <p:spPr bwMode="auto">
          <a:xfrm flipH="1">
            <a:off x="5029200" y="1676400"/>
            <a:ext cx="2209800" cy="15240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3" name="Line 15"/>
          <p:cNvSpPr>
            <a:spLocks noChangeShapeType="1"/>
          </p:cNvSpPr>
          <p:nvPr/>
        </p:nvSpPr>
        <p:spPr bwMode="auto">
          <a:xfrm flipH="1">
            <a:off x="5029200" y="3124200"/>
            <a:ext cx="2438400" cy="4572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4" name="Line 16"/>
          <p:cNvSpPr>
            <a:spLocks noChangeShapeType="1"/>
          </p:cNvSpPr>
          <p:nvPr/>
        </p:nvSpPr>
        <p:spPr bwMode="auto">
          <a:xfrm flipH="1" flipV="1">
            <a:off x="5181600" y="3810000"/>
            <a:ext cx="2590800" cy="9906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5" name="Line 17"/>
          <p:cNvSpPr>
            <a:spLocks noChangeShapeType="1"/>
          </p:cNvSpPr>
          <p:nvPr/>
        </p:nvSpPr>
        <p:spPr bwMode="auto">
          <a:xfrm flipH="1" flipV="1">
            <a:off x="5105400" y="4114800"/>
            <a:ext cx="1600200" cy="9906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6" name="Line 18"/>
          <p:cNvSpPr>
            <a:spLocks noChangeShapeType="1"/>
          </p:cNvSpPr>
          <p:nvPr/>
        </p:nvSpPr>
        <p:spPr bwMode="auto">
          <a:xfrm flipH="1" flipV="1">
            <a:off x="4876800" y="4267200"/>
            <a:ext cx="152400" cy="7620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7" name="Line 19"/>
          <p:cNvSpPr>
            <a:spLocks noChangeShapeType="1"/>
          </p:cNvSpPr>
          <p:nvPr/>
        </p:nvSpPr>
        <p:spPr bwMode="auto">
          <a:xfrm flipV="1">
            <a:off x="1524000" y="3733800"/>
            <a:ext cx="2667000" cy="8382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8" name="Line 20"/>
          <p:cNvSpPr>
            <a:spLocks noChangeShapeType="1"/>
          </p:cNvSpPr>
          <p:nvPr/>
        </p:nvSpPr>
        <p:spPr bwMode="auto">
          <a:xfrm>
            <a:off x="1447800" y="2895600"/>
            <a:ext cx="2819400" cy="5334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89" name="Line 21"/>
          <p:cNvSpPr>
            <a:spLocks noChangeShapeType="1"/>
          </p:cNvSpPr>
          <p:nvPr/>
        </p:nvSpPr>
        <p:spPr bwMode="auto">
          <a:xfrm>
            <a:off x="2514600" y="1600200"/>
            <a:ext cx="1905000" cy="1524000"/>
          </a:xfrm>
          <a:prstGeom prst="line">
            <a:avLst/>
          </a:prstGeom>
          <a:noFill/>
          <a:ln w="57150">
            <a:solidFill>
              <a:srgbClr val="DA3C30"/>
            </a:solidFill>
            <a:round/>
            <a:headEnd type="triangle" w="med" len="med"/>
            <a:tailEnd type="triangle" w="med" len="med"/>
          </a:ln>
          <a:effectLst/>
        </p:spPr>
        <p:txBody>
          <a:bodyPr/>
          <a:lstStyle/>
          <a:p>
            <a:endParaRPr lang="en-US"/>
          </a:p>
        </p:txBody>
      </p:sp>
      <p:sp>
        <p:nvSpPr>
          <p:cNvPr id="58390" name="Line 22"/>
          <p:cNvSpPr>
            <a:spLocks noChangeShapeType="1"/>
          </p:cNvSpPr>
          <p:nvPr/>
        </p:nvSpPr>
        <p:spPr bwMode="auto">
          <a:xfrm flipV="1">
            <a:off x="3200400" y="4267200"/>
            <a:ext cx="1066800" cy="685800"/>
          </a:xfrm>
          <a:prstGeom prst="line">
            <a:avLst/>
          </a:prstGeom>
          <a:noFill/>
          <a:ln w="57150">
            <a:solidFill>
              <a:srgbClr val="DA3C30"/>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038600" y="2286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معلومة</a:t>
            </a:r>
            <a:endParaRPr lang="en-US" sz="2800" b="1"/>
          </a:p>
        </p:txBody>
      </p:sp>
      <p:sp>
        <p:nvSpPr>
          <p:cNvPr id="59395" name="Text Box 3"/>
          <p:cNvSpPr txBox="1">
            <a:spLocks noChangeArrowheads="1"/>
          </p:cNvSpPr>
          <p:nvPr/>
        </p:nvSpPr>
        <p:spPr bwMode="auto">
          <a:xfrm>
            <a:off x="4038600" y="1219200"/>
            <a:ext cx="1524000" cy="94615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دائرة التغذية</a:t>
            </a:r>
            <a:endParaRPr lang="en-US" sz="2800" b="1"/>
          </a:p>
        </p:txBody>
      </p:sp>
      <p:sp>
        <p:nvSpPr>
          <p:cNvPr id="59396" name="Text Box 4"/>
          <p:cNvSpPr txBox="1">
            <a:spLocks noChangeArrowheads="1"/>
          </p:cNvSpPr>
          <p:nvPr/>
        </p:nvSpPr>
        <p:spPr bwMode="auto">
          <a:xfrm>
            <a:off x="4038600" y="25908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التحقق</a:t>
            </a:r>
            <a:endParaRPr lang="en-US" sz="2800" b="1"/>
          </a:p>
        </p:txBody>
      </p:sp>
      <p:sp>
        <p:nvSpPr>
          <p:cNvPr id="59397" name="Text Box 5"/>
          <p:cNvSpPr txBox="1">
            <a:spLocks noChangeArrowheads="1"/>
          </p:cNvSpPr>
          <p:nvPr/>
        </p:nvSpPr>
        <p:spPr bwMode="auto">
          <a:xfrm>
            <a:off x="1295400" y="3352800"/>
            <a:ext cx="16764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غير صحيحة</a:t>
            </a:r>
            <a:endParaRPr lang="en-US" sz="2800" b="1"/>
          </a:p>
        </p:txBody>
      </p:sp>
      <p:sp>
        <p:nvSpPr>
          <p:cNvPr id="59398" name="Text Box 6"/>
          <p:cNvSpPr txBox="1">
            <a:spLocks noChangeArrowheads="1"/>
          </p:cNvSpPr>
          <p:nvPr/>
        </p:nvSpPr>
        <p:spPr bwMode="auto">
          <a:xfrm>
            <a:off x="6400800" y="33528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صحيحة</a:t>
            </a:r>
            <a:endParaRPr lang="en-US" sz="2800" b="1"/>
          </a:p>
        </p:txBody>
      </p:sp>
      <p:sp>
        <p:nvSpPr>
          <p:cNvPr id="59399" name="Text Box 7"/>
          <p:cNvSpPr txBox="1">
            <a:spLocks noChangeArrowheads="1"/>
          </p:cNvSpPr>
          <p:nvPr/>
        </p:nvSpPr>
        <p:spPr bwMode="auto">
          <a:xfrm>
            <a:off x="6400800" y="4387850"/>
            <a:ext cx="1524000" cy="946150"/>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تعالج الكترونيا</a:t>
            </a:r>
            <a:endParaRPr lang="en-US" sz="2800" b="1"/>
          </a:p>
        </p:txBody>
      </p:sp>
      <p:sp>
        <p:nvSpPr>
          <p:cNvPr id="59400" name="Text Box 8"/>
          <p:cNvSpPr txBox="1">
            <a:spLocks noChangeArrowheads="1"/>
          </p:cNvSpPr>
          <p:nvPr/>
        </p:nvSpPr>
        <p:spPr bwMode="auto">
          <a:xfrm>
            <a:off x="6400800" y="57150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تعمم</a:t>
            </a:r>
            <a:endParaRPr lang="en-US" sz="2800" b="1"/>
          </a:p>
        </p:txBody>
      </p:sp>
      <p:sp>
        <p:nvSpPr>
          <p:cNvPr id="59401" name="Text Box 9"/>
          <p:cNvSpPr txBox="1">
            <a:spLocks noChangeArrowheads="1"/>
          </p:cNvSpPr>
          <p:nvPr/>
        </p:nvSpPr>
        <p:spPr bwMode="auto">
          <a:xfrm>
            <a:off x="1371600" y="43434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تحفظ</a:t>
            </a:r>
            <a:endParaRPr lang="en-US" sz="2800" b="1"/>
          </a:p>
        </p:txBody>
      </p:sp>
      <p:sp>
        <p:nvSpPr>
          <p:cNvPr id="59402" name="Line 10"/>
          <p:cNvSpPr>
            <a:spLocks noChangeShapeType="1"/>
          </p:cNvSpPr>
          <p:nvPr/>
        </p:nvSpPr>
        <p:spPr bwMode="auto">
          <a:xfrm>
            <a:off x="4800600" y="7620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03" name="Line 11"/>
          <p:cNvSpPr>
            <a:spLocks noChangeShapeType="1"/>
          </p:cNvSpPr>
          <p:nvPr/>
        </p:nvSpPr>
        <p:spPr bwMode="auto">
          <a:xfrm>
            <a:off x="4800600" y="22098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04" name="Line 12"/>
          <p:cNvSpPr>
            <a:spLocks noChangeShapeType="1"/>
          </p:cNvSpPr>
          <p:nvPr/>
        </p:nvSpPr>
        <p:spPr bwMode="auto">
          <a:xfrm>
            <a:off x="4800600" y="31242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05" name="Line 13"/>
          <p:cNvSpPr>
            <a:spLocks noChangeShapeType="1"/>
          </p:cNvSpPr>
          <p:nvPr/>
        </p:nvSpPr>
        <p:spPr bwMode="auto">
          <a:xfrm>
            <a:off x="4800600" y="3581400"/>
            <a:ext cx="1524000" cy="0"/>
          </a:xfrm>
          <a:prstGeom prst="line">
            <a:avLst/>
          </a:prstGeom>
          <a:noFill/>
          <a:ln w="76200">
            <a:solidFill>
              <a:srgbClr val="DA3C30"/>
            </a:solidFill>
            <a:round/>
            <a:headEnd/>
            <a:tailEnd type="triangle" w="med" len="med"/>
          </a:ln>
          <a:effectLst/>
        </p:spPr>
        <p:txBody>
          <a:bodyPr/>
          <a:lstStyle/>
          <a:p>
            <a:endParaRPr lang="en-US"/>
          </a:p>
        </p:txBody>
      </p:sp>
      <p:sp>
        <p:nvSpPr>
          <p:cNvPr id="59406" name="Line 14"/>
          <p:cNvSpPr>
            <a:spLocks noChangeShapeType="1"/>
          </p:cNvSpPr>
          <p:nvPr/>
        </p:nvSpPr>
        <p:spPr bwMode="auto">
          <a:xfrm>
            <a:off x="7162800" y="38862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07" name="Line 15"/>
          <p:cNvSpPr>
            <a:spLocks noChangeShapeType="1"/>
          </p:cNvSpPr>
          <p:nvPr/>
        </p:nvSpPr>
        <p:spPr bwMode="auto">
          <a:xfrm>
            <a:off x="7162800" y="53340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08" name="Line 16"/>
          <p:cNvSpPr>
            <a:spLocks noChangeShapeType="1"/>
          </p:cNvSpPr>
          <p:nvPr/>
        </p:nvSpPr>
        <p:spPr bwMode="auto">
          <a:xfrm flipH="1">
            <a:off x="2971800" y="3581400"/>
            <a:ext cx="1828800" cy="0"/>
          </a:xfrm>
          <a:prstGeom prst="line">
            <a:avLst/>
          </a:prstGeom>
          <a:noFill/>
          <a:ln w="76200">
            <a:solidFill>
              <a:srgbClr val="DA3C30"/>
            </a:solidFill>
            <a:round/>
            <a:headEnd/>
            <a:tailEnd type="triangle" w="med" len="med"/>
          </a:ln>
          <a:effectLst/>
        </p:spPr>
        <p:txBody>
          <a:bodyPr/>
          <a:lstStyle/>
          <a:p>
            <a:endParaRPr lang="en-US"/>
          </a:p>
        </p:txBody>
      </p:sp>
      <p:sp>
        <p:nvSpPr>
          <p:cNvPr id="59409" name="Line 17"/>
          <p:cNvSpPr>
            <a:spLocks noChangeShapeType="1"/>
          </p:cNvSpPr>
          <p:nvPr/>
        </p:nvSpPr>
        <p:spPr bwMode="auto">
          <a:xfrm>
            <a:off x="2133600" y="3886200"/>
            <a:ext cx="0" cy="457200"/>
          </a:xfrm>
          <a:prstGeom prst="line">
            <a:avLst/>
          </a:prstGeom>
          <a:noFill/>
          <a:ln w="76200">
            <a:solidFill>
              <a:srgbClr val="DA3C30"/>
            </a:solidFill>
            <a:round/>
            <a:headEnd/>
            <a:tailEnd type="triangle" w="med" len="med"/>
          </a:ln>
          <a:effectLst/>
        </p:spPr>
        <p:txBody>
          <a:bodyPr/>
          <a:lstStyle/>
          <a:p>
            <a:endParaRPr lang="en-US"/>
          </a:p>
        </p:txBody>
      </p:sp>
      <p:sp>
        <p:nvSpPr>
          <p:cNvPr id="59410" name="Text Box 18"/>
          <p:cNvSpPr txBox="1">
            <a:spLocks noChangeArrowheads="1"/>
          </p:cNvSpPr>
          <p:nvPr/>
        </p:nvSpPr>
        <p:spPr bwMode="auto">
          <a:xfrm>
            <a:off x="4343400" y="57150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الراجع</a:t>
            </a:r>
            <a:endParaRPr lang="en-US" sz="2800" b="1"/>
          </a:p>
        </p:txBody>
      </p:sp>
      <p:sp>
        <p:nvSpPr>
          <p:cNvPr id="59411" name="Text Box 19"/>
          <p:cNvSpPr txBox="1">
            <a:spLocks noChangeArrowheads="1"/>
          </p:cNvSpPr>
          <p:nvPr/>
        </p:nvSpPr>
        <p:spPr bwMode="auto">
          <a:xfrm>
            <a:off x="2286000" y="5715000"/>
            <a:ext cx="1524000" cy="519113"/>
          </a:xfrm>
          <a:prstGeom prst="rect">
            <a:avLst/>
          </a:prstGeom>
          <a:solidFill>
            <a:schemeClr val="accent1"/>
          </a:solidFill>
          <a:ln w="9525">
            <a:noFill/>
            <a:miter lim="800000"/>
            <a:headEnd/>
            <a:tailEnd/>
          </a:ln>
          <a:effectLst/>
        </p:spPr>
        <p:txBody>
          <a:bodyPr>
            <a:spAutoFit/>
          </a:bodyPr>
          <a:lstStyle/>
          <a:p>
            <a:pPr algn="ctr" rtl="1">
              <a:spcBef>
                <a:spcPct val="50000"/>
              </a:spcBef>
            </a:pPr>
            <a:r>
              <a:rPr lang="ar-JO" sz="2800" b="1"/>
              <a:t>يعمم</a:t>
            </a:r>
            <a:endParaRPr lang="en-US" sz="2800" b="1"/>
          </a:p>
        </p:txBody>
      </p:sp>
      <p:sp>
        <p:nvSpPr>
          <p:cNvPr id="59412" name="Line 20"/>
          <p:cNvSpPr>
            <a:spLocks noChangeShapeType="1"/>
          </p:cNvSpPr>
          <p:nvPr/>
        </p:nvSpPr>
        <p:spPr bwMode="auto">
          <a:xfrm flipH="1">
            <a:off x="5867400" y="5943600"/>
            <a:ext cx="457200" cy="0"/>
          </a:xfrm>
          <a:prstGeom prst="line">
            <a:avLst/>
          </a:prstGeom>
          <a:noFill/>
          <a:ln w="76200">
            <a:solidFill>
              <a:srgbClr val="DA3C30"/>
            </a:solidFill>
            <a:round/>
            <a:headEnd/>
            <a:tailEnd type="triangle" w="med" len="med"/>
          </a:ln>
          <a:effectLst/>
        </p:spPr>
        <p:txBody>
          <a:bodyPr/>
          <a:lstStyle/>
          <a:p>
            <a:endParaRPr lang="en-US"/>
          </a:p>
        </p:txBody>
      </p:sp>
      <p:sp>
        <p:nvSpPr>
          <p:cNvPr id="59413" name="Line 21"/>
          <p:cNvSpPr>
            <a:spLocks noChangeShapeType="1"/>
          </p:cNvSpPr>
          <p:nvPr/>
        </p:nvSpPr>
        <p:spPr bwMode="auto">
          <a:xfrm flipH="1">
            <a:off x="3810000" y="6019800"/>
            <a:ext cx="533400" cy="0"/>
          </a:xfrm>
          <a:prstGeom prst="line">
            <a:avLst/>
          </a:prstGeom>
          <a:noFill/>
          <a:ln w="76200">
            <a:solidFill>
              <a:srgbClr val="DA3C30"/>
            </a:solidFill>
            <a:round/>
            <a:headEnd/>
            <a:tailEnd type="triangle" w="med" len="med"/>
          </a:ln>
          <a:effectLst/>
        </p:spPr>
        <p:txBody>
          <a:bodyPr/>
          <a:lstStyle/>
          <a:p>
            <a:endParaRPr lang="en-US"/>
          </a:p>
        </p:txBody>
      </p:sp>
      <p:sp>
        <p:nvSpPr>
          <p:cNvPr id="59414" name="Text Box 22"/>
          <p:cNvSpPr txBox="1">
            <a:spLocks noChangeArrowheads="1"/>
          </p:cNvSpPr>
          <p:nvPr/>
        </p:nvSpPr>
        <p:spPr bwMode="auto">
          <a:xfrm>
            <a:off x="6781800" y="381000"/>
            <a:ext cx="1752600" cy="2289175"/>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3600" b="1" dirty="0"/>
              <a:t>آلية التعامل مع المعلومات الرقابية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9414"/>
                                        </p:tgtEl>
                                        <p:attrNameLst>
                                          <p:attrName>style.visibility</p:attrName>
                                        </p:attrNameLst>
                                      </p:cBhvr>
                                      <p:to>
                                        <p:strVal val="visible"/>
                                      </p:to>
                                    </p:set>
                                    <p:anim calcmode="lin" valueType="num">
                                      <p:cBhvr>
                                        <p:cTn id="7" dur="1000" fill="hold"/>
                                        <p:tgtEl>
                                          <p:spTgt spid="59414"/>
                                        </p:tgtEl>
                                        <p:attrNameLst>
                                          <p:attrName>ppt_w</p:attrName>
                                        </p:attrNameLst>
                                      </p:cBhvr>
                                      <p:tavLst>
                                        <p:tav tm="0">
                                          <p:val>
                                            <p:fltVal val="0"/>
                                          </p:val>
                                        </p:tav>
                                        <p:tav tm="100000">
                                          <p:val>
                                            <p:strVal val="#ppt_w"/>
                                          </p:val>
                                        </p:tav>
                                      </p:tavLst>
                                    </p:anim>
                                    <p:anim calcmode="lin" valueType="num">
                                      <p:cBhvr>
                                        <p:cTn id="8" dur="1000" fill="hold"/>
                                        <p:tgtEl>
                                          <p:spTgt spid="59414"/>
                                        </p:tgtEl>
                                        <p:attrNameLst>
                                          <p:attrName>ppt_h</p:attrName>
                                        </p:attrNameLst>
                                      </p:cBhvr>
                                      <p:tavLst>
                                        <p:tav tm="0">
                                          <p:val>
                                            <p:fltVal val="0"/>
                                          </p:val>
                                        </p:tav>
                                        <p:tav tm="100000">
                                          <p:val>
                                            <p:strVal val="#ppt_h"/>
                                          </p:val>
                                        </p:tav>
                                      </p:tavLst>
                                    </p:anim>
                                    <p:anim calcmode="lin" valueType="num">
                                      <p:cBhvr>
                                        <p:cTn id="9" dur="1000" fill="hold"/>
                                        <p:tgtEl>
                                          <p:spTgt spid="59414"/>
                                        </p:tgtEl>
                                        <p:attrNameLst>
                                          <p:attrName>style.rotation</p:attrName>
                                        </p:attrNameLst>
                                      </p:cBhvr>
                                      <p:tavLst>
                                        <p:tav tm="0">
                                          <p:val>
                                            <p:fltVal val="360"/>
                                          </p:val>
                                        </p:tav>
                                        <p:tav tm="100000">
                                          <p:val>
                                            <p:fltVal val="0"/>
                                          </p:val>
                                        </p:tav>
                                      </p:tavLst>
                                    </p:anim>
                                    <p:animEffect transition="in" filter="fade">
                                      <p:cBhvr>
                                        <p:cTn id="10" dur="1000"/>
                                        <p:tgtEl>
                                          <p:spTgt spid="59414"/>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59394"/>
                                        </p:tgtEl>
                                        <p:attrNameLst>
                                          <p:attrName>style.visibility</p:attrName>
                                        </p:attrNameLst>
                                      </p:cBhvr>
                                      <p:to>
                                        <p:strVal val="visible"/>
                                      </p:to>
                                    </p:set>
                                    <p:anim calcmode="lin" valueType="num">
                                      <p:cBhvr additive="base">
                                        <p:cTn id="14" dur="500" fill="hold"/>
                                        <p:tgtEl>
                                          <p:spTgt spid="59394"/>
                                        </p:tgtEl>
                                        <p:attrNameLst>
                                          <p:attrName>ppt_x</p:attrName>
                                        </p:attrNameLst>
                                      </p:cBhvr>
                                      <p:tavLst>
                                        <p:tav tm="0">
                                          <p:val>
                                            <p:strVal val="#ppt_x"/>
                                          </p:val>
                                        </p:tav>
                                        <p:tav tm="100000">
                                          <p:val>
                                            <p:strVal val="#ppt_x"/>
                                          </p:val>
                                        </p:tav>
                                      </p:tavLst>
                                    </p:anim>
                                    <p:anim calcmode="lin" valueType="num">
                                      <p:cBhvr additive="base">
                                        <p:cTn id="15" dur="500" fill="hold"/>
                                        <p:tgtEl>
                                          <p:spTgt spid="59394"/>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59402"/>
                                        </p:tgtEl>
                                        <p:attrNameLst>
                                          <p:attrName>style.visibility</p:attrName>
                                        </p:attrNameLst>
                                      </p:cBhvr>
                                      <p:to>
                                        <p:strVal val="visible"/>
                                      </p:to>
                                    </p:set>
                                    <p:anim calcmode="lin" valueType="num">
                                      <p:cBhvr additive="base">
                                        <p:cTn id="19" dur="500" fill="hold"/>
                                        <p:tgtEl>
                                          <p:spTgt spid="59402"/>
                                        </p:tgtEl>
                                        <p:attrNameLst>
                                          <p:attrName>ppt_x</p:attrName>
                                        </p:attrNameLst>
                                      </p:cBhvr>
                                      <p:tavLst>
                                        <p:tav tm="0">
                                          <p:val>
                                            <p:strVal val="#ppt_x"/>
                                          </p:val>
                                        </p:tav>
                                        <p:tav tm="100000">
                                          <p:val>
                                            <p:strVal val="#ppt_x"/>
                                          </p:val>
                                        </p:tav>
                                      </p:tavLst>
                                    </p:anim>
                                    <p:anim calcmode="lin" valueType="num">
                                      <p:cBhvr additive="base">
                                        <p:cTn id="20" dur="500" fill="hold"/>
                                        <p:tgtEl>
                                          <p:spTgt spid="59402"/>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9395"/>
                                        </p:tgtEl>
                                        <p:attrNameLst>
                                          <p:attrName>style.visibility</p:attrName>
                                        </p:attrNameLst>
                                      </p:cBhvr>
                                      <p:to>
                                        <p:strVal val="visible"/>
                                      </p:to>
                                    </p:set>
                                    <p:anim calcmode="lin" valueType="num">
                                      <p:cBhvr additive="base">
                                        <p:cTn id="24" dur="500" fill="hold"/>
                                        <p:tgtEl>
                                          <p:spTgt spid="59395"/>
                                        </p:tgtEl>
                                        <p:attrNameLst>
                                          <p:attrName>ppt_x</p:attrName>
                                        </p:attrNameLst>
                                      </p:cBhvr>
                                      <p:tavLst>
                                        <p:tav tm="0">
                                          <p:val>
                                            <p:strVal val="#ppt_x"/>
                                          </p:val>
                                        </p:tav>
                                        <p:tav tm="100000">
                                          <p:val>
                                            <p:strVal val="#ppt_x"/>
                                          </p:val>
                                        </p:tav>
                                      </p:tavLst>
                                    </p:anim>
                                    <p:anim calcmode="lin" valueType="num">
                                      <p:cBhvr additive="base">
                                        <p:cTn id="25" dur="500" fill="hold"/>
                                        <p:tgtEl>
                                          <p:spTgt spid="5939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1" fill="hold" grpId="0" nodeType="afterEffect">
                                  <p:stCondLst>
                                    <p:cond delay="0"/>
                                  </p:stCondLst>
                                  <p:childTnLst>
                                    <p:set>
                                      <p:cBhvr>
                                        <p:cTn id="28" dur="1" fill="hold">
                                          <p:stCondLst>
                                            <p:cond delay="0"/>
                                          </p:stCondLst>
                                        </p:cTn>
                                        <p:tgtEl>
                                          <p:spTgt spid="59403"/>
                                        </p:tgtEl>
                                        <p:attrNameLst>
                                          <p:attrName>style.visibility</p:attrName>
                                        </p:attrNameLst>
                                      </p:cBhvr>
                                      <p:to>
                                        <p:strVal val="visible"/>
                                      </p:to>
                                    </p:set>
                                    <p:anim calcmode="lin" valueType="num">
                                      <p:cBhvr additive="base">
                                        <p:cTn id="29" dur="500" fill="hold"/>
                                        <p:tgtEl>
                                          <p:spTgt spid="59403"/>
                                        </p:tgtEl>
                                        <p:attrNameLst>
                                          <p:attrName>ppt_x</p:attrName>
                                        </p:attrNameLst>
                                      </p:cBhvr>
                                      <p:tavLst>
                                        <p:tav tm="0">
                                          <p:val>
                                            <p:strVal val="#ppt_x"/>
                                          </p:val>
                                        </p:tav>
                                        <p:tav tm="100000">
                                          <p:val>
                                            <p:strVal val="#ppt_x"/>
                                          </p:val>
                                        </p:tav>
                                      </p:tavLst>
                                    </p:anim>
                                    <p:anim calcmode="lin" valueType="num">
                                      <p:cBhvr additive="base">
                                        <p:cTn id="30" dur="500" fill="hold"/>
                                        <p:tgtEl>
                                          <p:spTgt spid="59403"/>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59396"/>
                                        </p:tgtEl>
                                        <p:attrNameLst>
                                          <p:attrName>style.visibility</p:attrName>
                                        </p:attrNameLst>
                                      </p:cBhvr>
                                      <p:to>
                                        <p:strVal val="visible"/>
                                      </p:to>
                                    </p:set>
                                    <p:anim calcmode="lin" valueType="num">
                                      <p:cBhvr additive="base">
                                        <p:cTn id="34" dur="500" fill="hold"/>
                                        <p:tgtEl>
                                          <p:spTgt spid="59396"/>
                                        </p:tgtEl>
                                        <p:attrNameLst>
                                          <p:attrName>ppt_x</p:attrName>
                                        </p:attrNameLst>
                                      </p:cBhvr>
                                      <p:tavLst>
                                        <p:tav tm="0">
                                          <p:val>
                                            <p:strVal val="#ppt_x"/>
                                          </p:val>
                                        </p:tav>
                                        <p:tav tm="100000">
                                          <p:val>
                                            <p:strVal val="#ppt_x"/>
                                          </p:val>
                                        </p:tav>
                                      </p:tavLst>
                                    </p:anim>
                                    <p:anim calcmode="lin" valueType="num">
                                      <p:cBhvr additive="base">
                                        <p:cTn id="35" dur="500" fill="hold"/>
                                        <p:tgtEl>
                                          <p:spTgt spid="59396"/>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1" fill="hold" grpId="0" nodeType="afterEffect">
                                  <p:stCondLst>
                                    <p:cond delay="0"/>
                                  </p:stCondLst>
                                  <p:childTnLst>
                                    <p:set>
                                      <p:cBhvr>
                                        <p:cTn id="38" dur="1" fill="hold">
                                          <p:stCondLst>
                                            <p:cond delay="0"/>
                                          </p:stCondLst>
                                        </p:cTn>
                                        <p:tgtEl>
                                          <p:spTgt spid="59404"/>
                                        </p:tgtEl>
                                        <p:attrNameLst>
                                          <p:attrName>style.visibility</p:attrName>
                                        </p:attrNameLst>
                                      </p:cBhvr>
                                      <p:to>
                                        <p:strVal val="visible"/>
                                      </p:to>
                                    </p:set>
                                    <p:anim calcmode="lin" valueType="num">
                                      <p:cBhvr additive="base">
                                        <p:cTn id="39" dur="500" fill="hold"/>
                                        <p:tgtEl>
                                          <p:spTgt spid="59404"/>
                                        </p:tgtEl>
                                        <p:attrNameLst>
                                          <p:attrName>ppt_x</p:attrName>
                                        </p:attrNameLst>
                                      </p:cBhvr>
                                      <p:tavLst>
                                        <p:tav tm="0">
                                          <p:val>
                                            <p:strVal val="#ppt_x"/>
                                          </p:val>
                                        </p:tav>
                                        <p:tav tm="100000">
                                          <p:val>
                                            <p:strVal val="#ppt_x"/>
                                          </p:val>
                                        </p:tav>
                                      </p:tavLst>
                                    </p:anim>
                                    <p:anim calcmode="lin" valueType="num">
                                      <p:cBhvr additive="base">
                                        <p:cTn id="40" dur="500" fill="hold"/>
                                        <p:tgtEl>
                                          <p:spTgt spid="59404"/>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59405"/>
                                        </p:tgtEl>
                                        <p:attrNameLst>
                                          <p:attrName>style.visibility</p:attrName>
                                        </p:attrNameLst>
                                      </p:cBhvr>
                                      <p:to>
                                        <p:strVal val="visible"/>
                                      </p:to>
                                    </p:set>
                                    <p:anim calcmode="lin" valueType="num">
                                      <p:cBhvr additive="base">
                                        <p:cTn id="44" dur="500" fill="hold"/>
                                        <p:tgtEl>
                                          <p:spTgt spid="59405"/>
                                        </p:tgtEl>
                                        <p:attrNameLst>
                                          <p:attrName>ppt_x</p:attrName>
                                        </p:attrNameLst>
                                      </p:cBhvr>
                                      <p:tavLst>
                                        <p:tav tm="0">
                                          <p:val>
                                            <p:strVal val="0-#ppt_w/2"/>
                                          </p:val>
                                        </p:tav>
                                        <p:tav tm="100000">
                                          <p:val>
                                            <p:strVal val="#ppt_x"/>
                                          </p:val>
                                        </p:tav>
                                      </p:tavLst>
                                    </p:anim>
                                    <p:anim calcmode="lin" valueType="num">
                                      <p:cBhvr additive="base">
                                        <p:cTn id="45" dur="500" fill="hold"/>
                                        <p:tgtEl>
                                          <p:spTgt spid="5940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grpId="0" nodeType="afterEffect">
                                  <p:stCondLst>
                                    <p:cond delay="0"/>
                                  </p:stCondLst>
                                  <p:childTnLst>
                                    <p:set>
                                      <p:cBhvr>
                                        <p:cTn id="48" dur="1" fill="hold">
                                          <p:stCondLst>
                                            <p:cond delay="0"/>
                                          </p:stCondLst>
                                        </p:cTn>
                                        <p:tgtEl>
                                          <p:spTgt spid="59398"/>
                                        </p:tgtEl>
                                        <p:attrNameLst>
                                          <p:attrName>style.visibility</p:attrName>
                                        </p:attrNameLst>
                                      </p:cBhvr>
                                      <p:to>
                                        <p:strVal val="visible"/>
                                      </p:to>
                                    </p:set>
                                    <p:anim calcmode="lin" valueType="num">
                                      <p:cBhvr additive="base">
                                        <p:cTn id="49" dur="500" fill="hold"/>
                                        <p:tgtEl>
                                          <p:spTgt spid="59398"/>
                                        </p:tgtEl>
                                        <p:attrNameLst>
                                          <p:attrName>ppt_x</p:attrName>
                                        </p:attrNameLst>
                                      </p:cBhvr>
                                      <p:tavLst>
                                        <p:tav tm="0">
                                          <p:val>
                                            <p:strVal val="#ppt_x"/>
                                          </p:val>
                                        </p:tav>
                                        <p:tav tm="100000">
                                          <p:val>
                                            <p:strVal val="#ppt_x"/>
                                          </p:val>
                                        </p:tav>
                                      </p:tavLst>
                                    </p:anim>
                                    <p:anim calcmode="lin" valueType="num">
                                      <p:cBhvr additive="base">
                                        <p:cTn id="50" dur="500" fill="hold"/>
                                        <p:tgtEl>
                                          <p:spTgt spid="5939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 presetClass="entr" presetSubtype="1" fill="hold" grpId="0" nodeType="afterEffect">
                                  <p:stCondLst>
                                    <p:cond delay="0"/>
                                  </p:stCondLst>
                                  <p:childTnLst>
                                    <p:set>
                                      <p:cBhvr>
                                        <p:cTn id="53" dur="1" fill="hold">
                                          <p:stCondLst>
                                            <p:cond delay="0"/>
                                          </p:stCondLst>
                                        </p:cTn>
                                        <p:tgtEl>
                                          <p:spTgt spid="59406"/>
                                        </p:tgtEl>
                                        <p:attrNameLst>
                                          <p:attrName>style.visibility</p:attrName>
                                        </p:attrNameLst>
                                      </p:cBhvr>
                                      <p:to>
                                        <p:strVal val="visible"/>
                                      </p:to>
                                    </p:set>
                                    <p:anim calcmode="lin" valueType="num">
                                      <p:cBhvr additive="base">
                                        <p:cTn id="54" dur="500" fill="hold"/>
                                        <p:tgtEl>
                                          <p:spTgt spid="59406"/>
                                        </p:tgtEl>
                                        <p:attrNameLst>
                                          <p:attrName>ppt_x</p:attrName>
                                        </p:attrNameLst>
                                      </p:cBhvr>
                                      <p:tavLst>
                                        <p:tav tm="0">
                                          <p:val>
                                            <p:strVal val="#ppt_x"/>
                                          </p:val>
                                        </p:tav>
                                        <p:tav tm="100000">
                                          <p:val>
                                            <p:strVal val="#ppt_x"/>
                                          </p:val>
                                        </p:tav>
                                      </p:tavLst>
                                    </p:anim>
                                    <p:anim calcmode="lin" valueType="num">
                                      <p:cBhvr additive="base">
                                        <p:cTn id="55" dur="500" fill="hold"/>
                                        <p:tgtEl>
                                          <p:spTgt spid="59406"/>
                                        </p:tgtEl>
                                        <p:attrNameLst>
                                          <p:attrName>ppt_y</p:attrName>
                                        </p:attrNameLst>
                                      </p:cBhvr>
                                      <p:tavLst>
                                        <p:tav tm="0">
                                          <p:val>
                                            <p:strVal val="0-#ppt_h/2"/>
                                          </p:val>
                                        </p:tav>
                                        <p:tav tm="100000">
                                          <p:val>
                                            <p:strVal val="#ppt_y"/>
                                          </p:val>
                                        </p:tav>
                                      </p:tavLst>
                                    </p:anim>
                                  </p:childTnLst>
                                </p:cTn>
                              </p:par>
                            </p:childTnLst>
                          </p:cTn>
                        </p:par>
                        <p:par>
                          <p:cTn id="56" fill="hold">
                            <p:stCondLst>
                              <p:cond delay="5500"/>
                            </p:stCondLst>
                            <p:childTnLst>
                              <p:par>
                                <p:cTn id="57" presetID="2" presetClass="entr" presetSubtype="1" fill="hold" grpId="0" nodeType="afterEffect">
                                  <p:stCondLst>
                                    <p:cond delay="0"/>
                                  </p:stCondLst>
                                  <p:childTnLst>
                                    <p:set>
                                      <p:cBhvr>
                                        <p:cTn id="58" dur="1" fill="hold">
                                          <p:stCondLst>
                                            <p:cond delay="0"/>
                                          </p:stCondLst>
                                        </p:cTn>
                                        <p:tgtEl>
                                          <p:spTgt spid="59399"/>
                                        </p:tgtEl>
                                        <p:attrNameLst>
                                          <p:attrName>style.visibility</p:attrName>
                                        </p:attrNameLst>
                                      </p:cBhvr>
                                      <p:to>
                                        <p:strVal val="visible"/>
                                      </p:to>
                                    </p:set>
                                    <p:anim calcmode="lin" valueType="num">
                                      <p:cBhvr additive="base">
                                        <p:cTn id="59" dur="500" fill="hold"/>
                                        <p:tgtEl>
                                          <p:spTgt spid="59399"/>
                                        </p:tgtEl>
                                        <p:attrNameLst>
                                          <p:attrName>ppt_x</p:attrName>
                                        </p:attrNameLst>
                                      </p:cBhvr>
                                      <p:tavLst>
                                        <p:tav tm="0">
                                          <p:val>
                                            <p:strVal val="#ppt_x"/>
                                          </p:val>
                                        </p:tav>
                                        <p:tav tm="100000">
                                          <p:val>
                                            <p:strVal val="#ppt_x"/>
                                          </p:val>
                                        </p:tav>
                                      </p:tavLst>
                                    </p:anim>
                                    <p:anim calcmode="lin" valueType="num">
                                      <p:cBhvr additive="base">
                                        <p:cTn id="60" dur="500" fill="hold"/>
                                        <p:tgtEl>
                                          <p:spTgt spid="59399"/>
                                        </p:tgtEl>
                                        <p:attrNameLst>
                                          <p:attrName>ppt_y</p:attrName>
                                        </p:attrNameLst>
                                      </p:cBhvr>
                                      <p:tavLst>
                                        <p:tav tm="0">
                                          <p:val>
                                            <p:strVal val="0-#ppt_h/2"/>
                                          </p:val>
                                        </p:tav>
                                        <p:tav tm="100000">
                                          <p:val>
                                            <p:strVal val="#ppt_y"/>
                                          </p:val>
                                        </p:tav>
                                      </p:tavLst>
                                    </p:anim>
                                  </p:childTnLst>
                                </p:cTn>
                              </p:par>
                            </p:childTnLst>
                          </p:cTn>
                        </p:par>
                        <p:par>
                          <p:cTn id="61" fill="hold">
                            <p:stCondLst>
                              <p:cond delay="6000"/>
                            </p:stCondLst>
                            <p:childTnLst>
                              <p:par>
                                <p:cTn id="62" presetID="2" presetClass="entr" presetSubtype="1" fill="hold" grpId="0" nodeType="afterEffect">
                                  <p:stCondLst>
                                    <p:cond delay="0"/>
                                  </p:stCondLst>
                                  <p:childTnLst>
                                    <p:set>
                                      <p:cBhvr>
                                        <p:cTn id="63" dur="1" fill="hold">
                                          <p:stCondLst>
                                            <p:cond delay="0"/>
                                          </p:stCondLst>
                                        </p:cTn>
                                        <p:tgtEl>
                                          <p:spTgt spid="59407"/>
                                        </p:tgtEl>
                                        <p:attrNameLst>
                                          <p:attrName>style.visibility</p:attrName>
                                        </p:attrNameLst>
                                      </p:cBhvr>
                                      <p:to>
                                        <p:strVal val="visible"/>
                                      </p:to>
                                    </p:set>
                                    <p:anim calcmode="lin" valueType="num">
                                      <p:cBhvr additive="base">
                                        <p:cTn id="64" dur="500" fill="hold"/>
                                        <p:tgtEl>
                                          <p:spTgt spid="59407"/>
                                        </p:tgtEl>
                                        <p:attrNameLst>
                                          <p:attrName>ppt_x</p:attrName>
                                        </p:attrNameLst>
                                      </p:cBhvr>
                                      <p:tavLst>
                                        <p:tav tm="0">
                                          <p:val>
                                            <p:strVal val="#ppt_x"/>
                                          </p:val>
                                        </p:tav>
                                        <p:tav tm="100000">
                                          <p:val>
                                            <p:strVal val="#ppt_x"/>
                                          </p:val>
                                        </p:tav>
                                      </p:tavLst>
                                    </p:anim>
                                    <p:anim calcmode="lin" valueType="num">
                                      <p:cBhvr additive="base">
                                        <p:cTn id="65" dur="500" fill="hold"/>
                                        <p:tgtEl>
                                          <p:spTgt spid="59407"/>
                                        </p:tgtEl>
                                        <p:attrNameLst>
                                          <p:attrName>ppt_y</p:attrName>
                                        </p:attrNameLst>
                                      </p:cBhvr>
                                      <p:tavLst>
                                        <p:tav tm="0">
                                          <p:val>
                                            <p:strVal val="0-#ppt_h/2"/>
                                          </p:val>
                                        </p:tav>
                                        <p:tav tm="100000">
                                          <p:val>
                                            <p:strVal val="#ppt_y"/>
                                          </p:val>
                                        </p:tav>
                                      </p:tavLst>
                                    </p:anim>
                                  </p:childTnLst>
                                </p:cTn>
                              </p:par>
                            </p:childTnLst>
                          </p:cTn>
                        </p:par>
                        <p:par>
                          <p:cTn id="66" fill="hold">
                            <p:stCondLst>
                              <p:cond delay="6500"/>
                            </p:stCondLst>
                            <p:childTnLst>
                              <p:par>
                                <p:cTn id="67" presetID="2" presetClass="entr" presetSubtype="2" fill="hold" grpId="0" nodeType="afterEffect">
                                  <p:stCondLst>
                                    <p:cond delay="0"/>
                                  </p:stCondLst>
                                  <p:childTnLst>
                                    <p:set>
                                      <p:cBhvr>
                                        <p:cTn id="68" dur="1" fill="hold">
                                          <p:stCondLst>
                                            <p:cond delay="0"/>
                                          </p:stCondLst>
                                        </p:cTn>
                                        <p:tgtEl>
                                          <p:spTgt spid="59400"/>
                                        </p:tgtEl>
                                        <p:attrNameLst>
                                          <p:attrName>style.visibility</p:attrName>
                                        </p:attrNameLst>
                                      </p:cBhvr>
                                      <p:to>
                                        <p:strVal val="visible"/>
                                      </p:to>
                                    </p:set>
                                    <p:anim calcmode="lin" valueType="num">
                                      <p:cBhvr additive="base">
                                        <p:cTn id="69" dur="500" fill="hold"/>
                                        <p:tgtEl>
                                          <p:spTgt spid="59400"/>
                                        </p:tgtEl>
                                        <p:attrNameLst>
                                          <p:attrName>ppt_x</p:attrName>
                                        </p:attrNameLst>
                                      </p:cBhvr>
                                      <p:tavLst>
                                        <p:tav tm="0">
                                          <p:val>
                                            <p:strVal val="1+#ppt_w/2"/>
                                          </p:val>
                                        </p:tav>
                                        <p:tav tm="100000">
                                          <p:val>
                                            <p:strVal val="#ppt_x"/>
                                          </p:val>
                                        </p:tav>
                                      </p:tavLst>
                                    </p:anim>
                                    <p:anim calcmode="lin" valueType="num">
                                      <p:cBhvr additive="base">
                                        <p:cTn id="70" dur="500" fill="hold"/>
                                        <p:tgtEl>
                                          <p:spTgt spid="5940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59412"/>
                                        </p:tgtEl>
                                        <p:attrNameLst>
                                          <p:attrName>style.visibility</p:attrName>
                                        </p:attrNameLst>
                                      </p:cBhvr>
                                      <p:to>
                                        <p:strVal val="visible"/>
                                      </p:to>
                                    </p:set>
                                    <p:anim calcmode="lin" valueType="num">
                                      <p:cBhvr additive="base">
                                        <p:cTn id="74" dur="500" fill="hold"/>
                                        <p:tgtEl>
                                          <p:spTgt spid="59412"/>
                                        </p:tgtEl>
                                        <p:attrNameLst>
                                          <p:attrName>ppt_x</p:attrName>
                                        </p:attrNameLst>
                                      </p:cBhvr>
                                      <p:tavLst>
                                        <p:tav tm="0">
                                          <p:val>
                                            <p:strVal val="1+#ppt_w/2"/>
                                          </p:val>
                                        </p:tav>
                                        <p:tav tm="100000">
                                          <p:val>
                                            <p:strVal val="#ppt_x"/>
                                          </p:val>
                                        </p:tav>
                                      </p:tavLst>
                                    </p:anim>
                                    <p:anim calcmode="lin" valueType="num">
                                      <p:cBhvr additive="base">
                                        <p:cTn id="75" dur="500" fill="hold"/>
                                        <p:tgtEl>
                                          <p:spTgt spid="59412"/>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grpId="0" nodeType="afterEffect">
                                  <p:stCondLst>
                                    <p:cond delay="0"/>
                                  </p:stCondLst>
                                  <p:childTnLst>
                                    <p:set>
                                      <p:cBhvr>
                                        <p:cTn id="78" dur="1" fill="hold">
                                          <p:stCondLst>
                                            <p:cond delay="0"/>
                                          </p:stCondLst>
                                        </p:cTn>
                                        <p:tgtEl>
                                          <p:spTgt spid="59410"/>
                                        </p:tgtEl>
                                        <p:attrNameLst>
                                          <p:attrName>style.visibility</p:attrName>
                                        </p:attrNameLst>
                                      </p:cBhvr>
                                      <p:to>
                                        <p:strVal val="visible"/>
                                      </p:to>
                                    </p:set>
                                    <p:anim calcmode="lin" valueType="num">
                                      <p:cBhvr additive="base">
                                        <p:cTn id="79" dur="500" fill="hold"/>
                                        <p:tgtEl>
                                          <p:spTgt spid="59410"/>
                                        </p:tgtEl>
                                        <p:attrNameLst>
                                          <p:attrName>ppt_x</p:attrName>
                                        </p:attrNameLst>
                                      </p:cBhvr>
                                      <p:tavLst>
                                        <p:tav tm="0">
                                          <p:val>
                                            <p:strVal val="1+#ppt_w/2"/>
                                          </p:val>
                                        </p:tav>
                                        <p:tav tm="100000">
                                          <p:val>
                                            <p:strVal val="#ppt_x"/>
                                          </p:val>
                                        </p:tav>
                                      </p:tavLst>
                                    </p:anim>
                                    <p:anim calcmode="lin" valueType="num">
                                      <p:cBhvr additive="base">
                                        <p:cTn id="80" dur="500" fill="hold"/>
                                        <p:tgtEl>
                                          <p:spTgt spid="59410"/>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59413"/>
                                        </p:tgtEl>
                                        <p:attrNameLst>
                                          <p:attrName>style.visibility</p:attrName>
                                        </p:attrNameLst>
                                      </p:cBhvr>
                                      <p:to>
                                        <p:strVal val="visible"/>
                                      </p:to>
                                    </p:set>
                                    <p:anim calcmode="lin" valueType="num">
                                      <p:cBhvr additive="base">
                                        <p:cTn id="84" dur="500" fill="hold"/>
                                        <p:tgtEl>
                                          <p:spTgt spid="59413"/>
                                        </p:tgtEl>
                                        <p:attrNameLst>
                                          <p:attrName>ppt_x</p:attrName>
                                        </p:attrNameLst>
                                      </p:cBhvr>
                                      <p:tavLst>
                                        <p:tav tm="0">
                                          <p:val>
                                            <p:strVal val="1+#ppt_w/2"/>
                                          </p:val>
                                        </p:tav>
                                        <p:tav tm="100000">
                                          <p:val>
                                            <p:strVal val="#ppt_x"/>
                                          </p:val>
                                        </p:tav>
                                      </p:tavLst>
                                    </p:anim>
                                    <p:anim calcmode="lin" valueType="num">
                                      <p:cBhvr additive="base">
                                        <p:cTn id="85" dur="500" fill="hold"/>
                                        <p:tgtEl>
                                          <p:spTgt spid="594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grpId="0" nodeType="afterEffect">
                                  <p:stCondLst>
                                    <p:cond delay="0"/>
                                  </p:stCondLst>
                                  <p:childTnLst>
                                    <p:set>
                                      <p:cBhvr>
                                        <p:cTn id="88" dur="1" fill="hold">
                                          <p:stCondLst>
                                            <p:cond delay="0"/>
                                          </p:stCondLst>
                                        </p:cTn>
                                        <p:tgtEl>
                                          <p:spTgt spid="59411"/>
                                        </p:tgtEl>
                                        <p:attrNameLst>
                                          <p:attrName>style.visibility</p:attrName>
                                        </p:attrNameLst>
                                      </p:cBhvr>
                                      <p:to>
                                        <p:strVal val="visible"/>
                                      </p:to>
                                    </p:set>
                                    <p:anim calcmode="lin" valueType="num">
                                      <p:cBhvr additive="base">
                                        <p:cTn id="89" dur="500" fill="hold"/>
                                        <p:tgtEl>
                                          <p:spTgt spid="59411"/>
                                        </p:tgtEl>
                                        <p:attrNameLst>
                                          <p:attrName>ppt_x</p:attrName>
                                        </p:attrNameLst>
                                      </p:cBhvr>
                                      <p:tavLst>
                                        <p:tav tm="0">
                                          <p:val>
                                            <p:strVal val="1+#ppt_w/2"/>
                                          </p:val>
                                        </p:tav>
                                        <p:tav tm="100000">
                                          <p:val>
                                            <p:strVal val="#ppt_x"/>
                                          </p:val>
                                        </p:tav>
                                      </p:tavLst>
                                    </p:anim>
                                    <p:anim calcmode="lin" valueType="num">
                                      <p:cBhvr additive="base">
                                        <p:cTn id="90" dur="500" fill="hold"/>
                                        <p:tgtEl>
                                          <p:spTgt spid="59411"/>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59408"/>
                                        </p:tgtEl>
                                        <p:attrNameLst>
                                          <p:attrName>style.visibility</p:attrName>
                                        </p:attrNameLst>
                                      </p:cBhvr>
                                      <p:to>
                                        <p:strVal val="visible"/>
                                      </p:to>
                                    </p:set>
                                    <p:anim calcmode="lin" valueType="num">
                                      <p:cBhvr additive="base">
                                        <p:cTn id="94" dur="500" fill="hold"/>
                                        <p:tgtEl>
                                          <p:spTgt spid="59408"/>
                                        </p:tgtEl>
                                        <p:attrNameLst>
                                          <p:attrName>ppt_x</p:attrName>
                                        </p:attrNameLst>
                                      </p:cBhvr>
                                      <p:tavLst>
                                        <p:tav tm="0">
                                          <p:val>
                                            <p:strVal val="1+#ppt_w/2"/>
                                          </p:val>
                                        </p:tav>
                                        <p:tav tm="100000">
                                          <p:val>
                                            <p:strVal val="#ppt_x"/>
                                          </p:val>
                                        </p:tav>
                                      </p:tavLst>
                                    </p:anim>
                                    <p:anim calcmode="lin" valueType="num">
                                      <p:cBhvr additive="base">
                                        <p:cTn id="95" dur="500" fill="hold"/>
                                        <p:tgtEl>
                                          <p:spTgt spid="59408"/>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grpId="0" nodeType="afterEffect">
                                  <p:stCondLst>
                                    <p:cond delay="0"/>
                                  </p:stCondLst>
                                  <p:childTnLst>
                                    <p:set>
                                      <p:cBhvr>
                                        <p:cTn id="98" dur="1" fill="hold">
                                          <p:stCondLst>
                                            <p:cond delay="0"/>
                                          </p:stCondLst>
                                        </p:cTn>
                                        <p:tgtEl>
                                          <p:spTgt spid="59397"/>
                                        </p:tgtEl>
                                        <p:attrNameLst>
                                          <p:attrName>style.visibility</p:attrName>
                                        </p:attrNameLst>
                                      </p:cBhvr>
                                      <p:to>
                                        <p:strVal val="visible"/>
                                      </p:to>
                                    </p:set>
                                    <p:anim calcmode="lin" valueType="num">
                                      <p:cBhvr additive="base">
                                        <p:cTn id="99" dur="500" fill="hold"/>
                                        <p:tgtEl>
                                          <p:spTgt spid="59397"/>
                                        </p:tgtEl>
                                        <p:attrNameLst>
                                          <p:attrName>ppt_x</p:attrName>
                                        </p:attrNameLst>
                                      </p:cBhvr>
                                      <p:tavLst>
                                        <p:tav tm="0">
                                          <p:val>
                                            <p:strVal val="1+#ppt_w/2"/>
                                          </p:val>
                                        </p:tav>
                                        <p:tav tm="100000">
                                          <p:val>
                                            <p:strVal val="#ppt_x"/>
                                          </p:val>
                                        </p:tav>
                                      </p:tavLst>
                                    </p:anim>
                                    <p:anim calcmode="lin" valueType="num">
                                      <p:cBhvr additive="base">
                                        <p:cTn id="100" dur="500" fill="hold"/>
                                        <p:tgtEl>
                                          <p:spTgt spid="59397"/>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1" fill="hold" grpId="0" nodeType="afterEffect">
                                  <p:stCondLst>
                                    <p:cond delay="0"/>
                                  </p:stCondLst>
                                  <p:childTnLst>
                                    <p:set>
                                      <p:cBhvr>
                                        <p:cTn id="103" dur="1" fill="hold">
                                          <p:stCondLst>
                                            <p:cond delay="0"/>
                                          </p:stCondLst>
                                        </p:cTn>
                                        <p:tgtEl>
                                          <p:spTgt spid="59409"/>
                                        </p:tgtEl>
                                        <p:attrNameLst>
                                          <p:attrName>style.visibility</p:attrName>
                                        </p:attrNameLst>
                                      </p:cBhvr>
                                      <p:to>
                                        <p:strVal val="visible"/>
                                      </p:to>
                                    </p:set>
                                    <p:anim calcmode="lin" valueType="num">
                                      <p:cBhvr additive="base">
                                        <p:cTn id="104" dur="500" fill="hold"/>
                                        <p:tgtEl>
                                          <p:spTgt spid="59409"/>
                                        </p:tgtEl>
                                        <p:attrNameLst>
                                          <p:attrName>ppt_x</p:attrName>
                                        </p:attrNameLst>
                                      </p:cBhvr>
                                      <p:tavLst>
                                        <p:tav tm="0">
                                          <p:val>
                                            <p:strVal val="#ppt_x"/>
                                          </p:val>
                                        </p:tav>
                                        <p:tav tm="100000">
                                          <p:val>
                                            <p:strVal val="#ppt_x"/>
                                          </p:val>
                                        </p:tav>
                                      </p:tavLst>
                                    </p:anim>
                                    <p:anim calcmode="lin" valueType="num">
                                      <p:cBhvr additive="base">
                                        <p:cTn id="105" dur="500" fill="hold"/>
                                        <p:tgtEl>
                                          <p:spTgt spid="59409"/>
                                        </p:tgtEl>
                                        <p:attrNameLst>
                                          <p:attrName>ppt_y</p:attrName>
                                        </p:attrNameLst>
                                      </p:cBhvr>
                                      <p:tavLst>
                                        <p:tav tm="0">
                                          <p:val>
                                            <p:strVal val="0-#ppt_h/2"/>
                                          </p:val>
                                        </p:tav>
                                        <p:tav tm="100000">
                                          <p:val>
                                            <p:strVal val="#ppt_y"/>
                                          </p:val>
                                        </p:tav>
                                      </p:tavLst>
                                    </p:anim>
                                  </p:childTnLst>
                                </p:cTn>
                              </p:par>
                            </p:childTnLst>
                          </p:cTn>
                        </p:par>
                        <p:par>
                          <p:cTn id="106" fill="hold">
                            <p:stCondLst>
                              <p:cond delay="10500"/>
                            </p:stCondLst>
                            <p:childTnLst>
                              <p:par>
                                <p:cTn id="107" presetID="2" presetClass="entr" presetSubtype="1" fill="hold" grpId="0" nodeType="afterEffect">
                                  <p:stCondLst>
                                    <p:cond delay="0"/>
                                  </p:stCondLst>
                                  <p:childTnLst>
                                    <p:set>
                                      <p:cBhvr>
                                        <p:cTn id="108" dur="1" fill="hold">
                                          <p:stCondLst>
                                            <p:cond delay="0"/>
                                          </p:stCondLst>
                                        </p:cTn>
                                        <p:tgtEl>
                                          <p:spTgt spid="59401"/>
                                        </p:tgtEl>
                                        <p:attrNameLst>
                                          <p:attrName>style.visibility</p:attrName>
                                        </p:attrNameLst>
                                      </p:cBhvr>
                                      <p:to>
                                        <p:strVal val="visible"/>
                                      </p:to>
                                    </p:set>
                                    <p:anim calcmode="lin" valueType="num">
                                      <p:cBhvr additive="base">
                                        <p:cTn id="109" dur="500" fill="hold"/>
                                        <p:tgtEl>
                                          <p:spTgt spid="59401"/>
                                        </p:tgtEl>
                                        <p:attrNameLst>
                                          <p:attrName>ppt_x</p:attrName>
                                        </p:attrNameLst>
                                      </p:cBhvr>
                                      <p:tavLst>
                                        <p:tav tm="0">
                                          <p:val>
                                            <p:strVal val="#ppt_x"/>
                                          </p:val>
                                        </p:tav>
                                        <p:tav tm="100000">
                                          <p:val>
                                            <p:strVal val="#ppt_x"/>
                                          </p:val>
                                        </p:tav>
                                      </p:tavLst>
                                    </p:anim>
                                    <p:anim calcmode="lin" valueType="num">
                                      <p:cBhvr additive="base">
                                        <p:cTn id="110" dur="500" fill="hold"/>
                                        <p:tgtEl>
                                          <p:spTgt spid="594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59398" grpId="0" animBg="1"/>
      <p:bldP spid="59399" grpId="0" animBg="1"/>
      <p:bldP spid="59400" grpId="0" animBg="1"/>
      <p:bldP spid="59401" grpId="0" animBg="1"/>
      <p:bldP spid="59402" grpId="0" animBg="1"/>
      <p:bldP spid="59403" grpId="0" animBg="1"/>
      <p:bldP spid="59404" grpId="0" animBg="1"/>
      <p:bldP spid="59405" grpId="0" animBg="1"/>
      <p:bldP spid="59406" grpId="0" animBg="1"/>
      <p:bldP spid="59407" grpId="0" animBg="1"/>
      <p:bldP spid="59408" grpId="0" animBg="1"/>
      <p:bldP spid="59409" grpId="0" animBg="1"/>
      <p:bldP spid="59410" grpId="0" animBg="1"/>
      <p:bldP spid="59411" grpId="0" animBg="1"/>
      <p:bldP spid="59412" grpId="0" animBg="1"/>
      <p:bldP spid="59413" grpId="0" animBg="1"/>
      <p:bldP spid="594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Users\moh4\Pictures\pict88.jpg"/>
          <p:cNvPicPr>
            <a:picLocks noChangeAspect="1" noChangeArrowheads="1"/>
          </p:cNvPicPr>
          <p:nvPr/>
        </p:nvPicPr>
        <p:blipFill>
          <a:blip r:embed="rId2" cstate="print"/>
          <a:srcRect/>
          <a:stretch>
            <a:fillRect/>
          </a:stretch>
        </p:blipFill>
        <p:spPr bwMode="auto">
          <a:xfrm>
            <a:off x="-1" y="0"/>
            <a:ext cx="9159385"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667000" y="228600"/>
            <a:ext cx="3733800" cy="579438"/>
          </a:xfrm>
          <a:prstGeom prst="rect">
            <a:avLst/>
          </a:prstGeom>
          <a:solidFill>
            <a:srgbClr val="E8E9B5"/>
          </a:solidFill>
          <a:ln w="9525">
            <a:noFill/>
            <a:miter lim="800000"/>
            <a:headEnd/>
            <a:tailEnd/>
          </a:ln>
          <a:effectLst/>
        </p:spPr>
        <p:txBody>
          <a:bodyPr>
            <a:spAutoFit/>
          </a:bodyPr>
          <a:lstStyle/>
          <a:p>
            <a:pPr algn="ctr" rtl="1">
              <a:spcBef>
                <a:spcPct val="50000"/>
              </a:spcBef>
            </a:pPr>
            <a:r>
              <a:rPr lang="ar-JO" sz="3200" b="1" u="sng">
                <a:cs typeface="Simplified Arabic" pitchFamily="18" charset="-78"/>
              </a:rPr>
              <a:t>دور التثقيف الصحي</a:t>
            </a:r>
            <a:endParaRPr lang="en-US" sz="3200" b="1" u="sng">
              <a:cs typeface="Simplified Arabic" pitchFamily="18" charset="-78"/>
            </a:endParaRPr>
          </a:p>
        </p:txBody>
      </p:sp>
      <p:sp>
        <p:nvSpPr>
          <p:cNvPr id="68611" name="Text Box 3"/>
          <p:cNvSpPr txBox="1">
            <a:spLocks noChangeArrowheads="1"/>
          </p:cNvSpPr>
          <p:nvPr/>
        </p:nvSpPr>
        <p:spPr bwMode="auto">
          <a:xfrm>
            <a:off x="1981200" y="1447800"/>
            <a:ext cx="52578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التوعية حول اهمية الاغذية المدعمة.</a:t>
            </a:r>
            <a:endParaRPr lang="en-US" sz="2800" b="1">
              <a:cs typeface="Simplified Arabic" pitchFamily="18" charset="-78"/>
            </a:endParaRPr>
          </a:p>
        </p:txBody>
      </p:sp>
      <p:sp>
        <p:nvSpPr>
          <p:cNvPr id="68612" name="Text Box 4"/>
          <p:cNvSpPr txBox="1">
            <a:spLocks noChangeArrowheads="1"/>
          </p:cNvSpPr>
          <p:nvPr/>
        </p:nvSpPr>
        <p:spPr bwMode="auto">
          <a:xfrm>
            <a:off x="1219200" y="2286000"/>
            <a:ext cx="68580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جمع المعلومات عن رأي المجتمع في الاغذية المدعمة.</a:t>
            </a:r>
            <a:endParaRPr lang="en-US" sz="2800" b="1">
              <a:cs typeface="Simplified Arabic" pitchFamily="18" charset="-78"/>
            </a:endParaRPr>
          </a:p>
        </p:txBody>
      </p:sp>
      <p:sp>
        <p:nvSpPr>
          <p:cNvPr id="68613" name="Text Box 5"/>
          <p:cNvSpPr txBox="1">
            <a:spLocks noChangeArrowheads="1"/>
          </p:cNvSpPr>
          <p:nvPr/>
        </p:nvSpPr>
        <p:spPr bwMode="auto">
          <a:xfrm>
            <a:off x="152400" y="3124200"/>
            <a:ext cx="88392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التوعية حول اهمية وجود شعار التدعيم على عبوات الطحين وملح الطعام.</a:t>
            </a:r>
            <a:endParaRPr lang="en-US" sz="2800" b="1">
              <a:cs typeface="Simplified Arabic" pitchFamily="18" charset="-78"/>
            </a:endParaRPr>
          </a:p>
        </p:txBody>
      </p:sp>
      <p:sp>
        <p:nvSpPr>
          <p:cNvPr id="68614" name="Text Box 6"/>
          <p:cNvSpPr txBox="1">
            <a:spLocks noChangeArrowheads="1"/>
          </p:cNvSpPr>
          <p:nvPr/>
        </p:nvSpPr>
        <p:spPr bwMode="auto">
          <a:xfrm>
            <a:off x="1371600" y="4038600"/>
            <a:ext cx="67056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التوعية حول خطورة استعمال ملح غير مؤيدن.</a:t>
            </a:r>
            <a:endParaRPr lang="en-US" sz="2800" b="1">
              <a:cs typeface="Simplified Arabic" pitchFamily="18" charset="-78"/>
            </a:endParaRPr>
          </a:p>
        </p:txBody>
      </p:sp>
      <p:sp>
        <p:nvSpPr>
          <p:cNvPr id="68615" name="Text Box 7"/>
          <p:cNvSpPr txBox="1">
            <a:spLocks noChangeArrowheads="1"/>
          </p:cNvSpPr>
          <p:nvPr/>
        </p:nvSpPr>
        <p:spPr bwMode="auto">
          <a:xfrm>
            <a:off x="457200" y="5029200"/>
            <a:ext cx="83058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التوعية حول ضرورة استهلاك الطحين المدعم في البيوت والمخابز.</a:t>
            </a:r>
            <a:endParaRPr lang="en-US" sz="2800" b="1">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amond(in)">
                                      <p:cBhvr>
                                        <p:cTn id="7" dur="500"/>
                                        <p:tgtEl>
                                          <p:spTgt spid="68610"/>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8611"/>
                                        </p:tgtEl>
                                        <p:attrNameLst>
                                          <p:attrName>style.visibility</p:attrName>
                                        </p:attrNameLst>
                                      </p:cBhvr>
                                      <p:to>
                                        <p:strVal val="visible"/>
                                      </p:to>
                                    </p:set>
                                    <p:animEffect transition="in" filter="diamond(in)">
                                      <p:cBhvr>
                                        <p:cTn id="11" dur="500"/>
                                        <p:tgtEl>
                                          <p:spTgt spid="68611"/>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8612"/>
                                        </p:tgtEl>
                                        <p:attrNameLst>
                                          <p:attrName>style.visibility</p:attrName>
                                        </p:attrNameLst>
                                      </p:cBhvr>
                                      <p:to>
                                        <p:strVal val="visible"/>
                                      </p:to>
                                    </p:set>
                                    <p:animEffect transition="in" filter="diamond(in)">
                                      <p:cBhvr>
                                        <p:cTn id="15" dur="500"/>
                                        <p:tgtEl>
                                          <p:spTgt spid="68612"/>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diamond(in)">
                                      <p:cBhvr>
                                        <p:cTn id="19" dur="500"/>
                                        <p:tgtEl>
                                          <p:spTgt spid="68613"/>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68614"/>
                                        </p:tgtEl>
                                        <p:attrNameLst>
                                          <p:attrName>style.visibility</p:attrName>
                                        </p:attrNameLst>
                                      </p:cBhvr>
                                      <p:to>
                                        <p:strVal val="visible"/>
                                      </p:to>
                                    </p:set>
                                    <p:animEffect transition="in" filter="diamond(in)">
                                      <p:cBhvr>
                                        <p:cTn id="23" dur="500"/>
                                        <p:tgtEl>
                                          <p:spTgt spid="68614"/>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68615"/>
                                        </p:tgtEl>
                                        <p:attrNameLst>
                                          <p:attrName>style.visibility</p:attrName>
                                        </p:attrNameLst>
                                      </p:cBhvr>
                                      <p:to>
                                        <p:strVal val="visible"/>
                                      </p:to>
                                    </p:set>
                                    <p:animEffect transition="in" filter="diamond(in)">
                                      <p:cBhvr>
                                        <p:cTn id="27"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animBg="1"/>
      <p:bldP spid="68612" grpId="0" animBg="1"/>
      <p:bldP spid="68613" grpId="0" animBg="1"/>
      <p:bldP spid="68614" grpId="0" animBg="1"/>
      <p:bldP spid="686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24000" y="228600"/>
            <a:ext cx="6400800" cy="1066800"/>
          </a:xfrm>
          <a:prstGeom prst="rect">
            <a:avLst/>
          </a:prstGeom>
          <a:solidFill>
            <a:srgbClr val="E8E9B5"/>
          </a:solidFill>
          <a:ln w="9525">
            <a:noFill/>
            <a:miter lim="800000"/>
            <a:headEnd/>
            <a:tailEnd/>
          </a:ln>
          <a:effectLst/>
        </p:spPr>
        <p:txBody>
          <a:bodyPr>
            <a:spAutoFit/>
          </a:bodyPr>
          <a:lstStyle/>
          <a:p>
            <a:pPr algn="ctr" rtl="1">
              <a:spcBef>
                <a:spcPct val="50000"/>
              </a:spcBef>
            </a:pPr>
            <a:r>
              <a:rPr lang="ar-JO" sz="3200" b="1" u="sng">
                <a:cs typeface="Simplified Arabic" pitchFamily="18" charset="-78"/>
              </a:rPr>
              <a:t>الادوات المستخدمة في  التثقيف الصحي حول الاغذية المدعمة</a:t>
            </a:r>
            <a:endParaRPr lang="en-US" sz="3200" b="1" u="sng">
              <a:cs typeface="Simplified Arabic" pitchFamily="18" charset="-78"/>
            </a:endParaRPr>
          </a:p>
        </p:txBody>
      </p:sp>
      <p:sp>
        <p:nvSpPr>
          <p:cNvPr id="69635" name="Text Box 3"/>
          <p:cNvSpPr txBox="1">
            <a:spLocks noChangeArrowheads="1"/>
          </p:cNvSpPr>
          <p:nvPr/>
        </p:nvSpPr>
        <p:spPr bwMode="auto">
          <a:xfrm>
            <a:off x="1981200" y="1447800"/>
            <a:ext cx="52578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الملصقات للمخابز.</a:t>
            </a:r>
            <a:endParaRPr lang="en-US" sz="2800" b="1">
              <a:cs typeface="Simplified Arabic" pitchFamily="18" charset="-78"/>
            </a:endParaRPr>
          </a:p>
        </p:txBody>
      </p:sp>
      <p:sp>
        <p:nvSpPr>
          <p:cNvPr id="69636" name="Text Box 4"/>
          <p:cNvSpPr txBox="1">
            <a:spLocks noChangeArrowheads="1"/>
          </p:cNvSpPr>
          <p:nvPr/>
        </p:nvSpPr>
        <p:spPr bwMode="auto">
          <a:xfrm>
            <a:off x="1219200" y="2286000"/>
            <a:ext cx="68580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الملصقات للمدارس.</a:t>
            </a:r>
            <a:endParaRPr lang="en-US" sz="2800" b="1">
              <a:cs typeface="Simplified Arabic" pitchFamily="18" charset="-78"/>
            </a:endParaRPr>
          </a:p>
        </p:txBody>
      </p:sp>
      <p:sp>
        <p:nvSpPr>
          <p:cNvPr id="69637" name="Text Box 5"/>
          <p:cNvSpPr txBox="1">
            <a:spLocks noChangeArrowheads="1"/>
          </p:cNvSpPr>
          <p:nvPr/>
        </p:nvSpPr>
        <p:spPr bwMode="auto">
          <a:xfrm>
            <a:off x="152400" y="3124200"/>
            <a:ext cx="88392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منشور الاغذية المدعمة.</a:t>
            </a:r>
            <a:endParaRPr lang="en-US" sz="2800" b="1">
              <a:cs typeface="Simplified Arabic" pitchFamily="18" charset="-78"/>
            </a:endParaRPr>
          </a:p>
        </p:txBody>
      </p:sp>
      <p:sp>
        <p:nvSpPr>
          <p:cNvPr id="69638" name="Text Box 6"/>
          <p:cNvSpPr txBox="1">
            <a:spLocks noChangeArrowheads="1"/>
          </p:cNvSpPr>
          <p:nvPr/>
        </p:nvSpPr>
        <p:spPr bwMode="auto">
          <a:xfrm>
            <a:off x="1371600" y="4038600"/>
            <a:ext cx="67056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عقد ندوات تثقيفية حول الاغذية المدعمة.</a:t>
            </a:r>
            <a:endParaRPr lang="en-US" sz="2800" b="1">
              <a:cs typeface="Simplified Arabic" pitchFamily="18" charset="-78"/>
            </a:endParaRPr>
          </a:p>
        </p:txBody>
      </p:sp>
      <p:sp>
        <p:nvSpPr>
          <p:cNvPr id="69639" name="Text Box 7"/>
          <p:cNvSpPr txBox="1">
            <a:spLocks noChangeArrowheads="1"/>
          </p:cNvSpPr>
          <p:nvPr/>
        </p:nvSpPr>
        <p:spPr bwMode="auto">
          <a:xfrm>
            <a:off x="457200" y="5029200"/>
            <a:ext cx="8305800" cy="519113"/>
          </a:xfrm>
          <a:prstGeom prst="rect">
            <a:avLst/>
          </a:prstGeom>
          <a:solidFill>
            <a:srgbClr val="EBB3EA"/>
          </a:solidFill>
          <a:ln w="9525">
            <a:noFill/>
            <a:miter lim="800000"/>
            <a:headEnd/>
            <a:tailEnd/>
          </a:ln>
          <a:effectLst/>
        </p:spPr>
        <p:txBody>
          <a:bodyPr>
            <a:spAutoFit/>
          </a:bodyPr>
          <a:lstStyle/>
          <a:p>
            <a:pPr algn="ctr" rtl="1">
              <a:spcBef>
                <a:spcPct val="50000"/>
              </a:spcBef>
            </a:pPr>
            <a:r>
              <a:rPr lang="ar-JO" sz="2800" b="1">
                <a:cs typeface="Simplified Arabic" pitchFamily="18" charset="-78"/>
              </a:rPr>
              <a:t>الاعلانات الصحية في الراديو والتلفاز.</a:t>
            </a:r>
            <a:endParaRPr lang="en-US" sz="2800" b="1">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in)">
                                      <p:cBhvr>
                                        <p:cTn id="7" dur="500"/>
                                        <p:tgtEl>
                                          <p:spTgt spid="69634"/>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9635"/>
                                        </p:tgtEl>
                                        <p:attrNameLst>
                                          <p:attrName>style.visibility</p:attrName>
                                        </p:attrNameLst>
                                      </p:cBhvr>
                                      <p:to>
                                        <p:strVal val="visible"/>
                                      </p:to>
                                    </p:set>
                                    <p:animEffect transition="in" filter="diamond(in)">
                                      <p:cBhvr>
                                        <p:cTn id="11" dur="500"/>
                                        <p:tgtEl>
                                          <p:spTgt spid="6963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9636"/>
                                        </p:tgtEl>
                                        <p:attrNameLst>
                                          <p:attrName>style.visibility</p:attrName>
                                        </p:attrNameLst>
                                      </p:cBhvr>
                                      <p:to>
                                        <p:strVal val="visible"/>
                                      </p:to>
                                    </p:set>
                                    <p:animEffect transition="in" filter="diamond(in)">
                                      <p:cBhvr>
                                        <p:cTn id="15" dur="500"/>
                                        <p:tgtEl>
                                          <p:spTgt spid="6963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diamond(in)">
                                      <p:cBhvr>
                                        <p:cTn id="19" dur="500"/>
                                        <p:tgtEl>
                                          <p:spTgt spid="69637"/>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69638"/>
                                        </p:tgtEl>
                                        <p:attrNameLst>
                                          <p:attrName>style.visibility</p:attrName>
                                        </p:attrNameLst>
                                      </p:cBhvr>
                                      <p:to>
                                        <p:strVal val="visible"/>
                                      </p:to>
                                    </p:set>
                                    <p:animEffect transition="in" filter="diamond(in)">
                                      <p:cBhvr>
                                        <p:cTn id="23" dur="500"/>
                                        <p:tgtEl>
                                          <p:spTgt spid="69638"/>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69639"/>
                                        </p:tgtEl>
                                        <p:attrNameLst>
                                          <p:attrName>style.visibility</p:attrName>
                                        </p:attrNameLst>
                                      </p:cBhvr>
                                      <p:to>
                                        <p:strVal val="visible"/>
                                      </p:to>
                                    </p:set>
                                    <p:animEffect transition="in" filter="diamond(in)">
                                      <p:cBhvr>
                                        <p:cTn id="27"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animBg="1"/>
      <p:bldP spid="69636" grpId="0" animBg="1"/>
      <p:bldP spid="69637" grpId="0" animBg="1"/>
      <p:bldP spid="69638" grpId="0" animBg="1"/>
      <p:bldP spid="696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chemeClr val="accent1"/>
          </a:solidFill>
        </p:spPr>
        <p:txBody>
          <a:bodyPr/>
          <a:lstStyle/>
          <a:p>
            <a:r>
              <a:rPr lang="ar-SA" b="1">
                <a:solidFill>
                  <a:srgbClr val="FF3300"/>
                </a:solidFill>
              </a:rPr>
              <a:t>شعار الاغذية المدعمة</a:t>
            </a:r>
            <a:endParaRPr lang="en-US" b="1">
              <a:solidFill>
                <a:srgbClr val="FF3300"/>
              </a:solidFill>
            </a:endParaRPr>
          </a:p>
        </p:txBody>
      </p:sp>
      <p:pic>
        <p:nvPicPr>
          <p:cNvPr id="67587" name="Picture 3" descr="new_logo2"/>
          <p:cNvPicPr>
            <a:picLocks noGrp="1" noChangeAspect="1" noChangeArrowheads="1"/>
          </p:cNvPicPr>
          <p:nvPr>
            <p:ph sz="half" idx="1"/>
          </p:nvPr>
        </p:nvPicPr>
        <p:blipFill>
          <a:blip r:embed="rId2" cstate="print"/>
          <a:srcRect/>
          <a:stretch>
            <a:fillRect/>
          </a:stretch>
        </p:blipFill>
        <p:spPr>
          <a:xfrm>
            <a:off x="1258888" y="1628775"/>
            <a:ext cx="2751137" cy="4525963"/>
          </a:xfrm>
          <a:solidFill>
            <a:srgbClr val="000000"/>
          </a:solidFill>
          <a:ln/>
        </p:spPr>
      </p:pic>
      <p:pic>
        <p:nvPicPr>
          <p:cNvPr id="67588" name="Picture 4" descr="new_logo2"/>
          <p:cNvPicPr>
            <a:picLocks noGrp="1" noChangeAspect="1" noChangeArrowheads="1"/>
          </p:cNvPicPr>
          <p:nvPr>
            <p:ph sz="quarter" idx="2"/>
          </p:nvPr>
        </p:nvPicPr>
        <p:blipFill>
          <a:blip r:embed="rId3" cstate="print"/>
          <a:srcRect/>
          <a:stretch>
            <a:fillRect/>
          </a:stretch>
        </p:blipFill>
        <p:spPr>
          <a:xfrm>
            <a:off x="6005513" y="1600200"/>
            <a:ext cx="1323975" cy="2179638"/>
          </a:xfrm>
          <a:noFill/>
          <a:ln/>
        </p:spPr>
      </p:pic>
      <p:pic>
        <p:nvPicPr>
          <p:cNvPr id="67589" name="Picture 5" descr="new_logo2"/>
          <p:cNvPicPr>
            <a:picLocks noGrp="1" noChangeAspect="1" noChangeArrowheads="1"/>
          </p:cNvPicPr>
          <p:nvPr>
            <p:ph sz="quarter" idx="3"/>
          </p:nvPr>
        </p:nvPicPr>
        <p:blipFill>
          <a:blip r:embed="rId4" cstate="print"/>
          <a:srcRect/>
          <a:stretch>
            <a:fillRect/>
          </a:stretch>
        </p:blipFill>
        <p:spPr>
          <a:xfrm>
            <a:off x="6227763" y="4622800"/>
            <a:ext cx="865187" cy="1030288"/>
          </a:xfrm>
          <a:noFill/>
          <a:ln/>
        </p:spPr>
      </p:pic>
      <p:sp>
        <p:nvSpPr>
          <p:cNvPr id="67590" name="Line 6"/>
          <p:cNvSpPr>
            <a:spLocks noChangeShapeType="1"/>
          </p:cNvSpPr>
          <p:nvPr/>
        </p:nvSpPr>
        <p:spPr bwMode="auto">
          <a:xfrm flipV="1">
            <a:off x="755650" y="3429000"/>
            <a:ext cx="1152525" cy="431800"/>
          </a:xfrm>
          <a:prstGeom prst="line">
            <a:avLst/>
          </a:prstGeom>
          <a:noFill/>
          <a:ln w="9525">
            <a:solidFill>
              <a:srgbClr val="000000"/>
            </a:solidFill>
            <a:round/>
            <a:headEnd/>
            <a:tailEnd type="triangle" w="med" len="med"/>
          </a:ln>
          <a:effectLst/>
        </p:spPr>
        <p:txBody>
          <a:bodyPr/>
          <a:lstStyle/>
          <a:p>
            <a:endParaRPr lang="en-US"/>
          </a:p>
        </p:txBody>
      </p:sp>
      <p:sp>
        <p:nvSpPr>
          <p:cNvPr id="67591" name="Text Box 7"/>
          <p:cNvSpPr txBox="1">
            <a:spLocks noChangeArrowheads="1"/>
          </p:cNvSpPr>
          <p:nvPr/>
        </p:nvSpPr>
        <p:spPr bwMode="auto">
          <a:xfrm>
            <a:off x="179388" y="3933825"/>
            <a:ext cx="1079500"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ar-SA" sz="1600" b="1"/>
              <a:t>لون فيتامين أ</a:t>
            </a:r>
            <a:endParaRPr lang="en-US" sz="1600" b="1"/>
          </a:p>
        </p:txBody>
      </p:sp>
      <p:sp>
        <p:nvSpPr>
          <p:cNvPr id="67592" name="Line 8"/>
          <p:cNvSpPr>
            <a:spLocks noChangeShapeType="1"/>
          </p:cNvSpPr>
          <p:nvPr/>
        </p:nvSpPr>
        <p:spPr bwMode="auto">
          <a:xfrm flipH="1">
            <a:off x="2843213" y="2133600"/>
            <a:ext cx="1368425" cy="574675"/>
          </a:xfrm>
          <a:prstGeom prst="line">
            <a:avLst/>
          </a:prstGeom>
          <a:noFill/>
          <a:ln w="9525">
            <a:solidFill>
              <a:srgbClr val="000000"/>
            </a:solidFill>
            <a:round/>
            <a:headEnd/>
            <a:tailEnd type="triangle" w="med" len="med"/>
          </a:ln>
          <a:effectLst/>
        </p:spPr>
        <p:txBody>
          <a:bodyPr/>
          <a:lstStyle/>
          <a:p>
            <a:endParaRPr lang="en-US"/>
          </a:p>
        </p:txBody>
      </p:sp>
      <p:sp>
        <p:nvSpPr>
          <p:cNvPr id="67593" name="Text Box 9"/>
          <p:cNvSpPr txBox="1">
            <a:spLocks noChangeArrowheads="1"/>
          </p:cNvSpPr>
          <p:nvPr/>
        </p:nvSpPr>
        <p:spPr bwMode="auto">
          <a:xfrm>
            <a:off x="4284663" y="1916113"/>
            <a:ext cx="1366837"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ar-SA" sz="1600" b="1"/>
              <a:t>لون اليود</a:t>
            </a:r>
            <a:endParaRPr lang="en-US" sz="1600" b="1"/>
          </a:p>
        </p:txBody>
      </p:sp>
      <p:sp>
        <p:nvSpPr>
          <p:cNvPr id="67594" name="Line 10"/>
          <p:cNvSpPr>
            <a:spLocks noChangeShapeType="1"/>
          </p:cNvSpPr>
          <p:nvPr/>
        </p:nvSpPr>
        <p:spPr bwMode="auto">
          <a:xfrm>
            <a:off x="1692275" y="1844675"/>
            <a:ext cx="431800" cy="792163"/>
          </a:xfrm>
          <a:prstGeom prst="line">
            <a:avLst/>
          </a:prstGeom>
          <a:noFill/>
          <a:ln w="9525">
            <a:solidFill>
              <a:srgbClr val="000000"/>
            </a:solidFill>
            <a:round/>
            <a:headEnd/>
            <a:tailEnd type="triangle" w="med" len="med"/>
          </a:ln>
          <a:effectLst/>
        </p:spPr>
        <p:txBody>
          <a:bodyPr/>
          <a:lstStyle/>
          <a:p>
            <a:endParaRPr lang="en-US"/>
          </a:p>
        </p:txBody>
      </p:sp>
      <p:sp>
        <p:nvSpPr>
          <p:cNvPr id="67595" name="Text Box 11"/>
          <p:cNvSpPr txBox="1">
            <a:spLocks noChangeArrowheads="1"/>
          </p:cNvSpPr>
          <p:nvPr/>
        </p:nvSpPr>
        <p:spPr bwMode="auto">
          <a:xfrm>
            <a:off x="323850" y="1628775"/>
            <a:ext cx="1368425"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ar-SA" sz="1600" b="1"/>
              <a:t>لون الحديد</a:t>
            </a:r>
            <a:endParaRPr lang="en-US" sz="1600" b="1"/>
          </a:p>
        </p:txBody>
      </p:sp>
      <p:sp>
        <p:nvSpPr>
          <p:cNvPr id="67596" name="Line 12"/>
          <p:cNvSpPr>
            <a:spLocks noChangeShapeType="1"/>
          </p:cNvSpPr>
          <p:nvPr/>
        </p:nvSpPr>
        <p:spPr bwMode="auto">
          <a:xfrm flipV="1">
            <a:off x="2339975" y="5013325"/>
            <a:ext cx="503238" cy="360363"/>
          </a:xfrm>
          <a:prstGeom prst="line">
            <a:avLst/>
          </a:prstGeom>
          <a:noFill/>
          <a:ln w="9525">
            <a:solidFill>
              <a:srgbClr val="000000"/>
            </a:solidFill>
            <a:round/>
            <a:headEnd/>
            <a:tailEnd type="triangle" w="med" len="med"/>
          </a:ln>
          <a:effectLst/>
        </p:spPr>
        <p:txBody>
          <a:bodyPr/>
          <a:lstStyle/>
          <a:p>
            <a:endParaRPr lang="en-US"/>
          </a:p>
        </p:txBody>
      </p:sp>
      <p:sp>
        <p:nvSpPr>
          <p:cNvPr id="67597" name="Line 13"/>
          <p:cNvSpPr>
            <a:spLocks noChangeShapeType="1"/>
          </p:cNvSpPr>
          <p:nvPr/>
        </p:nvSpPr>
        <p:spPr bwMode="auto">
          <a:xfrm>
            <a:off x="2555875" y="4652963"/>
            <a:ext cx="503238" cy="720725"/>
          </a:xfrm>
          <a:prstGeom prst="line">
            <a:avLst/>
          </a:prstGeom>
          <a:noFill/>
          <a:ln w="9525">
            <a:solidFill>
              <a:srgbClr val="000000"/>
            </a:solidFill>
            <a:round/>
            <a:headEnd type="triangle" w="med" len="med"/>
            <a:tailEnd type="triangle" w="med" len="med"/>
          </a:ln>
          <a:effectLst/>
        </p:spPr>
        <p:txBody>
          <a:bodyPr/>
          <a:lstStyle/>
          <a:p>
            <a:endParaRPr lang="en-US"/>
          </a:p>
        </p:txBody>
      </p:sp>
      <p:sp>
        <p:nvSpPr>
          <p:cNvPr id="67598" name="Text Box 14"/>
          <p:cNvSpPr txBox="1">
            <a:spLocks noChangeArrowheads="1"/>
          </p:cNvSpPr>
          <p:nvPr/>
        </p:nvSpPr>
        <p:spPr bwMode="auto">
          <a:xfrm>
            <a:off x="827088" y="5229225"/>
            <a:ext cx="1511300"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ar-SA" sz="1600" b="1"/>
              <a:t>استمرارية البرنامج</a:t>
            </a:r>
            <a:endParaRPr lang="en-US" sz="1600" b="1"/>
          </a:p>
        </p:txBody>
      </p:sp>
      <p:sp>
        <p:nvSpPr>
          <p:cNvPr id="67599" name="Line 15"/>
          <p:cNvSpPr>
            <a:spLocks noChangeShapeType="1"/>
          </p:cNvSpPr>
          <p:nvPr/>
        </p:nvSpPr>
        <p:spPr bwMode="auto">
          <a:xfrm flipH="1">
            <a:off x="3132138" y="3068638"/>
            <a:ext cx="287337" cy="865187"/>
          </a:xfrm>
          <a:prstGeom prst="line">
            <a:avLst/>
          </a:prstGeom>
          <a:noFill/>
          <a:ln w="9525">
            <a:solidFill>
              <a:srgbClr val="000000"/>
            </a:solidFill>
            <a:round/>
            <a:headEnd type="triangle" w="med" len="med"/>
            <a:tailEnd type="triangle" w="med" len="med"/>
          </a:ln>
          <a:effectLst/>
        </p:spPr>
        <p:txBody>
          <a:bodyPr/>
          <a:lstStyle/>
          <a:p>
            <a:endParaRPr lang="en-US"/>
          </a:p>
        </p:txBody>
      </p:sp>
      <p:sp>
        <p:nvSpPr>
          <p:cNvPr id="67600" name="Line 16"/>
          <p:cNvSpPr>
            <a:spLocks noChangeShapeType="1"/>
          </p:cNvSpPr>
          <p:nvPr/>
        </p:nvSpPr>
        <p:spPr bwMode="auto">
          <a:xfrm>
            <a:off x="3276600" y="3500438"/>
            <a:ext cx="790575" cy="288925"/>
          </a:xfrm>
          <a:prstGeom prst="line">
            <a:avLst/>
          </a:prstGeom>
          <a:noFill/>
          <a:ln w="9525">
            <a:solidFill>
              <a:schemeClr val="bg2"/>
            </a:solidFill>
            <a:round/>
            <a:headEnd type="triangle" w="med" len="med"/>
            <a:tailEnd/>
          </a:ln>
          <a:effectLst/>
        </p:spPr>
        <p:txBody>
          <a:bodyPr/>
          <a:lstStyle/>
          <a:p>
            <a:endParaRPr lang="en-US"/>
          </a:p>
        </p:txBody>
      </p:sp>
      <p:sp>
        <p:nvSpPr>
          <p:cNvPr id="67601" name="Text Box 17"/>
          <p:cNvSpPr txBox="1">
            <a:spLocks noChangeArrowheads="1"/>
          </p:cNvSpPr>
          <p:nvPr/>
        </p:nvSpPr>
        <p:spPr bwMode="auto">
          <a:xfrm>
            <a:off x="4140200" y="3644900"/>
            <a:ext cx="1079500"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en-US" sz="1600" b="1"/>
              <a:t>2006</a:t>
            </a:r>
          </a:p>
        </p:txBody>
      </p:sp>
      <p:sp>
        <p:nvSpPr>
          <p:cNvPr id="67602" name="Line 18"/>
          <p:cNvSpPr>
            <a:spLocks noChangeShapeType="1"/>
          </p:cNvSpPr>
          <p:nvPr/>
        </p:nvSpPr>
        <p:spPr bwMode="auto">
          <a:xfrm>
            <a:off x="2700338" y="2133600"/>
            <a:ext cx="0" cy="287338"/>
          </a:xfrm>
          <a:prstGeom prst="line">
            <a:avLst/>
          </a:prstGeom>
          <a:noFill/>
          <a:ln w="9525">
            <a:solidFill>
              <a:srgbClr val="000000"/>
            </a:solidFill>
            <a:round/>
            <a:headEnd/>
            <a:tailEnd type="triangle" w="med" len="med"/>
          </a:ln>
          <a:effectLst/>
        </p:spPr>
        <p:txBody>
          <a:bodyPr/>
          <a:lstStyle/>
          <a:p>
            <a:endParaRPr lang="en-US"/>
          </a:p>
        </p:txBody>
      </p:sp>
      <p:sp>
        <p:nvSpPr>
          <p:cNvPr id="67603" name="Line 19"/>
          <p:cNvSpPr>
            <a:spLocks noChangeShapeType="1"/>
          </p:cNvSpPr>
          <p:nvPr/>
        </p:nvSpPr>
        <p:spPr bwMode="auto">
          <a:xfrm flipH="1">
            <a:off x="1547813" y="2133600"/>
            <a:ext cx="1152525" cy="647700"/>
          </a:xfrm>
          <a:prstGeom prst="line">
            <a:avLst/>
          </a:prstGeom>
          <a:noFill/>
          <a:ln w="9525">
            <a:solidFill>
              <a:srgbClr val="000000"/>
            </a:solidFill>
            <a:round/>
            <a:headEnd/>
            <a:tailEnd type="triangle" w="med" len="med"/>
          </a:ln>
          <a:effectLst/>
        </p:spPr>
        <p:txBody>
          <a:bodyPr/>
          <a:lstStyle/>
          <a:p>
            <a:endParaRPr lang="en-US"/>
          </a:p>
        </p:txBody>
      </p:sp>
      <p:sp>
        <p:nvSpPr>
          <p:cNvPr id="67604" name="Line 20"/>
          <p:cNvSpPr>
            <a:spLocks noChangeShapeType="1"/>
          </p:cNvSpPr>
          <p:nvPr/>
        </p:nvSpPr>
        <p:spPr bwMode="auto">
          <a:xfrm flipV="1">
            <a:off x="2700338" y="1773238"/>
            <a:ext cx="0" cy="360362"/>
          </a:xfrm>
          <a:prstGeom prst="line">
            <a:avLst/>
          </a:prstGeom>
          <a:noFill/>
          <a:ln w="9525">
            <a:solidFill>
              <a:srgbClr val="000000"/>
            </a:solidFill>
            <a:round/>
            <a:headEnd type="triangle" w="med" len="med"/>
            <a:tailEnd/>
          </a:ln>
          <a:effectLst/>
        </p:spPr>
        <p:txBody>
          <a:bodyPr/>
          <a:lstStyle/>
          <a:p>
            <a:endParaRPr lang="en-US"/>
          </a:p>
        </p:txBody>
      </p:sp>
      <p:sp>
        <p:nvSpPr>
          <p:cNvPr id="67605" name="Text Box 21"/>
          <p:cNvSpPr txBox="1">
            <a:spLocks noChangeArrowheads="1"/>
          </p:cNvSpPr>
          <p:nvPr/>
        </p:nvSpPr>
        <p:spPr bwMode="auto">
          <a:xfrm>
            <a:off x="2195513" y="1341438"/>
            <a:ext cx="1079500" cy="336550"/>
          </a:xfrm>
          <a:prstGeom prst="rect">
            <a:avLst/>
          </a:prstGeom>
          <a:solidFill>
            <a:srgbClr val="FF66FF"/>
          </a:solidFill>
          <a:ln w="9525">
            <a:noFill/>
            <a:miter lim="800000"/>
            <a:headEnd/>
            <a:tailEnd/>
          </a:ln>
          <a:effectLst/>
        </p:spPr>
        <p:txBody>
          <a:bodyPr>
            <a:spAutoFit/>
          </a:bodyPr>
          <a:lstStyle/>
          <a:p>
            <a:pPr algn="ctr" rtl="1">
              <a:spcBef>
                <a:spcPct val="50000"/>
              </a:spcBef>
            </a:pPr>
            <a:r>
              <a:rPr lang="ar-SA" sz="1600" b="1"/>
              <a:t>دلالة الصحة</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amond(in)">
                                      <p:cBhvr>
                                        <p:cTn id="12" dur="500"/>
                                        <p:tgtEl>
                                          <p:spTgt spid="67587"/>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67588"/>
                                        </p:tgtEl>
                                        <p:attrNameLst>
                                          <p:attrName>style.visibility</p:attrName>
                                        </p:attrNameLst>
                                      </p:cBhvr>
                                      <p:to>
                                        <p:strVal val="visible"/>
                                      </p:to>
                                    </p:set>
                                    <p:animEffect transition="in" filter="diamond(in)">
                                      <p:cBhvr>
                                        <p:cTn id="16" dur="500"/>
                                        <p:tgtEl>
                                          <p:spTgt spid="67588"/>
                                        </p:tgtEl>
                                      </p:cBhvr>
                                    </p:animEffect>
                                  </p:childTnLst>
                                </p:cTn>
                              </p:par>
                            </p:childTnLst>
                          </p:cTn>
                        </p:par>
                        <p:par>
                          <p:cTn id="17" fill="hold">
                            <p:stCondLst>
                              <p:cond delay="1500"/>
                            </p:stCondLst>
                            <p:childTnLst>
                              <p:par>
                                <p:cTn id="18" presetID="8" presetClass="entr" presetSubtype="16" fill="hold" nodeType="afterEffect">
                                  <p:stCondLst>
                                    <p:cond delay="0"/>
                                  </p:stCondLst>
                                  <p:childTnLst>
                                    <p:set>
                                      <p:cBhvr>
                                        <p:cTn id="19" dur="1" fill="hold">
                                          <p:stCondLst>
                                            <p:cond delay="0"/>
                                          </p:stCondLst>
                                        </p:cTn>
                                        <p:tgtEl>
                                          <p:spTgt spid="67589"/>
                                        </p:tgtEl>
                                        <p:attrNameLst>
                                          <p:attrName>style.visibility</p:attrName>
                                        </p:attrNameLst>
                                      </p:cBhvr>
                                      <p:to>
                                        <p:strVal val="visible"/>
                                      </p:to>
                                    </p:set>
                                    <p:animEffect transition="in" filter="diamond(in)">
                                      <p:cBhvr>
                                        <p:cTn id="20" dur="500"/>
                                        <p:tgtEl>
                                          <p:spTgt spid="6758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67591"/>
                                        </p:tgtEl>
                                        <p:attrNameLst>
                                          <p:attrName>style.visibility</p:attrName>
                                        </p:attrNameLst>
                                      </p:cBhvr>
                                      <p:to>
                                        <p:strVal val="visible"/>
                                      </p:to>
                                    </p:set>
                                    <p:anim calcmode="lin" valueType="num">
                                      <p:cBhvr additive="base">
                                        <p:cTn id="30" dur="500" fill="hold"/>
                                        <p:tgtEl>
                                          <p:spTgt spid="67591"/>
                                        </p:tgtEl>
                                        <p:attrNameLst>
                                          <p:attrName>ppt_x</p:attrName>
                                        </p:attrNameLst>
                                      </p:cBhvr>
                                      <p:tavLst>
                                        <p:tav tm="0">
                                          <p:val>
                                            <p:strVal val="0-#ppt_w/2"/>
                                          </p:val>
                                        </p:tav>
                                        <p:tav tm="100000">
                                          <p:val>
                                            <p:strVal val="#ppt_x"/>
                                          </p:val>
                                        </p:tav>
                                      </p:tavLst>
                                    </p:anim>
                                    <p:anim calcmode="lin" valueType="num">
                                      <p:cBhvr additive="base">
                                        <p:cTn id="31" dur="500" fill="hold"/>
                                        <p:tgtEl>
                                          <p:spTgt spid="67591"/>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67592"/>
                                        </p:tgtEl>
                                        <p:attrNameLst>
                                          <p:attrName>style.visibility</p:attrName>
                                        </p:attrNameLst>
                                      </p:cBhvr>
                                      <p:to>
                                        <p:strVal val="visible"/>
                                      </p:to>
                                    </p:set>
                                    <p:anim calcmode="lin" valueType="num">
                                      <p:cBhvr additive="base">
                                        <p:cTn id="35" dur="500" fill="hold"/>
                                        <p:tgtEl>
                                          <p:spTgt spid="67592"/>
                                        </p:tgtEl>
                                        <p:attrNameLst>
                                          <p:attrName>ppt_x</p:attrName>
                                        </p:attrNameLst>
                                      </p:cBhvr>
                                      <p:tavLst>
                                        <p:tav tm="0">
                                          <p:val>
                                            <p:strVal val="1+#ppt_w/2"/>
                                          </p:val>
                                        </p:tav>
                                        <p:tav tm="100000">
                                          <p:val>
                                            <p:strVal val="#ppt_x"/>
                                          </p:val>
                                        </p:tav>
                                      </p:tavLst>
                                    </p:anim>
                                    <p:anim calcmode="lin" valueType="num">
                                      <p:cBhvr additive="base">
                                        <p:cTn id="36" dur="500" fill="hold"/>
                                        <p:tgtEl>
                                          <p:spTgt spid="67592"/>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grpId="0" nodeType="afterEffect">
                                  <p:stCondLst>
                                    <p:cond delay="0"/>
                                  </p:stCondLst>
                                  <p:childTnLst>
                                    <p:set>
                                      <p:cBhvr>
                                        <p:cTn id="39" dur="1" fill="hold">
                                          <p:stCondLst>
                                            <p:cond delay="0"/>
                                          </p:stCondLst>
                                        </p:cTn>
                                        <p:tgtEl>
                                          <p:spTgt spid="67593"/>
                                        </p:tgtEl>
                                        <p:attrNameLst>
                                          <p:attrName>style.visibility</p:attrName>
                                        </p:attrNameLst>
                                      </p:cBhvr>
                                      <p:to>
                                        <p:strVal val="visible"/>
                                      </p:to>
                                    </p:set>
                                    <p:anim calcmode="lin" valueType="num">
                                      <p:cBhvr additive="base">
                                        <p:cTn id="40" dur="500" fill="hold"/>
                                        <p:tgtEl>
                                          <p:spTgt spid="67593"/>
                                        </p:tgtEl>
                                        <p:attrNameLst>
                                          <p:attrName>ppt_x</p:attrName>
                                        </p:attrNameLst>
                                      </p:cBhvr>
                                      <p:tavLst>
                                        <p:tav tm="0">
                                          <p:val>
                                            <p:strVal val="1+#ppt_w/2"/>
                                          </p:val>
                                        </p:tav>
                                        <p:tav tm="100000">
                                          <p:val>
                                            <p:strVal val="#ppt_x"/>
                                          </p:val>
                                        </p:tav>
                                      </p:tavLst>
                                    </p:anim>
                                    <p:anim calcmode="lin" valueType="num">
                                      <p:cBhvr additive="base">
                                        <p:cTn id="41" dur="500" fill="hold"/>
                                        <p:tgtEl>
                                          <p:spTgt spid="67593"/>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1" fill="hold" grpId="0" nodeType="afterEffect">
                                  <p:stCondLst>
                                    <p:cond delay="0"/>
                                  </p:stCondLst>
                                  <p:childTnLst>
                                    <p:set>
                                      <p:cBhvr>
                                        <p:cTn id="44" dur="1" fill="hold">
                                          <p:stCondLst>
                                            <p:cond delay="0"/>
                                          </p:stCondLst>
                                        </p:cTn>
                                        <p:tgtEl>
                                          <p:spTgt spid="67594"/>
                                        </p:tgtEl>
                                        <p:attrNameLst>
                                          <p:attrName>style.visibility</p:attrName>
                                        </p:attrNameLst>
                                      </p:cBhvr>
                                      <p:to>
                                        <p:strVal val="visible"/>
                                      </p:to>
                                    </p:set>
                                    <p:anim calcmode="lin" valueType="num">
                                      <p:cBhvr additive="base">
                                        <p:cTn id="45" dur="500" fill="hold"/>
                                        <p:tgtEl>
                                          <p:spTgt spid="67594"/>
                                        </p:tgtEl>
                                        <p:attrNameLst>
                                          <p:attrName>ppt_x</p:attrName>
                                        </p:attrNameLst>
                                      </p:cBhvr>
                                      <p:tavLst>
                                        <p:tav tm="0">
                                          <p:val>
                                            <p:strVal val="#ppt_x"/>
                                          </p:val>
                                        </p:tav>
                                        <p:tav tm="100000">
                                          <p:val>
                                            <p:strVal val="#ppt_x"/>
                                          </p:val>
                                        </p:tav>
                                      </p:tavLst>
                                    </p:anim>
                                    <p:anim calcmode="lin" valueType="num">
                                      <p:cBhvr additive="base">
                                        <p:cTn id="46" dur="500" fill="hold"/>
                                        <p:tgtEl>
                                          <p:spTgt spid="67594"/>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8" fill="hold" grpId="0" nodeType="afterEffect">
                                  <p:stCondLst>
                                    <p:cond delay="0"/>
                                  </p:stCondLst>
                                  <p:childTnLst>
                                    <p:set>
                                      <p:cBhvr>
                                        <p:cTn id="49" dur="1" fill="hold">
                                          <p:stCondLst>
                                            <p:cond delay="0"/>
                                          </p:stCondLst>
                                        </p:cTn>
                                        <p:tgtEl>
                                          <p:spTgt spid="67595"/>
                                        </p:tgtEl>
                                        <p:attrNameLst>
                                          <p:attrName>style.visibility</p:attrName>
                                        </p:attrNameLst>
                                      </p:cBhvr>
                                      <p:to>
                                        <p:strVal val="visible"/>
                                      </p:to>
                                    </p:set>
                                    <p:anim calcmode="lin" valueType="num">
                                      <p:cBhvr additive="base">
                                        <p:cTn id="50" dur="500" fill="hold"/>
                                        <p:tgtEl>
                                          <p:spTgt spid="67595"/>
                                        </p:tgtEl>
                                        <p:attrNameLst>
                                          <p:attrName>ppt_x</p:attrName>
                                        </p:attrNameLst>
                                      </p:cBhvr>
                                      <p:tavLst>
                                        <p:tav tm="0">
                                          <p:val>
                                            <p:strVal val="0-#ppt_w/2"/>
                                          </p:val>
                                        </p:tav>
                                        <p:tav tm="100000">
                                          <p:val>
                                            <p:strVal val="#ppt_x"/>
                                          </p:val>
                                        </p:tav>
                                      </p:tavLst>
                                    </p:anim>
                                    <p:anim calcmode="lin" valueType="num">
                                      <p:cBhvr additive="base">
                                        <p:cTn id="51" dur="500" fill="hold"/>
                                        <p:tgtEl>
                                          <p:spTgt spid="67595"/>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67597"/>
                                        </p:tgtEl>
                                        <p:attrNameLst>
                                          <p:attrName>style.visibility</p:attrName>
                                        </p:attrNameLst>
                                      </p:cBhvr>
                                      <p:to>
                                        <p:strVal val="visible"/>
                                      </p:to>
                                    </p:set>
                                    <p:anim calcmode="lin" valueType="num">
                                      <p:cBhvr additive="base">
                                        <p:cTn id="55" dur="500" fill="hold"/>
                                        <p:tgtEl>
                                          <p:spTgt spid="67597"/>
                                        </p:tgtEl>
                                        <p:attrNameLst>
                                          <p:attrName>ppt_x</p:attrName>
                                        </p:attrNameLst>
                                      </p:cBhvr>
                                      <p:tavLst>
                                        <p:tav tm="0">
                                          <p:val>
                                            <p:strVal val="#ppt_x"/>
                                          </p:val>
                                        </p:tav>
                                        <p:tav tm="100000">
                                          <p:val>
                                            <p:strVal val="#ppt_x"/>
                                          </p:val>
                                        </p:tav>
                                      </p:tavLst>
                                    </p:anim>
                                    <p:anim calcmode="lin" valueType="num">
                                      <p:cBhvr additive="base">
                                        <p:cTn id="56" dur="500" fill="hold"/>
                                        <p:tgtEl>
                                          <p:spTgt spid="67597"/>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4" fill="hold" grpId="0" nodeType="afterEffect">
                                  <p:stCondLst>
                                    <p:cond delay="0"/>
                                  </p:stCondLst>
                                  <p:childTnLst>
                                    <p:set>
                                      <p:cBhvr>
                                        <p:cTn id="59" dur="1" fill="hold">
                                          <p:stCondLst>
                                            <p:cond delay="0"/>
                                          </p:stCondLst>
                                        </p:cTn>
                                        <p:tgtEl>
                                          <p:spTgt spid="67596"/>
                                        </p:tgtEl>
                                        <p:attrNameLst>
                                          <p:attrName>style.visibility</p:attrName>
                                        </p:attrNameLst>
                                      </p:cBhvr>
                                      <p:to>
                                        <p:strVal val="visible"/>
                                      </p:to>
                                    </p:set>
                                    <p:anim calcmode="lin" valueType="num">
                                      <p:cBhvr additive="base">
                                        <p:cTn id="60" dur="500" fill="hold"/>
                                        <p:tgtEl>
                                          <p:spTgt spid="67596"/>
                                        </p:tgtEl>
                                        <p:attrNameLst>
                                          <p:attrName>ppt_x</p:attrName>
                                        </p:attrNameLst>
                                      </p:cBhvr>
                                      <p:tavLst>
                                        <p:tav tm="0">
                                          <p:val>
                                            <p:strVal val="#ppt_x"/>
                                          </p:val>
                                        </p:tav>
                                        <p:tav tm="100000">
                                          <p:val>
                                            <p:strVal val="#ppt_x"/>
                                          </p:val>
                                        </p:tav>
                                      </p:tavLst>
                                    </p:anim>
                                    <p:anim calcmode="lin" valueType="num">
                                      <p:cBhvr additive="base">
                                        <p:cTn id="61" dur="500" fill="hold"/>
                                        <p:tgtEl>
                                          <p:spTgt spid="67596"/>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4" fill="hold" grpId="0" nodeType="afterEffect">
                                  <p:stCondLst>
                                    <p:cond delay="0"/>
                                  </p:stCondLst>
                                  <p:childTnLst>
                                    <p:set>
                                      <p:cBhvr>
                                        <p:cTn id="64" dur="1" fill="hold">
                                          <p:stCondLst>
                                            <p:cond delay="0"/>
                                          </p:stCondLst>
                                        </p:cTn>
                                        <p:tgtEl>
                                          <p:spTgt spid="67598"/>
                                        </p:tgtEl>
                                        <p:attrNameLst>
                                          <p:attrName>style.visibility</p:attrName>
                                        </p:attrNameLst>
                                      </p:cBhvr>
                                      <p:to>
                                        <p:strVal val="visible"/>
                                      </p:to>
                                    </p:set>
                                    <p:anim calcmode="lin" valueType="num">
                                      <p:cBhvr additive="base">
                                        <p:cTn id="65" dur="500" fill="hold"/>
                                        <p:tgtEl>
                                          <p:spTgt spid="67598"/>
                                        </p:tgtEl>
                                        <p:attrNameLst>
                                          <p:attrName>ppt_x</p:attrName>
                                        </p:attrNameLst>
                                      </p:cBhvr>
                                      <p:tavLst>
                                        <p:tav tm="0">
                                          <p:val>
                                            <p:strVal val="#ppt_x"/>
                                          </p:val>
                                        </p:tav>
                                        <p:tav tm="100000">
                                          <p:val>
                                            <p:strVal val="#ppt_x"/>
                                          </p:val>
                                        </p:tav>
                                      </p:tavLst>
                                    </p:anim>
                                    <p:anim calcmode="lin" valueType="num">
                                      <p:cBhvr additive="base">
                                        <p:cTn id="66" dur="500" fill="hold"/>
                                        <p:tgtEl>
                                          <p:spTgt spid="67598"/>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2" fill="hold" grpId="0" nodeType="afterEffect">
                                  <p:stCondLst>
                                    <p:cond delay="0"/>
                                  </p:stCondLst>
                                  <p:childTnLst>
                                    <p:set>
                                      <p:cBhvr>
                                        <p:cTn id="69" dur="1" fill="hold">
                                          <p:stCondLst>
                                            <p:cond delay="0"/>
                                          </p:stCondLst>
                                        </p:cTn>
                                        <p:tgtEl>
                                          <p:spTgt spid="67599"/>
                                        </p:tgtEl>
                                        <p:attrNameLst>
                                          <p:attrName>style.visibility</p:attrName>
                                        </p:attrNameLst>
                                      </p:cBhvr>
                                      <p:to>
                                        <p:strVal val="visible"/>
                                      </p:to>
                                    </p:set>
                                    <p:anim calcmode="lin" valueType="num">
                                      <p:cBhvr additive="base">
                                        <p:cTn id="70" dur="500" fill="hold"/>
                                        <p:tgtEl>
                                          <p:spTgt spid="67599"/>
                                        </p:tgtEl>
                                        <p:attrNameLst>
                                          <p:attrName>ppt_x</p:attrName>
                                        </p:attrNameLst>
                                      </p:cBhvr>
                                      <p:tavLst>
                                        <p:tav tm="0">
                                          <p:val>
                                            <p:strVal val="1+#ppt_w/2"/>
                                          </p:val>
                                        </p:tav>
                                        <p:tav tm="100000">
                                          <p:val>
                                            <p:strVal val="#ppt_x"/>
                                          </p:val>
                                        </p:tav>
                                      </p:tavLst>
                                    </p:anim>
                                    <p:anim calcmode="lin" valueType="num">
                                      <p:cBhvr additive="base">
                                        <p:cTn id="71" dur="500" fill="hold"/>
                                        <p:tgtEl>
                                          <p:spTgt spid="67599"/>
                                        </p:tgtEl>
                                        <p:attrNameLst>
                                          <p:attrName>ppt_y</p:attrName>
                                        </p:attrNameLst>
                                      </p:cBhvr>
                                      <p:tavLst>
                                        <p:tav tm="0">
                                          <p:val>
                                            <p:strVal val="#ppt_y"/>
                                          </p:val>
                                        </p:tav>
                                        <p:tav tm="100000">
                                          <p:val>
                                            <p:strVal val="#ppt_y"/>
                                          </p:val>
                                        </p:tav>
                                      </p:tavLst>
                                    </p:anim>
                                  </p:childTnLst>
                                </p:cTn>
                              </p:par>
                            </p:childTnLst>
                          </p:cTn>
                        </p:par>
                        <p:par>
                          <p:cTn id="72" fill="hold">
                            <p:stCondLst>
                              <p:cond delay="5000"/>
                            </p:stCondLst>
                            <p:childTnLst>
                              <p:par>
                                <p:cTn id="73" presetID="2" presetClass="entr" presetSubtype="2" fill="hold" grpId="0" nodeType="afterEffect">
                                  <p:stCondLst>
                                    <p:cond delay="0"/>
                                  </p:stCondLst>
                                  <p:childTnLst>
                                    <p:set>
                                      <p:cBhvr>
                                        <p:cTn id="74" dur="1" fill="hold">
                                          <p:stCondLst>
                                            <p:cond delay="0"/>
                                          </p:stCondLst>
                                        </p:cTn>
                                        <p:tgtEl>
                                          <p:spTgt spid="67600"/>
                                        </p:tgtEl>
                                        <p:attrNameLst>
                                          <p:attrName>style.visibility</p:attrName>
                                        </p:attrNameLst>
                                      </p:cBhvr>
                                      <p:to>
                                        <p:strVal val="visible"/>
                                      </p:to>
                                    </p:set>
                                    <p:anim calcmode="lin" valueType="num">
                                      <p:cBhvr additive="base">
                                        <p:cTn id="75" dur="500" fill="hold"/>
                                        <p:tgtEl>
                                          <p:spTgt spid="67600"/>
                                        </p:tgtEl>
                                        <p:attrNameLst>
                                          <p:attrName>ppt_x</p:attrName>
                                        </p:attrNameLst>
                                      </p:cBhvr>
                                      <p:tavLst>
                                        <p:tav tm="0">
                                          <p:val>
                                            <p:strVal val="1+#ppt_w/2"/>
                                          </p:val>
                                        </p:tav>
                                        <p:tav tm="100000">
                                          <p:val>
                                            <p:strVal val="#ppt_x"/>
                                          </p:val>
                                        </p:tav>
                                      </p:tavLst>
                                    </p:anim>
                                    <p:anim calcmode="lin" valueType="num">
                                      <p:cBhvr additive="base">
                                        <p:cTn id="76" dur="500" fill="hold"/>
                                        <p:tgtEl>
                                          <p:spTgt spid="67600"/>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2" presetClass="entr" presetSubtype="2" fill="hold" grpId="0" nodeType="afterEffect">
                                  <p:stCondLst>
                                    <p:cond delay="0"/>
                                  </p:stCondLst>
                                  <p:childTnLst>
                                    <p:set>
                                      <p:cBhvr>
                                        <p:cTn id="79" dur="1" fill="hold">
                                          <p:stCondLst>
                                            <p:cond delay="0"/>
                                          </p:stCondLst>
                                        </p:cTn>
                                        <p:tgtEl>
                                          <p:spTgt spid="67601"/>
                                        </p:tgtEl>
                                        <p:attrNameLst>
                                          <p:attrName>style.visibility</p:attrName>
                                        </p:attrNameLst>
                                      </p:cBhvr>
                                      <p:to>
                                        <p:strVal val="visible"/>
                                      </p:to>
                                    </p:set>
                                    <p:anim calcmode="lin" valueType="num">
                                      <p:cBhvr additive="base">
                                        <p:cTn id="80" dur="500" fill="hold"/>
                                        <p:tgtEl>
                                          <p:spTgt spid="67601"/>
                                        </p:tgtEl>
                                        <p:attrNameLst>
                                          <p:attrName>ppt_x</p:attrName>
                                        </p:attrNameLst>
                                      </p:cBhvr>
                                      <p:tavLst>
                                        <p:tav tm="0">
                                          <p:val>
                                            <p:strVal val="1+#ppt_w/2"/>
                                          </p:val>
                                        </p:tav>
                                        <p:tav tm="100000">
                                          <p:val>
                                            <p:strVal val="#ppt_x"/>
                                          </p:val>
                                        </p:tav>
                                      </p:tavLst>
                                    </p:anim>
                                    <p:anim calcmode="lin" valueType="num">
                                      <p:cBhvr additive="base">
                                        <p:cTn id="81" dur="500" fill="hold"/>
                                        <p:tgtEl>
                                          <p:spTgt spid="67601"/>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1" fill="hold" grpId="0" nodeType="afterEffect">
                                  <p:stCondLst>
                                    <p:cond delay="0"/>
                                  </p:stCondLst>
                                  <p:childTnLst>
                                    <p:set>
                                      <p:cBhvr>
                                        <p:cTn id="84" dur="1" fill="hold">
                                          <p:stCondLst>
                                            <p:cond delay="0"/>
                                          </p:stCondLst>
                                        </p:cTn>
                                        <p:tgtEl>
                                          <p:spTgt spid="67603"/>
                                        </p:tgtEl>
                                        <p:attrNameLst>
                                          <p:attrName>style.visibility</p:attrName>
                                        </p:attrNameLst>
                                      </p:cBhvr>
                                      <p:to>
                                        <p:strVal val="visible"/>
                                      </p:to>
                                    </p:set>
                                    <p:anim calcmode="lin" valueType="num">
                                      <p:cBhvr additive="base">
                                        <p:cTn id="85" dur="500" fill="hold"/>
                                        <p:tgtEl>
                                          <p:spTgt spid="67603"/>
                                        </p:tgtEl>
                                        <p:attrNameLst>
                                          <p:attrName>ppt_x</p:attrName>
                                        </p:attrNameLst>
                                      </p:cBhvr>
                                      <p:tavLst>
                                        <p:tav tm="0">
                                          <p:val>
                                            <p:strVal val="#ppt_x"/>
                                          </p:val>
                                        </p:tav>
                                        <p:tav tm="100000">
                                          <p:val>
                                            <p:strVal val="#ppt_x"/>
                                          </p:val>
                                        </p:tav>
                                      </p:tavLst>
                                    </p:anim>
                                    <p:anim calcmode="lin" valueType="num">
                                      <p:cBhvr additive="base">
                                        <p:cTn id="86" dur="500" fill="hold"/>
                                        <p:tgtEl>
                                          <p:spTgt spid="67603"/>
                                        </p:tgtEl>
                                        <p:attrNameLst>
                                          <p:attrName>ppt_y</p:attrName>
                                        </p:attrNameLst>
                                      </p:cBhvr>
                                      <p:tavLst>
                                        <p:tav tm="0">
                                          <p:val>
                                            <p:strVal val="0-#ppt_h/2"/>
                                          </p:val>
                                        </p:tav>
                                        <p:tav tm="100000">
                                          <p:val>
                                            <p:strVal val="#ppt_y"/>
                                          </p:val>
                                        </p:tav>
                                      </p:tavLst>
                                    </p:anim>
                                  </p:childTnLst>
                                </p:cTn>
                              </p:par>
                            </p:childTnLst>
                          </p:cTn>
                        </p:par>
                        <p:par>
                          <p:cTn id="87" fill="hold">
                            <p:stCondLst>
                              <p:cond delay="6500"/>
                            </p:stCondLst>
                            <p:childTnLst>
                              <p:par>
                                <p:cTn id="88" presetID="2" presetClass="entr" presetSubtype="1" fill="hold" grpId="0" nodeType="afterEffect">
                                  <p:stCondLst>
                                    <p:cond delay="0"/>
                                  </p:stCondLst>
                                  <p:childTnLst>
                                    <p:set>
                                      <p:cBhvr>
                                        <p:cTn id="89" dur="1" fill="hold">
                                          <p:stCondLst>
                                            <p:cond delay="0"/>
                                          </p:stCondLst>
                                        </p:cTn>
                                        <p:tgtEl>
                                          <p:spTgt spid="67602"/>
                                        </p:tgtEl>
                                        <p:attrNameLst>
                                          <p:attrName>style.visibility</p:attrName>
                                        </p:attrNameLst>
                                      </p:cBhvr>
                                      <p:to>
                                        <p:strVal val="visible"/>
                                      </p:to>
                                    </p:set>
                                    <p:anim calcmode="lin" valueType="num">
                                      <p:cBhvr additive="base">
                                        <p:cTn id="90" dur="500" fill="hold"/>
                                        <p:tgtEl>
                                          <p:spTgt spid="67602"/>
                                        </p:tgtEl>
                                        <p:attrNameLst>
                                          <p:attrName>ppt_x</p:attrName>
                                        </p:attrNameLst>
                                      </p:cBhvr>
                                      <p:tavLst>
                                        <p:tav tm="0">
                                          <p:val>
                                            <p:strVal val="#ppt_x"/>
                                          </p:val>
                                        </p:tav>
                                        <p:tav tm="100000">
                                          <p:val>
                                            <p:strVal val="#ppt_x"/>
                                          </p:val>
                                        </p:tav>
                                      </p:tavLst>
                                    </p:anim>
                                    <p:anim calcmode="lin" valueType="num">
                                      <p:cBhvr additive="base">
                                        <p:cTn id="91" dur="500" fill="hold"/>
                                        <p:tgtEl>
                                          <p:spTgt spid="67602"/>
                                        </p:tgtEl>
                                        <p:attrNameLst>
                                          <p:attrName>ppt_y</p:attrName>
                                        </p:attrNameLst>
                                      </p:cBhvr>
                                      <p:tavLst>
                                        <p:tav tm="0">
                                          <p:val>
                                            <p:strVal val="0-#ppt_h/2"/>
                                          </p:val>
                                        </p:tav>
                                        <p:tav tm="100000">
                                          <p:val>
                                            <p:strVal val="#ppt_y"/>
                                          </p:val>
                                        </p:tav>
                                      </p:tavLst>
                                    </p:anim>
                                  </p:childTnLst>
                                </p:cTn>
                              </p:par>
                            </p:childTnLst>
                          </p:cTn>
                        </p:par>
                        <p:par>
                          <p:cTn id="92" fill="hold">
                            <p:stCondLst>
                              <p:cond delay="7000"/>
                            </p:stCondLst>
                            <p:childTnLst>
                              <p:par>
                                <p:cTn id="93" presetID="2" presetClass="entr" presetSubtype="1" fill="hold" grpId="0" nodeType="afterEffect">
                                  <p:stCondLst>
                                    <p:cond delay="0"/>
                                  </p:stCondLst>
                                  <p:childTnLst>
                                    <p:set>
                                      <p:cBhvr>
                                        <p:cTn id="94" dur="1" fill="hold">
                                          <p:stCondLst>
                                            <p:cond delay="0"/>
                                          </p:stCondLst>
                                        </p:cTn>
                                        <p:tgtEl>
                                          <p:spTgt spid="67604"/>
                                        </p:tgtEl>
                                        <p:attrNameLst>
                                          <p:attrName>style.visibility</p:attrName>
                                        </p:attrNameLst>
                                      </p:cBhvr>
                                      <p:to>
                                        <p:strVal val="visible"/>
                                      </p:to>
                                    </p:set>
                                    <p:anim calcmode="lin" valueType="num">
                                      <p:cBhvr additive="base">
                                        <p:cTn id="95" dur="500" fill="hold"/>
                                        <p:tgtEl>
                                          <p:spTgt spid="67604"/>
                                        </p:tgtEl>
                                        <p:attrNameLst>
                                          <p:attrName>ppt_x</p:attrName>
                                        </p:attrNameLst>
                                      </p:cBhvr>
                                      <p:tavLst>
                                        <p:tav tm="0">
                                          <p:val>
                                            <p:strVal val="#ppt_x"/>
                                          </p:val>
                                        </p:tav>
                                        <p:tav tm="100000">
                                          <p:val>
                                            <p:strVal val="#ppt_x"/>
                                          </p:val>
                                        </p:tav>
                                      </p:tavLst>
                                    </p:anim>
                                    <p:anim calcmode="lin" valueType="num">
                                      <p:cBhvr additive="base">
                                        <p:cTn id="96" dur="500" fill="hold"/>
                                        <p:tgtEl>
                                          <p:spTgt spid="67604"/>
                                        </p:tgtEl>
                                        <p:attrNameLst>
                                          <p:attrName>ppt_y</p:attrName>
                                        </p:attrNameLst>
                                      </p:cBhvr>
                                      <p:tavLst>
                                        <p:tav tm="0">
                                          <p:val>
                                            <p:strVal val="0-#ppt_h/2"/>
                                          </p:val>
                                        </p:tav>
                                        <p:tav tm="100000">
                                          <p:val>
                                            <p:strVal val="#ppt_y"/>
                                          </p:val>
                                        </p:tav>
                                      </p:tavLst>
                                    </p:anim>
                                  </p:childTnLst>
                                </p:cTn>
                              </p:par>
                            </p:childTnLst>
                          </p:cTn>
                        </p:par>
                        <p:par>
                          <p:cTn id="97" fill="hold">
                            <p:stCondLst>
                              <p:cond delay="7500"/>
                            </p:stCondLst>
                            <p:childTnLst>
                              <p:par>
                                <p:cTn id="98" presetID="2" presetClass="entr" presetSubtype="1" fill="hold" grpId="0" nodeType="afterEffect">
                                  <p:stCondLst>
                                    <p:cond delay="0"/>
                                  </p:stCondLst>
                                  <p:childTnLst>
                                    <p:set>
                                      <p:cBhvr>
                                        <p:cTn id="99" dur="1" fill="hold">
                                          <p:stCondLst>
                                            <p:cond delay="0"/>
                                          </p:stCondLst>
                                        </p:cTn>
                                        <p:tgtEl>
                                          <p:spTgt spid="67605"/>
                                        </p:tgtEl>
                                        <p:attrNameLst>
                                          <p:attrName>style.visibility</p:attrName>
                                        </p:attrNameLst>
                                      </p:cBhvr>
                                      <p:to>
                                        <p:strVal val="visible"/>
                                      </p:to>
                                    </p:set>
                                    <p:anim calcmode="lin" valueType="num">
                                      <p:cBhvr additive="base">
                                        <p:cTn id="100" dur="500" fill="hold"/>
                                        <p:tgtEl>
                                          <p:spTgt spid="67605"/>
                                        </p:tgtEl>
                                        <p:attrNameLst>
                                          <p:attrName>ppt_x</p:attrName>
                                        </p:attrNameLst>
                                      </p:cBhvr>
                                      <p:tavLst>
                                        <p:tav tm="0">
                                          <p:val>
                                            <p:strVal val="#ppt_x"/>
                                          </p:val>
                                        </p:tav>
                                        <p:tav tm="100000">
                                          <p:val>
                                            <p:strVal val="#ppt_x"/>
                                          </p:val>
                                        </p:tav>
                                      </p:tavLst>
                                    </p:anim>
                                    <p:anim calcmode="lin" valueType="num">
                                      <p:cBhvr additive="base">
                                        <p:cTn id="101" dur="500" fill="hold"/>
                                        <p:tgtEl>
                                          <p:spTgt spid="676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90" grpId="0" animBg="1"/>
      <p:bldP spid="67591" grpId="0" animBg="1"/>
      <p:bldP spid="67592" grpId="0" animBg="1"/>
      <p:bldP spid="67593" grpId="0" animBg="1"/>
      <p:bldP spid="67594" grpId="0" animBg="1"/>
      <p:bldP spid="67595" grpId="0" animBg="1"/>
      <p:bldP spid="67596" grpId="0" animBg="1"/>
      <p:bldP spid="67597" grpId="0" animBg="1"/>
      <p:bldP spid="67598" grpId="0" animBg="1"/>
      <p:bldP spid="67599" grpId="0" animBg="1"/>
      <p:bldP spid="67600" grpId="0" animBg="1"/>
      <p:bldP spid="67601" grpId="0" animBg="1"/>
      <p:bldP spid="67602" grpId="0" animBg="1"/>
      <p:bldP spid="67603" grpId="0" animBg="1"/>
      <p:bldP spid="67604" grpId="0" animBg="1"/>
      <p:bldP spid="6760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9750" y="1989138"/>
            <a:ext cx="8229600" cy="1143000"/>
          </a:xfrm>
        </p:spPr>
        <p:txBody>
          <a:bodyPr/>
          <a:lstStyle/>
          <a:p>
            <a:r>
              <a:rPr lang="ar-JO" sz="4000" b="1"/>
              <a:t>المواد المستعملة في التثقيف الصحي حول تدعيم الطحين وأيدنة ملح الطعام</a:t>
            </a:r>
            <a:endParaRPr lang="en-U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2000" fill="hold"/>
                                        <p:tgtEl>
                                          <p:spTgt spid="80898"/>
                                        </p:tgtEl>
                                        <p:attrNameLst>
                                          <p:attrName>ppt_w</p:attrName>
                                        </p:attrNameLst>
                                      </p:cBhvr>
                                      <p:tavLst>
                                        <p:tav tm="0">
                                          <p:val>
                                            <p:fltVal val="0"/>
                                          </p:val>
                                        </p:tav>
                                        <p:tav tm="100000">
                                          <p:val>
                                            <p:strVal val="#ppt_w"/>
                                          </p:val>
                                        </p:tav>
                                      </p:tavLst>
                                    </p:anim>
                                    <p:anim calcmode="lin" valueType="num">
                                      <p:cBhvr>
                                        <p:cTn id="8" dur="2000" fill="hold"/>
                                        <p:tgtEl>
                                          <p:spTgt spid="80898"/>
                                        </p:tgtEl>
                                        <p:attrNameLst>
                                          <p:attrName>ppt_h</p:attrName>
                                        </p:attrNameLst>
                                      </p:cBhvr>
                                      <p:tavLst>
                                        <p:tav tm="0">
                                          <p:val>
                                            <p:fltVal val="0"/>
                                          </p:val>
                                        </p:tav>
                                        <p:tav tm="100000">
                                          <p:val>
                                            <p:strVal val="#ppt_h"/>
                                          </p:val>
                                        </p:tav>
                                      </p:tavLst>
                                    </p:anim>
                                    <p:anim calcmode="lin" valueType="num">
                                      <p:cBhvr>
                                        <p:cTn id="9" dur="2000" fill="hold"/>
                                        <p:tgtEl>
                                          <p:spTgt spid="80898"/>
                                        </p:tgtEl>
                                        <p:attrNameLst>
                                          <p:attrName>style.rotation</p:attrName>
                                        </p:attrNameLst>
                                      </p:cBhvr>
                                      <p:tavLst>
                                        <p:tav tm="0">
                                          <p:val>
                                            <p:fltVal val="360"/>
                                          </p:val>
                                        </p:tav>
                                        <p:tav tm="100000">
                                          <p:val>
                                            <p:fltVal val="0"/>
                                          </p:val>
                                        </p:tav>
                                      </p:tavLst>
                                    </p:anim>
                                    <p:animEffect transition="in" filter="fade">
                                      <p:cBhvr>
                                        <p:cTn id="10"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RO_ou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style.rotation</p:attrName>
                                        </p:attrNameLst>
                                      </p:cBhvr>
                                      <p:tavLst>
                                        <p:tav tm="0">
                                          <p:val>
                                            <p:fltVal val="360"/>
                                          </p:val>
                                        </p:tav>
                                        <p:tav tm="100000">
                                          <p:val>
                                            <p:fltVal val="0"/>
                                          </p:val>
                                        </p:tav>
                                      </p:tavLst>
                                    </p:anim>
                                    <p:animEffect transition="in" filter="fade">
                                      <p:cBhvr>
                                        <p:cTn id="10"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RO_i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style.rotation</p:attrName>
                                        </p:attrNameLst>
                                      </p:cBhvr>
                                      <p:tavLst>
                                        <p:tav tm="0">
                                          <p:val>
                                            <p:fltVal val="360"/>
                                          </p:val>
                                        </p:tav>
                                        <p:tav tm="100000">
                                          <p:val>
                                            <p:fltVal val="0"/>
                                          </p:val>
                                        </p:tav>
                                      </p:tavLst>
                                    </p:anim>
                                    <p:animEffect transition="in" filter="fade">
                                      <p:cBhvr>
                                        <p:cTn id="10"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oster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fltVal val="0"/>
                                          </p:val>
                                        </p:tav>
                                        <p:tav tm="100000">
                                          <p:val>
                                            <p:strVal val="#ppt_w"/>
                                          </p:val>
                                        </p:tav>
                                      </p:tavLst>
                                    </p:anim>
                                    <p:anim calcmode="lin" valueType="num">
                                      <p:cBhvr>
                                        <p:cTn id="8" dur="1000" fill="hold"/>
                                        <p:tgtEl>
                                          <p:spTgt spid="50178"/>
                                        </p:tgtEl>
                                        <p:attrNameLst>
                                          <p:attrName>ppt_h</p:attrName>
                                        </p:attrNameLst>
                                      </p:cBhvr>
                                      <p:tavLst>
                                        <p:tav tm="0">
                                          <p:val>
                                            <p:fltVal val="0"/>
                                          </p:val>
                                        </p:tav>
                                        <p:tav tm="100000">
                                          <p:val>
                                            <p:strVal val="#ppt_h"/>
                                          </p:val>
                                        </p:tav>
                                      </p:tavLst>
                                    </p:anim>
                                    <p:anim calcmode="lin" valueType="num">
                                      <p:cBhvr>
                                        <p:cTn id="9" dur="1000" fill="hold"/>
                                        <p:tgtEl>
                                          <p:spTgt spid="50178"/>
                                        </p:tgtEl>
                                        <p:attrNameLst>
                                          <p:attrName>style.rotation</p:attrName>
                                        </p:attrNameLst>
                                      </p:cBhvr>
                                      <p:tavLst>
                                        <p:tav tm="0">
                                          <p:val>
                                            <p:fltVal val="360"/>
                                          </p:val>
                                        </p:tav>
                                        <p:tav tm="100000">
                                          <p:val>
                                            <p:fltVal val="0"/>
                                          </p:val>
                                        </p:tav>
                                      </p:tavLst>
                                    </p:anim>
                                    <p:animEffect transition="in" filter="fade">
                                      <p:cBhvr>
                                        <p:cTn id="10"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oster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360"/>
                                          </p:val>
                                        </p:tav>
                                        <p:tav tm="100000">
                                          <p:val>
                                            <p:fltVal val="0"/>
                                          </p:val>
                                        </p:tav>
                                      </p:tavLst>
                                    </p:anim>
                                    <p:animEffect transition="in" filter="fade">
                                      <p:cBhvr>
                                        <p:cTn id="10"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oster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style.rotation</p:attrName>
                                        </p:attrNameLst>
                                      </p:cBhvr>
                                      <p:tavLst>
                                        <p:tav tm="0">
                                          <p:val>
                                            <p:fltVal val="360"/>
                                          </p:val>
                                        </p:tav>
                                        <p:tav tm="100000">
                                          <p:val>
                                            <p:fltVal val="0"/>
                                          </p:val>
                                        </p:tav>
                                      </p:tavLst>
                                    </p:anim>
                                    <p:animEffect transition="in" filter="fade">
                                      <p:cBhvr>
                                        <p:cTn id="10"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oster4_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fltVal val="0"/>
                                          </p:val>
                                        </p:tav>
                                        <p:tav tm="100000">
                                          <p:val>
                                            <p:strVal val="#ppt_w"/>
                                          </p:val>
                                        </p:tav>
                                      </p:tavLst>
                                    </p:anim>
                                    <p:anim calcmode="lin" valueType="num">
                                      <p:cBhvr>
                                        <p:cTn id="8" dur="1000" fill="hold"/>
                                        <p:tgtEl>
                                          <p:spTgt spid="53250"/>
                                        </p:tgtEl>
                                        <p:attrNameLst>
                                          <p:attrName>ppt_h</p:attrName>
                                        </p:attrNameLst>
                                      </p:cBhvr>
                                      <p:tavLst>
                                        <p:tav tm="0">
                                          <p:val>
                                            <p:fltVal val="0"/>
                                          </p:val>
                                        </p:tav>
                                        <p:tav tm="100000">
                                          <p:val>
                                            <p:strVal val="#ppt_h"/>
                                          </p:val>
                                        </p:tav>
                                      </p:tavLst>
                                    </p:anim>
                                    <p:anim calcmode="lin" valueType="num">
                                      <p:cBhvr>
                                        <p:cTn id="9" dur="1000" fill="hold"/>
                                        <p:tgtEl>
                                          <p:spTgt spid="53250"/>
                                        </p:tgtEl>
                                        <p:attrNameLst>
                                          <p:attrName>style.rotation</p:attrName>
                                        </p:attrNameLst>
                                      </p:cBhvr>
                                      <p:tavLst>
                                        <p:tav tm="0">
                                          <p:val>
                                            <p:fltVal val="360"/>
                                          </p:val>
                                        </p:tav>
                                        <p:tav tm="100000">
                                          <p:val>
                                            <p:fltVal val="0"/>
                                          </p:val>
                                        </p:tav>
                                      </p:tavLst>
                                    </p:anim>
                                    <p:animEffect transition="in" filter="fade">
                                      <p:cBhvr>
                                        <p:cTn id="10"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moh4\Pictures\ATT00000.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oster5_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360"/>
                                          </p:val>
                                        </p:tav>
                                        <p:tav tm="100000">
                                          <p:val>
                                            <p:fltVal val="0"/>
                                          </p:val>
                                        </p:tav>
                                      </p:tavLst>
                                    </p:anim>
                                    <p:animEffect transition="in" filter="fade">
                                      <p:cBhvr>
                                        <p:cTn id="10"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323850" y="2565400"/>
            <a:ext cx="8229600" cy="792163"/>
          </a:xfrm>
        </p:spPr>
        <p:txBody>
          <a:bodyPr/>
          <a:lstStyle/>
          <a:p>
            <a:pPr algn="ctr" rtl="1">
              <a:buFontTx/>
              <a:buNone/>
            </a:pPr>
            <a:r>
              <a:rPr lang="ar-JO" sz="4400" b="1"/>
              <a:t>القوانين كسلاح فعال</a:t>
            </a:r>
            <a:endParaRPr lang="en-US"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23850" y="476250"/>
            <a:ext cx="8569325" cy="5832475"/>
          </a:xfrm>
        </p:spPr>
        <p:txBody>
          <a:bodyPr/>
          <a:lstStyle/>
          <a:p>
            <a:pPr algn="r" rtl="1"/>
            <a:r>
              <a:rPr lang="ar-JO" sz="4000"/>
              <a:t>التعليمات الفنية الالزامية: </a:t>
            </a:r>
          </a:p>
          <a:p>
            <a:pPr algn="r" rtl="1"/>
            <a:endParaRPr lang="ar-JO" sz="4000"/>
          </a:p>
          <a:p>
            <a:pPr algn="r" rtl="1">
              <a:buFontTx/>
              <a:buNone/>
            </a:pPr>
            <a:r>
              <a:rPr lang="ar-JO" sz="4000"/>
              <a:t>هي الوثيقة التي تحدد خصائص المنتجات والعمليات المرتبطة بها والتي يكون الالتزام بها اجباريا. كما يمكن ان تتضمن او تتناول المصطلحات الفنية او الرموز او التغليف او تحديد السمات المميزة او متطلبات اعداد بطاقة البيان بما ينطبق على المنتج او طريقة الانتاج.</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p:cTn id="7" dur="500" fill="hold"/>
                                        <p:tgtEl>
                                          <p:spTgt spid="819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1922">
                                            <p:txEl>
                                              <p:pRg st="2" end="2"/>
                                            </p:txEl>
                                          </p:spTgt>
                                        </p:tgtEl>
                                        <p:attrNameLst>
                                          <p:attrName>style.visibility</p:attrName>
                                        </p:attrNameLst>
                                      </p:cBhvr>
                                      <p:to>
                                        <p:strVal val="visible"/>
                                      </p:to>
                                    </p:set>
                                    <p:anim calcmode="lin" valueType="num">
                                      <p:cBhvr>
                                        <p:cTn id="12" dur="500" fill="hold"/>
                                        <p:tgtEl>
                                          <p:spTgt spid="8192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192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68313" y="333375"/>
            <a:ext cx="8229600" cy="6264275"/>
          </a:xfrm>
        </p:spPr>
        <p:txBody>
          <a:bodyPr/>
          <a:lstStyle/>
          <a:p>
            <a:pPr marL="533400" indent="-533400" algn="ctr" rtl="1">
              <a:lnSpc>
                <a:spcPct val="90000"/>
              </a:lnSpc>
              <a:buFontTx/>
              <a:buNone/>
            </a:pPr>
            <a:r>
              <a:rPr lang="ar-SA" b="1"/>
              <a:t>مادة (17</a:t>
            </a:r>
            <a:r>
              <a:rPr lang="ar-JO" b="1"/>
              <a:t>)</a:t>
            </a:r>
            <a:endParaRPr lang="ar-SA" b="1"/>
          </a:p>
          <a:p>
            <a:pPr marL="533400" indent="-533400" algn="r" rtl="1">
              <a:lnSpc>
                <a:spcPct val="90000"/>
              </a:lnSpc>
              <a:buFontTx/>
              <a:buAutoNum type="arabicPeriod"/>
            </a:pPr>
            <a:r>
              <a:rPr lang="ar-SA"/>
              <a:t>لا يجوز استيراد أي سلعة أو مادة وإدخالها إلى فلسطين أو إنتاجها فيها ما لم تكن مطابقة لمتطلبات</a:t>
            </a:r>
            <a:r>
              <a:rPr lang="ar-JO"/>
              <a:t> </a:t>
            </a:r>
            <a:r>
              <a:rPr lang="ar-SA"/>
              <a:t>المواصفة المحددة في التعليمات الفنية الإلزامية لتلك السلعة، ولرئيس المؤسسة بالتنسيق مع الوزير المختص</a:t>
            </a:r>
            <a:r>
              <a:rPr lang="ar-JO"/>
              <a:t> </a:t>
            </a:r>
            <a:r>
              <a:rPr lang="ar-SA"/>
              <a:t>أن يعفي أي سلعة من أحكام هذه المادة في حالات خاصة.</a:t>
            </a:r>
            <a:endParaRPr lang="ar-JO"/>
          </a:p>
          <a:p>
            <a:pPr marL="533400" indent="-533400" algn="r" rtl="1">
              <a:lnSpc>
                <a:spcPct val="90000"/>
              </a:lnSpc>
              <a:buFontTx/>
              <a:buNone/>
            </a:pPr>
            <a:r>
              <a:rPr lang="ar-JO"/>
              <a:t> </a:t>
            </a:r>
          </a:p>
          <a:p>
            <a:pPr marL="533400" indent="-533400" algn="ctr" rtl="1">
              <a:lnSpc>
                <a:spcPct val="90000"/>
              </a:lnSpc>
              <a:buFontTx/>
              <a:buNone/>
            </a:pPr>
            <a:r>
              <a:rPr lang="ar-SA" b="1"/>
              <a:t>مادة ( 24</a:t>
            </a:r>
            <a:r>
              <a:rPr lang="ar-JO" b="1"/>
              <a:t>)</a:t>
            </a:r>
            <a:endParaRPr lang="ar-SA" b="1"/>
          </a:p>
          <a:p>
            <a:pPr marL="533400" indent="-533400" algn="r" rtl="1">
              <a:lnSpc>
                <a:spcPct val="90000"/>
              </a:lnSpc>
              <a:buFontTx/>
              <a:buNone/>
            </a:pPr>
            <a:r>
              <a:rPr lang="ar-SA"/>
              <a:t>لتنفيذ أحكام هذا القانون واللوائح والقرارات الصادرة بمقتضاه، يكون للعاملين بالجهة المختصة بالرقابة على</a:t>
            </a:r>
            <a:r>
              <a:rPr lang="ar-JO"/>
              <a:t> </a:t>
            </a:r>
            <a:r>
              <a:rPr lang="ar-SA"/>
              <a:t>التعليمات الفنية الإلزامية صفة مأموري الضبط القضائي كل في دائرة اختصاصه النوعي والمكاني.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p:cTn id="7" dur="500" fill="hold"/>
                                        <p:tgtEl>
                                          <p:spTgt spid="655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8">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 calcmode="lin" valueType="num">
                                      <p:cBhvr>
                                        <p:cTn id="12" dur="500" fill="hold"/>
                                        <p:tgtEl>
                                          <p:spTgt spid="6553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5538">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 calcmode="lin" valueType="num">
                                      <p:cBhvr>
                                        <p:cTn id="17" dur="500" fill="hold"/>
                                        <p:tgtEl>
                                          <p:spTgt spid="6553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5538">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538">
                                            <p:txEl>
                                              <p:pRg st="3" end="3"/>
                                            </p:txEl>
                                          </p:spTgt>
                                        </p:tgtEl>
                                        <p:attrNameLst>
                                          <p:attrName>style.visibility</p:attrName>
                                        </p:attrNameLst>
                                      </p:cBhvr>
                                      <p:to>
                                        <p:strVal val="visible"/>
                                      </p:to>
                                    </p:set>
                                    <p:anim calcmode="lin" valueType="num">
                                      <p:cBhvr>
                                        <p:cTn id="22" dur="500" fill="hold"/>
                                        <p:tgtEl>
                                          <p:spTgt spid="6553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5538">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5538">
                                            <p:txEl>
                                              <p:pRg st="4" end="4"/>
                                            </p:txEl>
                                          </p:spTgt>
                                        </p:tgtEl>
                                        <p:attrNameLst>
                                          <p:attrName>style.visibility</p:attrName>
                                        </p:attrNameLst>
                                      </p:cBhvr>
                                      <p:to>
                                        <p:strVal val="visible"/>
                                      </p:to>
                                    </p:set>
                                    <p:anim calcmode="lin" valueType="num">
                                      <p:cBhvr>
                                        <p:cTn id="27" dur="500" fill="hold"/>
                                        <p:tgtEl>
                                          <p:spTgt spid="6553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553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395288" y="549275"/>
            <a:ext cx="8229600" cy="5832475"/>
          </a:xfrm>
        </p:spPr>
        <p:txBody>
          <a:bodyPr/>
          <a:lstStyle/>
          <a:p>
            <a:pPr algn="ctr" rtl="1">
              <a:buFontTx/>
              <a:buNone/>
            </a:pPr>
            <a:r>
              <a:rPr lang="ar-SA" sz="3600" b="1"/>
              <a:t>مادة ( 30</a:t>
            </a:r>
            <a:r>
              <a:rPr lang="ar-JO" sz="3600" b="1"/>
              <a:t>)</a:t>
            </a:r>
          </a:p>
          <a:p>
            <a:pPr algn="ctr" rtl="1">
              <a:buFontTx/>
              <a:buNone/>
            </a:pPr>
            <a:endParaRPr lang="en-US" sz="3600" b="1"/>
          </a:p>
          <a:p>
            <a:pPr algn="r" rtl="1"/>
            <a:r>
              <a:rPr lang="ar-SA" sz="3600"/>
              <a:t>إذا كانت السلعة أو المادة التي تخضع للتعليمات الفنية الإلزامية غير مطابقة لتلك التعليمات، فعلى الجهات</a:t>
            </a:r>
            <a:r>
              <a:rPr lang="ar-JO" sz="3600"/>
              <a:t> ا</a:t>
            </a:r>
            <a:r>
              <a:rPr lang="ar-SA" sz="3600"/>
              <a:t>لرقابية المختصة أن تصدر أمرًا بمصادرة تلك السلعة أو المادة أو إتلافها أو إعادة تصديرها أو إعادة</a:t>
            </a:r>
            <a:r>
              <a:rPr lang="ar-JO" sz="3600"/>
              <a:t> </a:t>
            </a:r>
            <a:r>
              <a:rPr lang="ar-SA" sz="3600"/>
              <a:t>تصنيعها في صورة تطابق تلك التعليمات، وإرسال إنذار خطي إلى صاحب تلك السلعة أو المادة أو منتجها</a:t>
            </a:r>
            <a:r>
              <a:rPr lang="en-US" sz="3600"/>
              <a:t>،</a:t>
            </a:r>
            <a:r>
              <a:rPr lang="ar-JO" sz="3600"/>
              <a:t> </a:t>
            </a:r>
            <a:r>
              <a:rPr lang="ar-SA" sz="3600"/>
              <a:t>تطلب إليه </a:t>
            </a:r>
            <a:r>
              <a:rPr lang="ar-JO" sz="3600"/>
              <a:t>التنفيذ</a:t>
            </a:r>
            <a:r>
              <a:rPr lang="ar-SA" sz="3600"/>
              <a:t> بتلك التعليمات خلال المدة التي تحددها له الجهة </a:t>
            </a:r>
            <a:r>
              <a:rPr lang="ar-JO" sz="3600"/>
              <a:t>المسؤولة</a:t>
            </a:r>
            <a:r>
              <a:rPr lang="ar-SA" sz="3600"/>
              <a:t> أو المعنية</a:t>
            </a:r>
            <a:r>
              <a:rPr lang="en-US" sz="3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 calcmode="lin" valueType="num">
                                      <p:cBhvr>
                                        <p:cTn id="12"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349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395288" y="476250"/>
            <a:ext cx="8229600" cy="5545138"/>
          </a:xfrm>
        </p:spPr>
        <p:txBody>
          <a:bodyPr/>
          <a:lstStyle/>
          <a:p>
            <a:pPr marL="533400" indent="-533400" algn="ctr" rtl="1">
              <a:lnSpc>
                <a:spcPct val="90000"/>
              </a:lnSpc>
              <a:buFontTx/>
              <a:buNone/>
            </a:pPr>
            <a:r>
              <a:rPr lang="ar-JO" b="1"/>
              <a:t>العقوبات</a:t>
            </a:r>
          </a:p>
          <a:p>
            <a:pPr marL="533400" indent="-533400" algn="ctr" rtl="1">
              <a:lnSpc>
                <a:spcPct val="90000"/>
              </a:lnSpc>
              <a:buFontTx/>
              <a:buNone/>
            </a:pPr>
            <a:endParaRPr lang="ar-JO" b="1"/>
          </a:p>
          <a:p>
            <a:pPr marL="533400" indent="-533400" algn="ctr" rtl="1">
              <a:lnSpc>
                <a:spcPct val="90000"/>
              </a:lnSpc>
              <a:buFontTx/>
              <a:buNone/>
            </a:pPr>
            <a:r>
              <a:rPr lang="ar-SA" b="1"/>
              <a:t>مع عدم الإخلال بأية عقوبة أشد ينص عليها قانون آخر</a:t>
            </a:r>
            <a:r>
              <a:rPr lang="en-US" b="1"/>
              <a:t>:</a:t>
            </a:r>
          </a:p>
          <a:p>
            <a:pPr marL="533400" indent="-533400" algn="r" rtl="1">
              <a:lnSpc>
                <a:spcPct val="90000"/>
              </a:lnSpc>
              <a:buFontTx/>
              <a:buAutoNum type="arabicPeriod"/>
            </a:pPr>
            <a:r>
              <a:rPr lang="ar-SA"/>
              <a:t>يعاقب بالحبس مدة لا تقل عن شهر ولا تزيد على سنة، أو بغرامة لا تقل عن ألف دينار أردني ولا تزيد</a:t>
            </a:r>
            <a:r>
              <a:rPr lang="ar-JO"/>
              <a:t> </a:t>
            </a:r>
            <a:r>
              <a:rPr lang="ar-SA"/>
              <a:t>على عشرة آلاف دينار أردني أو ما يعادلها بالعملة المتداولة قانونًا أو بكلتا العقوبتين معًا ومصادرة الأدوات</a:t>
            </a:r>
            <a:r>
              <a:rPr lang="ar-JO"/>
              <a:t> </a:t>
            </a:r>
            <a:r>
              <a:rPr lang="ar-SA"/>
              <a:t>المخالفة، كل من ارتكب أيًا من الأفعال التالية</a:t>
            </a:r>
            <a:r>
              <a:rPr lang="en-US"/>
              <a:t>:</a:t>
            </a:r>
            <a:endParaRPr lang="ar-JO"/>
          </a:p>
          <a:p>
            <a:pPr marL="533400" indent="-533400" algn="r" rtl="1">
              <a:lnSpc>
                <a:spcPct val="90000"/>
              </a:lnSpc>
              <a:buFontTx/>
              <a:buNone/>
            </a:pPr>
            <a:endParaRPr lang="ar-JO"/>
          </a:p>
          <a:p>
            <a:pPr marL="533400" indent="-533400" algn="r" rtl="1">
              <a:lnSpc>
                <a:spcPct val="90000"/>
              </a:lnSpc>
              <a:buFontTx/>
              <a:buNone/>
            </a:pPr>
            <a:r>
              <a:rPr lang="ar-SA"/>
              <a:t>خ .طرح أو عرض مواد غير مطابقة للتعليمات الفنية الإلزامية في الأسواق أو المحال التجارية.</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 calcmode="lin" valueType="num">
                                      <p:cBhvr>
                                        <p:cTn id="12" dur="500" fill="hold"/>
                                        <p:tgtEl>
                                          <p:spTgt spid="6451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4515">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 calcmode="lin" valueType="num">
                                      <p:cBhvr>
                                        <p:cTn id="17" dur="500" fill="hold"/>
                                        <p:tgtEl>
                                          <p:spTgt spid="6451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4515">
                                            <p:txEl>
                                              <p:pRg st="3" end="3"/>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 calcmode="lin" valueType="num">
                                      <p:cBhvr>
                                        <p:cTn id="22" dur="500" fill="hold"/>
                                        <p:tgtEl>
                                          <p:spTgt spid="6451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6451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subTitle" idx="1"/>
          </p:nvPr>
        </p:nvSpPr>
        <p:spPr>
          <a:xfrm>
            <a:off x="395288" y="2636838"/>
            <a:ext cx="8439150" cy="1081087"/>
          </a:xfrm>
        </p:spPr>
        <p:txBody>
          <a:bodyPr/>
          <a:lstStyle/>
          <a:p>
            <a:pPr marL="381000" indent="-381000"/>
            <a:r>
              <a:rPr lang="ar-JO" sz="4800" b="1"/>
              <a:t>قانون الصحة العامة</a:t>
            </a: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p:cTn id="7" dur="500" fill="hold"/>
                                        <p:tgtEl>
                                          <p:spTgt spid="614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subTitle" idx="1"/>
          </p:nvPr>
        </p:nvSpPr>
        <p:spPr>
          <a:xfrm>
            <a:off x="323850" y="188913"/>
            <a:ext cx="8439150" cy="6264275"/>
          </a:xfrm>
        </p:spPr>
        <p:txBody>
          <a:bodyPr/>
          <a:lstStyle/>
          <a:p>
            <a:pPr marL="381000" indent="-381000"/>
            <a:r>
              <a:rPr lang="ar-SA" sz="3600" b="1" dirty="0"/>
              <a:t>المادة (17) </a:t>
            </a:r>
            <a:endParaRPr lang="ar-SA" sz="3600" dirty="0"/>
          </a:p>
          <a:p>
            <a:pPr marL="381000" indent="-381000" algn="r"/>
            <a:r>
              <a:rPr lang="ar-SA" sz="3600" dirty="0"/>
              <a:t>أن تتولى الوزارة بالتنسيق مع الجهات ذات العلاقة مراقبة الأغذية في أثناء تداولها كما وعليها مراقبة الأغذية :</a:t>
            </a:r>
          </a:p>
          <a:p>
            <a:pPr marL="381000" indent="-381000" algn="r"/>
            <a:r>
              <a:rPr lang="ar-SA" sz="3600" dirty="0"/>
              <a:t>المستوردة ولا يجوز السماح بدخولها </a:t>
            </a:r>
            <a:r>
              <a:rPr lang="ar-SA" sz="3600" dirty="0" err="1"/>
              <a:t>الا</a:t>
            </a:r>
            <a:r>
              <a:rPr lang="ar-SA" sz="3600" dirty="0"/>
              <a:t> بموافقة الوزارة .</a:t>
            </a:r>
          </a:p>
          <a:p>
            <a:pPr marL="381000" indent="-381000" algn="r"/>
            <a:r>
              <a:rPr lang="ar-SA" sz="3600" dirty="0"/>
              <a:t>المنتجة محليا داخل أماكن تصنيعها وتجهيزها .</a:t>
            </a:r>
            <a:endParaRPr lang="ar-JO" sz="3600" dirty="0"/>
          </a:p>
          <a:p>
            <a:pPr marL="381000" indent="-381000" algn="r"/>
            <a:endParaRPr lang="ar-SA" sz="3600" dirty="0"/>
          </a:p>
          <a:p>
            <a:pPr marL="381000" indent="-381000"/>
            <a:r>
              <a:rPr lang="ar-SA" sz="3600" b="1" dirty="0"/>
              <a:t>المادة (18)</a:t>
            </a:r>
          </a:p>
          <a:p>
            <a:pPr marL="381000" indent="-381000"/>
            <a:r>
              <a:rPr lang="ar-SA" sz="3600" dirty="0"/>
              <a:t> يحظر تداول الأغذية </a:t>
            </a:r>
            <a:r>
              <a:rPr lang="ar-SA" sz="3600" dirty="0" err="1"/>
              <a:t>اذا</a:t>
            </a:r>
            <a:r>
              <a:rPr lang="ar-SA" sz="3600" dirty="0"/>
              <a:t> كانت مخالفة للمواصفات والشروط </a:t>
            </a:r>
            <a:r>
              <a:rPr lang="ar-SA" sz="3600" dirty="0" err="1"/>
              <a:t>المحدده</a:t>
            </a:r>
            <a:r>
              <a:rPr lang="ar-SA" sz="3600" dirty="0"/>
              <a:t> من قبل الوزارة .</a:t>
            </a:r>
          </a:p>
          <a:p>
            <a:pPr marL="381000" indent="-381000"/>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p:cTn id="7" dur="500" fill="hold"/>
                                        <p:tgtEl>
                                          <p:spTgt spid="829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 calcmode="lin" valueType="num">
                                      <p:cBhvr>
                                        <p:cTn id="12" dur="500" fill="hold"/>
                                        <p:tgtEl>
                                          <p:spTgt spid="829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2946">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 calcmode="lin" valueType="num">
                                      <p:cBhvr>
                                        <p:cTn id="17" dur="500" fill="hold"/>
                                        <p:tgtEl>
                                          <p:spTgt spid="829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2946">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 calcmode="lin" valueType="num">
                                      <p:cBhvr>
                                        <p:cTn id="22" dur="500" fill="hold"/>
                                        <p:tgtEl>
                                          <p:spTgt spid="8294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2946">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anim calcmode="lin" valueType="num">
                                      <p:cBhvr>
                                        <p:cTn id="27" dur="500" fill="hold"/>
                                        <p:tgtEl>
                                          <p:spTgt spid="82946">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82946">
                                            <p:txEl>
                                              <p:pRg st="5" end="5"/>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2946">
                                            <p:txEl>
                                              <p:pRg st="6" end="6"/>
                                            </p:txEl>
                                          </p:spTgt>
                                        </p:tgtEl>
                                        <p:attrNameLst>
                                          <p:attrName>style.visibility</p:attrName>
                                        </p:attrNameLst>
                                      </p:cBhvr>
                                      <p:to>
                                        <p:strVal val="visible"/>
                                      </p:to>
                                    </p:set>
                                    <p:anim calcmode="lin" valueType="num">
                                      <p:cBhvr>
                                        <p:cTn id="32" dur="500" fill="hold"/>
                                        <p:tgtEl>
                                          <p:spTgt spid="82946">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8294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subTitle" idx="1"/>
          </p:nvPr>
        </p:nvSpPr>
        <p:spPr>
          <a:xfrm>
            <a:off x="381000" y="404813"/>
            <a:ext cx="8439150" cy="4392612"/>
          </a:xfrm>
        </p:spPr>
        <p:txBody>
          <a:bodyPr/>
          <a:lstStyle/>
          <a:p>
            <a:pPr marL="381000" indent="-381000"/>
            <a:r>
              <a:rPr lang="ar-SA" sz="4400" b="1"/>
              <a:t>المادة (21)</a:t>
            </a:r>
          </a:p>
          <a:p>
            <a:pPr marL="381000" indent="-381000" algn="r"/>
            <a:r>
              <a:rPr lang="ar-SA" sz="4400"/>
              <a:t> يجب الالتزام بالمواصفات والشروط المحددة في التعليمات الفنية الالزامية الصادرة عن مؤسسة المواصفات والمقاييس وبالتنسيق مع الوزارة .</a:t>
            </a:r>
          </a:p>
          <a:p>
            <a:pPr marL="381000" indent="-381000" algn="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p:cTn id="7" dur="500" fill="hold"/>
                                        <p:tgtEl>
                                          <p:spTgt spid="839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97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3970">
                                            <p:txEl>
                                              <p:pRg st="1" end="1"/>
                                            </p:txEl>
                                          </p:spTgt>
                                        </p:tgtEl>
                                        <p:attrNameLst>
                                          <p:attrName>style.visibility</p:attrName>
                                        </p:attrNameLst>
                                      </p:cBhvr>
                                      <p:to>
                                        <p:strVal val="visible"/>
                                      </p:to>
                                    </p:set>
                                    <p:anim calcmode="lin" valueType="num">
                                      <p:cBhvr>
                                        <p:cTn id="12" dur="500" fill="hold"/>
                                        <p:tgtEl>
                                          <p:spTgt spid="8397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397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3860800"/>
            <a:ext cx="8135938" cy="2735263"/>
          </a:xfrm>
        </p:spPr>
        <p:txBody>
          <a:bodyPr/>
          <a:lstStyle/>
          <a:p>
            <a:r>
              <a:rPr lang="ar-JO" sz="2800" b="1" dirty="0">
                <a:solidFill>
                  <a:schemeClr val="tx1"/>
                </a:solidFill>
              </a:rPr>
              <a:t>م. علاء </a:t>
            </a:r>
            <a:r>
              <a:rPr lang="ar-JO" sz="2800" b="1" dirty="0" smtClean="0">
                <a:solidFill>
                  <a:schemeClr val="tx1"/>
                </a:solidFill>
              </a:rPr>
              <a:t>أبو </a:t>
            </a:r>
            <a:r>
              <a:rPr lang="ar-JO" sz="2800" b="1" dirty="0">
                <a:solidFill>
                  <a:schemeClr val="tx1"/>
                </a:solidFill>
              </a:rPr>
              <a:t>الرب</a:t>
            </a:r>
            <a:br>
              <a:rPr lang="ar-JO" sz="2800" b="1" dirty="0">
                <a:solidFill>
                  <a:schemeClr val="tx1"/>
                </a:solidFill>
              </a:rPr>
            </a:br>
            <a:r>
              <a:rPr lang="ar-JO" sz="2800" b="1" dirty="0">
                <a:solidFill>
                  <a:schemeClr val="tx1"/>
                </a:solidFill>
              </a:rPr>
              <a:t>مدير دائرة التغذية</a:t>
            </a:r>
            <a:r>
              <a:rPr lang="en-US" sz="2800" b="1" dirty="0">
                <a:solidFill>
                  <a:schemeClr val="tx1"/>
                </a:solidFill>
              </a:rPr>
              <a:t/>
            </a:r>
            <a:br>
              <a:rPr lang="en-US" sz="2800" b="1" dirty="0">
                <a:solidFill>
                  <a:schemeClr val="tx1"/>
                </a:solidFill>
              </a:rPr>
            </a:br>
            <a:r>
              <a:rPr lang="ar-JO" sz="2800" b="1" dirty="0">
                <a:solidFill>
                  <a:schemeClr val="tx1"/>
                </a:solidFill>
              </a:rPr>
              <a:t/>
            </a:r>
            <a:br>
              <a:rPr lang="ar-JO" sz="2800" b="1" dirty="0">
                <a:solidFill>
                  <a:schemeClr val="tx1"/>
                </a:solidFill>
              </a:rPr>
            </a:br>
            <a:r>
              <a:rPr lang="ar-JO" sz="2800" b="1" dirty="0" smtClean="0">
                <a:solidFill>
                  <a:schemeClr val="tx1"/>
                </a:solidFill>
              </a:rPr>
              <a:t>جوال: 919753 598 00970</a:t>
            </a:r>
            <a:r>
              <a:rPr lang="ar-JO" sz="2800" b="1" dirty="0">
                <a:solidFill>
                  <a:schemeClr val="tx1"/>
                </a:solidFill>
              </a:rPr>
              <a:t/>
            </a:r>
            <a:br>
              <a:rPr lang="ar-JO" sz="2800" b="1" dirty="0">
                <a:solidFill>
                  <a:schemeClr val="tx1"/>
                </a:solidFill>
              </a:rPr>
            </a:br>
            <a:r>
              <a:rPr lang="ar-JO" sz="2800" b="1" dirty="0" err="1">
                <a:solidFill>
                  <a:schemeClr val="tx1"/>
                </a:solidFill>
              </a:rPr>
              <a:t>تليفاكس</a:t>
            </a:r>
            <a:r>
              <a:rPr lang="ar-JO" sz="2800" b="1" dirty="0">
                <a:solidFill>
                  <a:schemeClr val="tx1"/>
                </a:solidFill>
              </a:rPr>
              <a:t>: 2404764 </a:t>
            </a:r>
            <a:r>
              <a:rPr lang="ar-JO" sz="2800" b="1" dirty="0" smtClean="0">
                <a:solidFill>
                  <a:schemeClr val="tx1"/>
                </a:solidFill>
              </a:rPr>
              <a:t>2 00970</a:t>
            </a:r>
            <a:r>
              <a:rPr lang="ar-JO" sz="2800" b="1" dirty="0">
                <a:solidFill>
                  <a:schemeClr val="tx1"/>
                </a:solidFill>
              </a:rPr>
              <a:t/>
            </a:r>
            <a:br>
              <a:rPr lang="ar-JO" sz="2800" b="1" dirty="0">
                <a:solidFill>
                  <a:schemeClr val="tx1"/>
                </a:solidFill>
              </a:rPr>
            </a:br>
            <a:r>
              <a:rPr lang="en-US" sz="2800" b="1" dirty="0">
                <a:solidFill>
                  <a:schemeClr val="tx1"/>
                </a:solidFill>
              </a:rPr>
              <a:t>E-mail: </a:t>
            </a:r>
            <a:r>
              <a:rPr lang="en-US" sz="2800" b="1" dirty="0">
                <a:solidFill>
                  <a:schemeClr val="tx1"/>
                </a:solidFill>
                <a:hlinkClick r:id="rId2"/>
              </a:rPr>
              <a:t>aiaburub@usa.com</a:t>
            </a:r>
            <a:endParaRPr lang="en-US" sz="2800" b="1" dirty="0">
              <a:solidFill>
                <a:schemeClr val="tx1"/>
              </a:solidFill>
            </a:endParaRPr>
          </a:p>
        </p:txBody>
      </p:sp>
      <p:sp>
        <p:nvSpPr>
          <p:cNvPr id="70660" name="Rectangle 4"/>
          <p:cNvSpPr>
            <a:spLocks noChangeArrowheads="1"/>
          </p:cNvSpPr>
          <p:nvPr/>
        </p:nvSpPr>
        <p:spPr bwMode="auto">
          <a:xfrm>
            <a:off x="250825" y="404813"/>
            <a:ext cx="8569325" cy="3168650"/>
          </a:xfrm>
          <a:prstGeom prst="rect">
            <a:avLst/>
          </a:prstGeom>
          <a:noFill/>
          <a:ln w="9525">
            <a:noFill/>
            <a:miter lim="800000"/>
            <a:headEnd/>
            <a:tailEnd/>
          </a:ln>
          <a:effectLst/>
        </p:spPr>
        <p:txBody>
          <a:bodyPr anchor="ctr"/>
          <a:lstStyle/>
          <a:p>
            <a:pPr algn="ctr"/>
            <a:r>
              <a:rPr lang="ar-JO" sz="4800" b="1" dirty="0">
                <a:solidFill>
                  <a:schemeClr val="tx2"/>
                </a:solidFill>
              </a:rPr>
              <a:t>لا تتردد في الاستفسار عن أي سؤال</a:t>
            </a:r>
            <a:br>
              <a:rPr lang="ar-JO" sz="4800" b="1" dirty="0">
                <a:solidFill>
                  <a:schemeClr val="tx2"/>
                </a:solidFill>
              </a:rPr>
            </a:br>
            <a:r>
              <a:rPr lang="ar-JO" sz="4800" b="1" dirty="0">
                <a:solidFill>
                  <a:schemeClr val="tx2"/>
                </a:solidFill>
              </a:rPr>
              <a:t>فدائرة التغذية في خدمتكم لإنجاح برنامج </a:t>
            </a:r>
            <a:r>
              <a:rPr lang="ar-JO" sz="4800" b="1" dirty="0" err="1">
                <a:solidFill>
                  <a:schemeClr val="tx2"/>
                </a:solidFill>
              </a:rPr>
              <a:t>ايدنة</a:t>
            </a:r>
            <a:r>
              <a:rPr lang="ar-JO" sz="4800" b="1" dirty="0">
                <a:solidFill>
                  <a:schemeClr val="tx2"/>
                </a:solidFill>
              </a:rPr>
              <a:t> ملح الطعام وتدعيم الطحين</a:t>
            </a:r>
            <a:br>
              <a:rPr lang="ar-JO" sz="4800" b="1" dirty="0">
                <a:solidFill>
                  <a:schemeClr val="tx2"/>
                </a:solidFill>
              </a:rPr>
            </a:br>
            <a:r>
              <a:rPr lang="ar-JO" b="1" dirty="0">
                <a:solidFill>
                  <a:schemeClr val="tx2"/>
                </a:solidFill>
              </a:rPr>
              <a:t/>
            </a:r>
            <a:br>
              <a:rPr lang="ar-JO" b="1" dirty="0">
                <a:solidFill>
                  <a:schemeClr val="tx2"/>
                </a:solidFill>
              </a:rPr>
            </a:br>
            <a:r>
              <a:rPr lang="ar-JO" sz="4800" b="1" dirty="0">
                <a:solidFill>
                  <a:schemeClr val="tx2"/>
                </a:solidFill>
              </a:rPr>
              <a:t>على العنوان التالي:</a:t>
            </a:r>
            <a:endParaRPr lang="en-US" sz="4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2000" fill="hold"/>
                                        <p:tgtEl>
                                          <p:spTgt spid="70660"/>
                                        </p:tgtEl>
                                        <p:attrNameLst>
                                          <p:attrName>ppt_w</p:attrName>
                                        </p:attrNameLst>
                                      </p:cBhvr>
                                      <p:tavLst>
                                        <p:tav tm="0">
                                          <p:val>
                                            <p:fltVal val="0"/>
                                          </p:val>
                                        </p:tav>
                                        <p:tav tm="100000">
                                          <p:val>
                                            <p:strVal val="#ppt_w"/>
                                          </p:val>
                                        </p:tav>
                                      </p:tavLst>
                                    </p:anim>
                                    <p:anim calcmode="lin" valueType="num">
                                      <p:cBhvr>
                                        <p:cTn id="8" dur="2000" fill="hold"/>
                                        <p:tgtEl>
                                          <p:spTgt spid="70660"/>
                                        </p:tgtEl>
                                        <p:attrNameLst>
                                          <p:attrName>ppt_h</p:attrName>
                                        </p:attrNameLst>
                                      </p:cBhvr>
                                      <p:tavLst>
                                        <p:tav tm="0">
                                          <p:val>
                                            <p:fltVal val="0"/>
                                          </p:val>
                                        </p:tav>
                                        <p:tav tm="100000">
                                          <p:val>
                                            <p:strVal val="#ppt_h"/>
                                          </p:val>
                                        </p:tav>
                                      </p:tavLst>
                                    </p:anim>
                                    <p:anim calcmode="lin" valueType="num">
                                      <p:cBhvr>
                                        <p:cTn id="9" dur="2000" fill="hold"/>
                                        <p:tgtEl>
                                          <p:spTgt spid="70660"/>
                                        </p:tgtEl>
                                        <p:attrNameLst>
                                          <p:attrName>style.rotation</p:attrName>
                                        </p:attrNameLst>
                                      </p:cBhvr>
                                      <p:tavLst>
                                        <p:tav tm="0">
                                          <p:val>
                                            <p:fltVal val="360"/>
                                          </p:val>
                                        </p:tav>
                                        <p:tav tm="100000">
                                          <p:val>
                                            <p:fltVal val="0"/>
                                          </p:val>
                                        </p:tav>
                                      </p:tavLst>
                                    </p:anim>
                                    <p:animEffect transition="in" filter="fade">
                                      <p:cBhvr>
                                        <p:cTn id="10" dur="2000"/>
                                        <p:tgtEl>
                                          <p:spTgt spid="70660"/>
                                        </p:tgtEl>
                                      </p:cBhvr>
                                    </p:animEffect>
                                  </p:childTnLst>
                                </p:cTn>
                              </p:par>
                            </p:childTnLst>
                          </p:cTn>
                        </p:par>
                        <p:par>
                          <p:cTn id="11" fill="hold">
                            <p:stCondLst>
                              <p:cond delay="2000"/>
                            </p:stCondLst>
                            <p:childTnLst>
                              <p:par>
                                <p:cTn id="12" presetID="49" presetClass="entr" presetSubtype="0" decel="100000" fill="hold" grpId="0" nodeType="afterEffect">
                                  <p:stCondLst>
                                    <p:cond delay="0"/>
                                  </p:stCondLst>
                                  <p:childTnLst>
                                    <p:set>
                                      <p:cBhvr>
                                        <p:cTn id="13" dur="1" fill="hold">
                                          <p:stCondLst>
                                            <p:cond delay="0"/>
                                          </p:stCondLst>
                                        </p:cTn>
                                        <p:tgtEl>
                                          <p:spTgt spid="70658"/>
                                        </p:tgtEl>
                                        <p:attrNameLst>
                                          <p:attrName>style.visibility</p:attrName>
                                        </p:attrNameLst>
                                      </p:cBhvr>
                                      <p:to>
                                        <p:strVal val="visible"/>
                                      </p:to>
                                    </p:set>
                                    <p:anim calcmode="lin" valueType="num">
                                      <p:cBhvr>
                                        <p:cTn id="14" dur="3000" fill="hold"/>
                                        <p:tgtEl>
                                          <p:spTgt spid="70658"/>
                                        </p:tgtEl>
                                        <p:attrNameLst>
                                          <p:attrName>ppt_w</p:attrName>
                                        </p:attrNameLst>
                                      </p:cBhvr>
                                      <p:tavLst>
                                        <p:tav tm="0">
                                          <p:val>
                                            <p:fltVal val="0"/>
                                          </p:val>
                                        </p:tav>
                                        <p:tav tm="100000">
                                          <p:val>
                                            <p:strVal val="#ppt_w"/>
                                          </p:val>
                                        </p:tav>
                                      </p:tavLst>
                                    </p:anim>
                                    <p:anim calcmode="lin" valueType="num">
                                      <p:cBhvr>
                                        <p:cTn id="15" dur="3000" fill="hold"/>
                                        <p:tgtEl>
                                          <p:spTgt spid="70658"/>
                                        </p:tgtEl>
                                        <p:attrNameLst>
                                          <p:attrName>ppt_h</p:attrName>
                                        </p:attrNameLst>
                                      </p:cBhvr>
                                      <p:tavLst>
                                        <p:tav tm="0">
                                          <p:val>
                                            <p:fltVal val="0"/>
                                          </p:val>
                                        </p:tav>
                                        <p:tav tm="100000">
                                          <p:val>
                                            <p:strVal val="#ppt_h"/>
                                          </p:val>
                                        </p:tav>
                                      </p:tavLst>
                                    </p:anim>
                                    <p:anim calcmode="lin" valueType="num">
                                      <p:cBhvr>
                                        <p:cTn id="16" dur="3000" fill="hold"/>
                                        <p:tgtEl>
                                          <p:spTgt spid="70658"/>
                                        </p:tgtEl>
                                        <p:attrNameLst>
                                          <p:attrName>style.rotation</p:attrName>
                                        </p:attrNameLst>
                                      </p:cBhvr>
                                      <p:tavLst>
                                        <p:tav tm="0">
                                          <p:val>
                                            <p:fltVal val="360"/>
                                          </p:val>
                                        </p:tav>
                                        <p:tav tm="100000">
                                          <p:val>
                                            <p:fltVal val="0"/>
                                          </p:val>
                                        </p:tav>
                                      </p:tavLst>
                                    </p:anim>
                                    <p:animEffect transition="in" filter="fade">
                                      <p:cBhvr>
                                        <p:cTn id="17" dur="3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moh4\Pictures\image_018.jpg"/>
          <p:cNvPicPr>
            <a:picLocks noChangeAspect="1" noChangeArrowheads="1"/>
          </p:cNvPicPr>
          <p:nvPr/>
        </p:nvPicPr>
        <p:blipFill>
          <a:blip r:embed="rId2" cstate="print"/>
          <a:srcRect/>
          <a:stretch>
            <a:fillRect/>
          </a:stretch>
        </p:blipFill>
        <p:spPr bwMode="auto">
          <a:xfrm>
            <a:off x="0" y="0"/>
            <a:ext cx="9144000" cy="683163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5715000"/>
            <a:ext cx="9144000" cy="1143000"/>
          </a:xfrm>
        </p:spPr>
        <p:txBody>
          <a:bodyPr/>
          <a:lstStyle/>
          <a:p>
            <a:r>
              <a:rPr lang="ar-JO" sz="4800" b="1" dirty="0"/>
              <a:t>شكرا لكم</a:t>
            </a:r>
            <a:endParaRPr lang="en-US" sz="4800" b="1" dirty="0"/>
          </a:p>
        </p:txBody>
      </p:sp>
      <p:pic>
        <p:nvPicPr>
          <p:cNvPr id="3" name="Picture 6" descr="C:\Users\moh4\Pictures\Slide23.jpg"/>
          <p:cNvPicPr>
            <a:picLocks noChangeAspect="1" noChangeArrowheads="1"/>
          </p:cNvPicPr>
          <p:nvPr/>
        </p:nvPicPr>
        <p:blipFill>
          <a:blip r:embed="rId2" cstate="print"/>
          <a:srcRect/>
          <a:stretch>
            <a:fillRect/>
          </a:stretch>
        </p:blipFill>
        <p:spPr bwMode="auto">
          <a:xfrm>
            <a:off x="0" y="0"/>
            <a:ext cx="9144000" cy="56612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Users\moh4\Pictures\pg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oh4\Pictures\ATT00003.jpg"/>
          <p:cNvPicPr>
            <a:picLocks noChangeAspect="1" noChangeArrowheads="1"/>
          </p:cNvPicPr>
          <p:nvPr/>
        </p:nvPicPr>
        <p:blipFill>
          <a:blip r:embed="rId2" cstate="print"/>
          <a:srcRect/>
          <a:stretch>
            <a:fillRect/>
          </a:stretch>
        </p:blipFill>
        <p:spPr bwMode="auto">
          <a:xfrm>
            <a:off x="0" y="0"/>
            <a:ext cx="9144000" cy="68235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1589</Words>
  <Application>Microsoft Office PowerPoint</Application>
  <PresentationFormat>On-screen Show (4:3)</PresentationFormat>
  <Paragraphs>294</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Default Design</vt:lpstr>
      <vt:lpstr>برنامج تدعيم الطحين وأيدنة ملح الطعام في فلسطين</vt:lpstr>
      <vt:lpstr>Palestine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من اجل من نعمل سويا ؟</vt:lpstr>
      <vt:lpstr>Slide 21</vt:lpstr>
      <vt:lpstr>Slide 22</vt:lpstr>
      <vt:lpstr>Slide 23</vt:lpstr>
      <vt:lpstr>Slide 24</vt:lpstr>
      <vt:lpstr>Slide 25</vt:lpstr>
      <vt:lpstr>Slide 26</vt:lpstr>
      <vt:lpstr>Slide 27</vt:lpstr>
      <vt:lpstr>Slide 28</vt:lpstr>
      <vt:lpstr>Slide 29</vt:lpstr>
      <vt:lpstr>Slide 30</vt:lpstr>
      <vt:lpstr>ما الفرق بين قتل الاطفال على ايدي الصهاينة، وبين قتل الاطفال على ايدي تجار الاغذية الفاسدة او التجار الذين يحاولون افشال البرامج الغذائية من اجل الجشع؟  </vt:lpstr>
      <vt:lpstr>لمحة عن الوضع التغذوي في فلسطين </vt:lpstr>
      <vt:lpstr>Slide 33</vt:lpstr>
      <vt:lpstr>Slide 34</vt:lpstr>
      <vt:lpstr>Slide 35</vt:lpstr>
      <vt:lpstr>Slide 36</vt:lpstr>
      <vt:lpstr>Slide 37</vt:lpstr>
      <vt:lpstr>Slide 38</vt:lpstr>
      <vt:lpstr>Slide 39</vt:lpstr>
      <vt:lpstr>الحل للأمراض التغذوية</vt:lpstr>
      <vt:lpstr>لمحة عن برنامج تدعيم الطحين</vt:lpstr>
      <vt:lpstr>Slide 42</vt:lpstr>
      <vt:lpstr>Slide 43</vt:lpstr>
      <vt:lpstr>Slide 44</vt:lpstr>
      <vt:lpstr>Slide 45</vt:lpstr>
      <vt:lpstr>Slide 46</vt:lpstr>
      <vt:lpstr>Slide 47</vt:lpstr>
      <vt:lpstr>Slide 48</vt:lpstr>
      <vt:lpstr>Slide 49</vt:lpstr>
      <vt:lpstr>Slide 50</vt:lpstr>
      <vt:lpstr>Slide 51</vt:lpstr>
      <vt:lpstr>شعار الاغذية المدعمة</vt:lpstr>
      <vt:lpstr>المواد المستعملة في التثقيف الصحي حول تدعيم الطحين وأيدنة ملح الطعام</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م. علاء أبو الرب مدير دائرة التغذية  جوال: 919753 598 00970 تليفاكس: 2404764 2 00970 E-mail: aiaburub@usa.com</vt:lpstr>
      <vt:lpstr>شكرا لكم</vt:lpstr>
    </vt:vector>
  </TitlesOfParts>
  <Company>Ministry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Nutrition Deepartment</dc:creator>
  <cp:lastModifiedBy>moh4</cp:lastModifiedBy>
  <cp:revision>107</cp:revision>
  <dcterms:created xsi:type="dcterms:W3CDTF">2009-07-20T09:27:31Z</dcterms:created>
  <dcterms:modified xsi:type="dcterms:W3CDTF">2011-04-06T20:49:58Z</dcterms:modified>
</cp:coreProperties>
</file>