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78" r:id="rId3"/>
    <p:sldId id="329" r:id="rId4"/>
    <p:sldId id="330" r:id="rId5"/>
    <p:sldId id="331" r:id="rId6"/>
    <p:sldId id="333" r:id="rId7"/>
    <p:sldId id="285" r:id="rId8"/>
    <p:sldId id="257" r:id="rId9"/>
    <p:sldId id="258" r:id="rId10"/>
    <p:sldId id="312" r:id="rId11"/>
    <p:sldId id="311" r:id="rId12"/>
    <p:sldId id="308" r:id="rId13"/>
    <p:sldId id="309" r:id="rId14"/>
    <p:sldId id="310" r:id="rId15"/>
    <p:sldId id="302" r:id="rId16"/>
    <p:sldId id="306" r:id="rId17"/>
    <p:sldId id="307" r:id="rId18"/>
    <p:sldId id="299" r:id="rId19"/>
    <p:sldId id="313" r:id="rId20"/>
    <p:sldId id="315" r:id="rId21"/>
    <p:sldId id="316" r:id="rId22"/>
    <p:sldId id="317" r:id="rId23"/>
    <p:sldId id="318" r:id="rId24"/>
    <p:sldId id="319" r:id="rId25"/>
    <p:sldId id="320" r:id="rId26"/>
    <p:sldId id="27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00582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5000" autoAdjust="0"/>
  </p:normalViewPr>
  <p:slideViewPr>
    <p:cSldViewPr>
      <p:cViewPr varScale="1">
        <p:scale>
          <a:sx n="47" d="100"/>
          <a:sy n="47" d="100"/>
        </p:scale>
        <p:origin x="-60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0C9AC0-3D34-4B51-B18E-E39801F1C58F}" type="datetimeFigureOut">
              <a:rPr lang="en-US" smtClean="0"/>
              <a:pPr/>
              <a:t>4/6/2011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D5C71C-1635-4B5F-8CF7-1687F65F652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D5C71C-1635-4B5F-8CF7-1687F65F652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648200"/>
          </a:xfrm>
        </p:spPr>
        <p:txBody>
          <a:bodyPr>
            <a:normAutofit fontScale="90000"/>
          </a:bodyPr>
          <a:lstStyle/>
          <a:p>
            <a:pPr rtl="1"/>
            <a:r>
              <a:rPr lang="ar-JO" sz="5300" b="1" dirty="0" smtClean="0">
                <a:solidFill>
                  <a:srgbClr val="C00000"/>
                </a:solidFill>
                <a:cs typeface="+mn-cs"/>
              </a:rPr>
              <a:t>حساب المتناول من الدهون والكوليسترول والألياف الغذائية والصوديوم والكالسيوم والبوتاسيوم والمغنيسيوم لدى الأردنيين</a:t>
            </a:r>
            <a:r>
              <a:rPr lang="ar-JO" sz="2200" b="1" dirty="0" smtClean="0">
                <a:solidFill>
                  <a:srgbClr val="002060"/>
                </a:solidFill>
                <a:cs typeface="+mn-cs"/>
              </a:rPr>
              <a:t/>
            </a:r>
            <a:br>
              <a:rPr lang="ar-JO" sz="2200" b="1" dirty="0" smtClean="0">
                <a:solidFill>
                  <a:srgbClr val="002060"/>
                </a:solidFill>
                <a:cs typeface="+mn-cs"/>
              </a:rPr>
            </a:br>
            <a:r>
              <a:rPr lang="ar-JO" sz="2200" b="1" dirty="0" smtClean="0">
                <a:solidFill>
                  <a:srgbClr val="002060"/>
                </a:solidFill>
                <a:cs typeface="+mn-cs"/>
              </a:rPr>
              <a:t/>
            </a:r>
            <a:br>
              <a:rPr lang="ar-JO" sz="2200" b="1" dirty="0" smtClean="0">
                <a:solidFill>
                  <a:srgbClr val="002060"/>
                </a:solidFill>
                <a:cs typeface="+mn-cs"/>
              </a:rPr>
            </a:br>
            <a:r>
              <a:rPr lang="ar-JO" sz="5300" b="1" dirty="0" smtClean="0">
                <a:solidFill>
                  <a:srgbClr val="0070C0"/>
                </a:solidFill>
                <a:cs typeface="+mn-cs"/>
              </a:rPr>
              <a:t>د. رفعت أحمد الكرد</a:t>
            </a:r>
            <a:r>
              <a:rPr lang="ar-JO" sz="2200" b="1" dirty="0" smtClean="0">
                <a:solidFill>
                  <a:srgbClr val="0070C0"/>
                </a:solidFill>
                <a:cs typeface="+mn-cs"/>
              </a:rPr>
              <a:t/>
            </a:r>
            <a:br>
              <a:rPr lang="ar-JO" sz="2200" b="1" dirty="0" smtClean="0">
                <a:solidFill>
                  <a:srgbClr val="0070C0"/>
                </a:solidFill>
                <a:cs typeface="+mn-cs"/>
              </a:rPr>
            </a:br>
            <a:r>
              <a:rPr lang="ar-JO" sz="2200" b="1" dirty="0" smtClean="0">
                <a:solidFill>
                  <a:srgbClr val="0070C0"/>
                </a:solidFill>
                <a:cs typeface="+mn-cs"/>
              </a:rPr>
              <a:t/>
            </a:r>
            <a:br>
              <a:rPr lang="ar-JO" sz="2200" b="1" dirty="0" smtClean="0">
                <a:solidFill>
                  <a:srgbClr val="0070C0"/>
                </a:solidFill>
                <a:cs typeface="+mn-cs"/>
              </a:rPr>
            </a:br>
            <a:r>
              <a:rPr lang="ar-JO" sz="4000" b="1" dirty="0" smtClean="0">
                <a:solidFill>
                  <a:srgbClr val="005828"/>
                </a:solidFill>
                <a:cs typeface="+mn-cs"/>
              </a:rPr>
              <a:t>قسم التغذية - كلية الصيدلة والعلوم الطبية</a:t>
            </a:r>
            <a:br>
              <a:rPr lang="ar-JO" sz="4000" b="1" dirty="0" smtClean="0">
                <a:solidFill>
                  <a:srgbClr val="005828"/>
                </a:solidFill>
                <a:cs typeface="+mn-cs"/>
              </a:rPr>
            </a:br>
            <a:r>
              <a:rPr lang="ar-JO" sz="4000" b="1" dirty="0" smtClean="0">
                <a:solidFill>
                  <a:srgbClr val="005828"/>
                </a:solidFill>
                <a:cs typeface="+mn-cs"/>
              </a:rPr>
              <a:t>جامعة البترا - عمان/الأردن</a:t>
            </a:r>
            <a:endParaRPr lang="en-US" sz="4000" b="1" dirty="0">
              <a:solidFill>
                <a:srgbClr val="005828"/>
              </a:solidFill>
              <a:cs typeface="+mn-cs"/>
            </a:endParaRPr>
          </a:p>
        </p:txBody>
      </p:sp>
      <p:sp>
        <p:nvSpPr>
          <p:cNvPr id="3" name="Subtitle 2"/>
          <p:cNvSpPr>
            <a:spLocks noGrp="1"/>
          </p:cNvSpPr>
          <p:nvPr>
            <p:ph type="subTitle" idx="1"/>
          </p:nvPr>
        </p:nvSpPr>
        <p:spPr>
          <a:xfrm>
            <a:off x="0" y="4876800"/>
            <a:ext cx="9144000" cy="1981200"/>
          </a:xfrm>
        </p:spPr>
        <p:txBody>
          <a:bodyPr>
            <a:normAutofit/>
          </a:bodyPr>
          <a:lstStyle/>
          <a:p>
            <a:pPr rtl="1"/>
            <a:r>
              <a:rPr lang="ar-JO" sz="3600" b="1" dirty="0" smtClean="0">
                <a:solidFill>
                  <a:srgbClr val="002060"/>
                </a:solidFill>
              </a:rPr>
              <a:t>المؤتمر العربي الرابع للتغذية</a:t>
            </a:r>
          </a:p>
          <a:p>
            <a:pPr rtl="1"/>
            <a:r>
              <a:rPr lang="ar-JO" sz="3600" b="1" dirty="0" smtClean="0">
                <a:solidFill>
                  <a:srgbClr val="002060"/>
                </a:solidFill>
              </a:rPr>
              <a:t>الجامعة الأردنية - عمان- الأردن</a:t>
            </a:r>
          </a:p>
          <a:p>
            <a:pPr rtl="1"/>
            <a:r>
              <a:rPr lang="ar-JO" sz="3600" b="1" dirty="0" smtClean="0">
                <a:solidFill>
                  <a:srgbClr val="002060"/>
                </a:solidFill>
              </a:rPr>
              <a:t>5-7 نيسان 2011</a:t>
            </a:r>
            <a:endParaRPr lang="en-US" sz="3600" b="1"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rtl="1"/>
            <a:r>
              <a:rPr lang="ar-JO" b="1" dirty="0" smtClean="0">
                <a:solidFill>
                  <a:srgbClr val="002060"/>
                </a:solidFill>
              </a:rPr>
              <a:t>النتائج</a:t>
            </a:r>
            <a:r>
              <a:rPr lang="en-US" b="1" dirty="0" smtClean="0">
                <a:solidFill>
                  <a:srgbClr val="002060"/>
                </a:solidFill>
              </a:rPr>
              <a:t> </a:t>
            </a:r>
            <a:r>
              <a:rPr lang="ar-JO" b="1" dirty="0" smtClean="0">
                <a:solidFill>
                  <a:srgbClr val="002060"/>
                </a:solidFill>
              </a:rPr>
              <a:t> ومناقشتها- </a:t>
            </a:r>
            <a:r>
              <a:rPr lang="ar-JO" b="1" dirty="0" smtClean="0">
                <a:solidFill>
                  <a:srgbClr val="C00000"/>
                </a:solidFill>
              </a:rPr>
              <a:t>الطاقة الكلية</a:t>
            </a:r>
            <a:endParaRPr lang="en-US" b="1" dirty="0">
              <a:solidFill>
                <a:srgbClr val="C00000"/>
              </a:solidFill>
            </a:endParaRPr>
          </a:p>
        </p:txBody>
      </p:sp>
      <p:sp>
        <p:nvSpPr>
          <p:cNvPr id="3" name="Content Placeholder 2"/>
          <p:cNvSpPr>
            <a:spLocks noGrp="1"/>
          </p:cNvSpPr>
          <p:nvPr>
            <p:ph idx="1"/>
          </p:nvPr>
        </p:nvSpPr>
        <p:spPr>
          <a:xfrm>
            <a:off x="3200400" y="762000"/>
            <a:ext cx="5943600" cy="6096000"/>
          </a:xfrm>
        </p:spPr>
        <p:txBody>
          <a:bodyPr>
            <a:normAutofit fontScale="92500" lnSpcReduction="20000"/>
          </a:bodyPr>
          <a:lstStyle/>
          <a:p>
            <a:pPr algn="r" rtl="1">
              <a:buNone/>
            </a:pPr>
            <a:r>
              <a:rPr lang="ar-JO" dirty="0" smtClean="0"/>
              <a:t>البلد كاملاً (المملكة) = 3031 ك.ك/يوم</a:t>
            </a:r>
          </a:p>
          <a:p>
            <a:pPr algn="r" rtl="1">
              <a:buFontTx/>
              <a:buChar char="-"/>
            </a:pPr>
            <a:r>
              <a:rPr lang="ar-JO" dirty="0" smtClean="0"/>
              <a:t>توصيات الطاقة (</a:t>
            </a:r>
            <a:r>
              <a:rPr lang="en-US" dirty="0" smtClean="0">
                <a:latin typeface="Arial" pitchFamily="34" charset="0"/>
                <a:cs typeface="Arial" pitchFamily="34" charset="0"/>
              </a:rPr>
              <a:t>EER-DRI</a:t>
            </a:r>
            <a:r>
              <a:rPr lang="ar-JO" dirty="0" smtClean="0"/>
              <a:t>) للذكر البالغ يساوي 2680 ←← </a:t>
            </a:r>
            <a:r>
              <a:rPr lang="ar-JO" b="1" dirty="0" smtClean="0">
                <a:solidFill>
                  <a:srgbClr val="660033"/>
                </a:solidFill>
              </a:rPr>
              <a:t>نسبة الزيادة تساوي 13% </a:t>
            </a:r>
          </a:p>
          <a:p>
            <a:pPr algn="r" rtl="1">
              <a:buFontTx/>
              <a:buChar char="-"/>
            </a:pPr>
            <a:r>
              <a:rPr lang="ar-JO" dirty="0" smtClean="0"/>
              <a:t>توصيات الطاقة </a:t>
            </a:r>
            <a:r>
              <a:rPr lang="ar-JO" dirty="0" smtClean="0"/>
              <a:t>(</a:t>
            </a:r>
            <a:r>
              <a:rPr lang="en-US" dirty="0" smtClean="0">
                <a:latin typeface="Arial" pitchFamily="34" charset="0"/>
                <a:cs typeface="Arial" pitchFamily="34" charset="0"/>
              </a:rPr>
              <a:t>EER-DRI</a:t>
            </a:r>
            <a:r>
              <a:rPr lang="ar-JO" dirty="0" smtClean="0"/>
              <a:t>) </a:t>
            </a:r>
            <a:r>
              <a:rPr lang="ar-JO" dirty="0" smtClean="0"/>
              <a:t>للأنثى البالغة يساوي 2150 ←← </a:t>
            </a:r>
            <a:r>
              <a:rPr lang="ar-JO" b="1" dirty="0" smtClean="0">
                <a:solidFill>
                  <a:srgbClr val="660033"/>
                </a:solidFill>
              </a:rPr>
              <a:t>نسبة الزيادة تساوي 44%</a:t>
            </a:r>
            <a:endParaRPr lang="en-US" b="1" dirty="0" smtClean="0">
              <a:solidFill>
                <a:srgbClr val="660033"/>
              </a:solidFill>
            </a:endParaRPr>
          </a:p>
          <a:p>
            <a:pPr algn="r" rtl="1">
              <a:buFontTx/>
              <a:buChar char="-"/>
            </a:pPr>
            <a:r>
              <a:rPr lang="ar-JO" dirty="0" smtClean="0"/>
              <a:t>لقد تبين لنا في دراسة أخرى أن الزيادة في الطاقة المتناولة راجعة لزيادة استهلاك كل من اللحوم والدواجن (خاصة الدجاج) والزيوت والدهون.</a:t>
            </a:r>
          </a:p>
          <a:p>
            <a:pPr algn="r" rtl="1">
              <a:buFontTx/>
              <a:buChar char="-"/>
            </a:pPr>
            <a:r>
              <a:rPr lang="ar-JO" dirty="0" smtClean="0"/>
              <a:t>إن زيادة استهلاك الطاقة وخاصة من هذه الأطعمة يساهم في حدوث السمنة وأمراض القلب. </a:t>
            </a:r>
          </a:p>
          <a:p>
            <a:pPr algn="r" rtl="1">
              <a:buNone/>
            </a:pPr>
            <a:endParaRPr lang="en-US" dirty="0" smtClean="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0" y="685800"/>
          <a:ext cx="2971800" cy="4831080"/>
        </p:xfrm>
        <a:graphic>
          <a:graphicData uri="http://schemas.openxmlformats.org/drawingml/2006/table">
            <a:tbl>
              <a:tblPr/>
              <a:tblGrid>
                <a:gridCol w="1523999"/>
                <a:gridCol w="1447801"/>
              </a:tblGrid>
              <a:tr h="381000">
                <a:tc>
                  <a:txBody>
                    <a:bodyPr/>
                    <a:lstStyle/>
                    <a:p>
                      <a:pPr marL="0" marR="0" indent="0" algn="ctr" rtl="1">
                        <a:lnSpc>
                          <a:spcPct val="100000"/>
                        </a:lnSpc>
                        <a:spcBef>
                          <a:spcPts val="0"/>
                        </a:spcBef>
                        <a:spcAft>
                          <a:spcPts val="0"/>
                        </a:spcAft>
                      </a:pPr>
                      <a:r>
                        <a:rPr lang="ar-JO" sz="2000" b="1" dirty="0" smtClean="0">
                          <a:solidFill>
                            <a:srgbClr val="C00000"/>
                          </a:solidFill>
                          <a:latin typeface="Times New Roman"/>
                          <a:ea typeface="Calibri"/>
                          <a:cs typeface="Arial"/>
                        </a:rPr>
                        <a:t>المحافظة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ar-JO" sz="2000" b="1" dirty="0" smtClean="0">
                          <a:solidFill>
                            <a:srgbClr val="C00000"/>
                          </a:solidFill>
                          <a:latin typeface="Times New Roman"/>
                          <a:ea typeface="Calibri"/>
                          <a:cs typeface="Arial"/>
                        </a:rPr>
                        <a:t>ك.ك/يوم</a:t>
                      </a:r>
                      <a:endParaRPr lang="en-US" sz="2000" b="1" dirty="0">
                        <a:solidFill>
                          <a:srgbClr val="C00000"/>
                        </a:solidFill>
                        <a:latin typeface="Times New Roman"/>
                        <a:ea typeface="Calibri"/>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عمان- العاصمة</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000" b="1" dirty="0">
                          <a:latin typeface="Times New Roman"/>
                          <a:ea typeface="Calibri"/>
                          <a:cs typeface="Arial"/>
                        </a:rPr>
                        <a:t>2940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البلقاء</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000" b="1" dirty="0">
                          <a:latin typeface="Times New Roman"/>
                          <a:ea typeface="Calibri"/>
                          <a:cs typeface="Arial"/>
                        </a:rPr>
                        <a:t>3079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الزرقاء</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000" b="1" dirty="0">
                          <a:latin typeface="Times New Roman"/>
                          <a:ea typeface="Calibri"/>
                          <a:cs typeface="Arial"/>
                        </a:rPr>
                        <a:t>2893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مادبا</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smtClean="0">
                          <a:solidFill>
                            <a:srgbClr val="0070C0"/>
                          </a:solidFill>
                          <a:latin typeface="Times New Roman"/>
                          <a:ea typeface="Calibri"/>
                          <a:cs typeface="Arial"/>
                        </a:rPr>
                        <a:t>3328</a:t>
                      </a:r>
                      <a:r>
                        <a:rPr lang="ar-JO" sz="2400" b="1" dirty="0" smtClean="0">
                          <a:solidFill>
                            <a:srgbClr val="0070C0"/>
                          </a:solidFill>
                          <a:latin typeface="Times New Roman"/>
                          <a:ea typeface="Calibri"/>
                          <a:cs typeface="Arial"/>
                        </a:rPr>
                        <a:t> </a:t>
                      </a:r>
                      <a:r>
                        <a:rPr lang="en-US" sz="2400" b="1" dirty="0" smtClean="0">
                          <a:solidFill>
                            <a:srgbClr val="0070C0"/>
                          </a:solidFill>
                          <a:latin typeface="Times New Roman"/>
                          <a:ea typeface="Calibri"/>
                          <a:cs typeface="Arial"/>
                        </a:rPr>
                        <a:t>↑</a:t>
                      </a:r>
                      <a:endParaRPr lang="en-US" sz="2400" b="1" dirty="0">
                        <a:solidFill>
                          <a:srgbClr val="0070C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إربد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000" b="1" dirty="0">
                          <a:latin typeface="Times New Roman"/>
                          <a:ea typeface="Calibri"/>
                          <a:cs typeface="Arial"/>
                        </a:rPr>
                        <a:t>3320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المفرق</a:t>
                      </a:r>
                      <a:r>
                        <a:rPr lang="ar-JO" sz="2000" b="1" baseline="0" dirty="0" smtClean="0">
                          <a:solidFill>
                            <a:srgbClr val="7030A0"/>
                          </a:solidFill>
                          <a:latin typeface="Times New Roman"/>
                          <a:ea typeface="Calibri"/>
                          <a:cs typeface="Arial"/>
                        </a:rPr>
                        <a:t>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000" b="1" dirty="0">
                          <a:latin typeface="Times New Roman"/>
                          <a:ea typeface="Calibri"/>
                          <a:cs typeface="Arial"/>
                        </a:rPr>
                        <a:t>2876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جرش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000" b="1" dirty="0">
                          <a:latin typeface="Times New Roman"/>
                          <a:ea typeface="Calibri"/>
                          <a:cs typeface="Arial"/>
                        </a:rPr>
                        <a:t>3054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عجلون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000" b="1" dirty="0">
                          <a:latin typeface="Times New Roman"/>
                          <a:ea typeface="Calibri"/>
                          <a:cs typeface="Arial"/>
                        </a:rPr>
                        <a:t>3245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الكرك</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000" b="1" dirty="0">
                          <a:latin typeface="Times New Roman"/>
                          <a:ea typeface="Calibri"/>
                          <a:cs typeface="Arial"/>
                        </a:rPr>
                        <a:t>3107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9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الطفيلة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smtClean="0">
                          <a:solidFill>
                            <a:schemeClr val="accent6">
                              <a:lumMod val="50000"/>
                            </a:schemeClr>
                          </a:solidFill>
                          <a:latin typeface="Times New Roman"/>
                          <a:ea typeface="Calibri"/>
                          <a:cs typeface="Arial"/>
                        </a:rPr>
                        <a:t>2710</a:t>
                      </a:r>
                      <a:r>
                        <a:rPr lang="ar-JO" sz="2400" b="1" dirty="0" smtClean="0">
                          <a:solidFill>
                            <a:schemeClr val="accent6">
                              <a:lumMod val="50000"/>
                            </a:schemeClr>
                          </a:solidFill>
                          <a:latin typeface="Times New Roman"/>
                          <a:ea typeface="Calibri"/>
                          <a:cs typeface="Arial"/>
                        </a:rPr>
                        <a:t> </a:t>
                      </a:r>
                      <a:r>
                        <a:rPr lang="en-US" sz="2400" b="1" dirty="0" smtClean="0">
                          <a:solidFill>
                            <a:schemeClr val="accent6">
                              <a:lumMod val="50000"/>
                            </a:schemeClr>
                          </a:solidFill>
                          <a:latin typeface="Times New Roman"/>
                          <a:ea typeface="Calibri"/>
                          <a:cs typeface="Arial"/>
                        </a:rPr>
                        <a:t>↓</a:t>
                      </a:r>
                      <a:endParaRPr lang="en-US" sz="2400" b="1" dirty="0">
                        <a:solidFill>
                          <a:schemeClr val="accent6">
                            <a:lumMod val="50000"/>
                          </a:schemeClr>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معان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000" b="1" dirty="0">
                          <a:latin typeface="Times New Roman"/>
                          <a:ea typeface="Calibri"/>
                          <a:cs typeface="Arial"/>
                        </a:rPr>
                        <a:t>3075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العقبة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000" b="1" dirty="0">
                          <a:latin typeface="Times New Roman"/>
                          <a:ea typeface="Calibri"/>
                          <a:cs typeface="Arial"/>
                        </a:rPr>
                        <a:t>2750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08">
                <a:tc>
                  <a:txBody>
                    <a:bodyPr/>
                    <a:lstStyle/>
                    <a:p>
                      <a:pPr marL="0" marR="0" indent="0" algn="ctr" rtl="1">
                        <a:lnSpc>
                          <a:spcPct val="100000"/>
                        </a:lnSpc>
                        <a:spcBef>
                          <a:spcPts val="0"/>
                        </a:spcBef>
                        <a:spcAft>
                          <a:spcPts val="0"/>
                        </a:spcAft>
                      </a:pPr>
                      <a:r>
                        <a:rPr lang="ar-JO" sz="2000" b="1" dirty="0" smtClean="0">
                          <a:solidFill>
                            <a:srgbClr val="C00000"/>
                          </a:solidFill>
                          <a:latin typeface="Times New Roman"/>
                          <a:ea typeface="Calibri"/>
                          <a:cs typeface="Arial"/>
                        </a:rPr>
                        <a:t>المملكة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a:solidFill>
                            <a:srgbClr val="C00000"/>
                          </a:solidFill>
                          <a:latin typeface="Times New Roman"/>
                          <a:ea typeface="Calibri"/>
                          <a:cs typeface="Arial"/>
                        </a:rPr>
                        <a:t>3031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rtl="1"/>
            <a:r>
              <a:rPr lang="ar-JO" b="1" dirty="0" smtClean="0">
                <a:solidFill>
                  <a:srgbClr val="002060"/>
                </a:solidFill>
              </a:rPr>
              <a:t>النتائج</a:t>
            </a:r>
            <a:r>
              <a:rPr lang="en-US" b="1" dirty="0" smtClean="0">
                <a:solidFill>
                  <a:srgbClr val="002060"/>
                </a:solidFill>
              </a:rPr>
              <a:t> </a:t>
            </a:r>
            <a:r>
              <a:rPr lang="ar-JO" b="1" dirty="0" smtClean="0">
                <a:solidFill>
                  <a:srgbClr val="002060"/>
                </a:solidFill>
              </a:rPr>
              <a:t> ومناقشتها- </a:t>
            </a:r>
            <a:r>
              <a:rPr lang="ar-JO" b="1" dirty="0" smtClean="0">
                <a:solidFill>
                  <a:srgbClr val="C00000"/>
                </a:solidFill>
              </a:rPr>
              <a:t>الدهون الكلية</a:t>
            </a:r>
            <a:endParaRPr lang="en-US" b="1" dirty="0">
              <a:solidFill>
                <a:srgbClr val="C00000"/>
              </a:solidFill>
            </a:endParaRPr>
          </a:p>
        </p:txBody>
      </p:sp>
      <p:sp>
        <p:nvSpPr>
          <p:cNvPr id="3" name="Content Placeholder 2"/>
          <p:cNvSpPr>
            <a:spLocks noGrp="1"/>
          </p:cNvSpPr>
          <p:nvPr>
            <p:ph idx="1"/>
          </p:nvPr>
        </p:nvSpPr>
        <p:spPr>
          <a:xfrm>
            <a:off x="3810000" y="762000"/>
            <a:ext cx="5334000" cy="6096000"/>
          </a:xfrm>
        </p:spPr>
        <p:txBody>
          <a:bodyPr>
            <a:normAutofit/>
          </a:bodyPr>
          <a:lstStyle/>
          <a:p>
            <a:pPr algn="r" rtl="1">
              <a:buNone/>
            </a:pPr>
            <a:r>
              <a:rPr lang="ar-JO" dirty="0" smtClean="0"/>
              <a:t>الدهون الكلية المتناولة في المملكة = 87 غم/يوم</a:t>
            </a:r>
          </a:p>
          <a:p>
            <a:pPr algn="r" rtl="1">
              <a:buNone/>
            </a:pPr>
            <a:endParaRPr lang="ar-JO" dirty="0" smtClean="0"/>
          </a:p>
          <a:p>
            <a:pPr algn="r" rtl="1">
              <a:buNone/>
            </a:pPr>
            <a:r>
              <a:rPr lang="ar-JO" dirty="0" smtClean="0"/>
              <a:t>نسبة مساهمة الدهون من الطاقة الكلية  = 25,6%. </a:t>
            </a:r>
          </a:p>
          <a:p>
            <a:pPr algn="r" rtl="1">
              <a:buNone/>
            </a:pPr>
            <a:r>
              <a:rPr lang="ar-JO" dirty="0" smtClean="0"/>
              <a:t>تراوحت هذه النسبة في المحافظات بين 21,4% إلى 31%. </a:t>
            </a:r>
          </a:p>
          <a:p>
            <a:pPr algn="r" rtl="1">
              <a:buNone/>
            </a:pPr>
            <a:r>
              <a:rPr lang="ar-JO" b="1" dirty="0" smtClean="0">
                <a:solidFill>
                  <a:srgbClr val="660033"/>
                </a:solidFill>
              </a:rPr>
              <a:t>تقع هذه النسب ضمن مدى التوزيع المقبول للمغذيات الكبرى </a:t>
            </a:r>
            <a:r>
              <a:rPr lang="ar-JO" dirty="0" smtClean="0"/>
              <a:t>(</a:t>
            </a:r>
            <a:r>
              <a:rPr lang="en-US" dirty="0" smtClean="0">
                <a:latin typeface="Arial" pitchFamily="34" charset="0"/>
                <a:cs typeface="Arial" pitchFamily="34" charset="0"/>
              </a:rPr>
              <a:t>AMDR</a:t>
            </a:r>
            <a:r>
              <a:rPr lang="ar-JO" dirty="0" smtClean="0"/>
              <a:t>)</a:t>
            </a:r>
            <a:r>
              <a:rPr lang="en-US" dirty="0" smtClean="0"/>
              <a:t> </a:t>
            </a:r>
            <a:r>
              <a:rPr lang="ar-JO" dirty="0" smtClean="0"/>
              <a:t>البالغ 20%-35%.</a:t>
            </a:r>
          </a:p>
        </p:txBody>
      </p:sp>
      <p:graphicFrame>
        <p:nvGraphicFramePr>
          <p:cNvPr id="4" name="Table 3"/>
          <p:cNvGraphicFramePr>
            <a:graphicFrameLocks noGrp="1"/>
          </p:cNvGraphicFramePr>
          <p:nvPr/>
        </p:nvGraphicFramePr>
        <p:xfrm>
          <a:off x="0" y="762000"/>
          <a:ext cx="3810000" cy="4688204"/>
        </p:xfrm>
        <a:graphic>
          <a:graphicData uri="http://schemas.openxmlformats.org/drawingml/2006/table">
            <a:tbl>
              <a:tblPr/>
              <a:tblGrid>
                <a:gridCol w="1523999"/>
                <a:gridCol w="990601"/>
                <a:gridCol w="1295400"/>
              </a:tblGrid>
              <a:tr h="381000">
                <a:tc>
                  <a:txBody>
                    <a:bodyPr/>
                    <a:lstStyle/>
                    <a:p>
                      <a:pPr marL="0" marR="0" indent="0" algn="ctr" rtl="1">
                        <a:lnSpc>
                          <a:spcPct val="150000"/>
                        </a:lnSpc>
                        <a:spcBef>
                          <a:spcPts val="0"/>
                        </a:spcBef>
                        <a:spcAft>
                          <a:spcPts val="0"/>
                        </a:spcAft>
                      </a:pPr>
                      <a:r>
                        <a:rPr lang="ar-JO" sz="2000" b="1" dirty="0" smtClean="0">
                          <a:solidFill>
                            <a:srgbClr val="C00000"/>
                          </a:solidFill>
                          <a:latin typeface="Times New Roman"/>
                          <a:ea typeface="Calibri"/>
                          <a:cs typeface="Arial"/>
                        </a:rPr>
                        <a:t>المحافظة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50000"/>
                        </a:lnSpc>
                        <a:spcBef>
                          <a:spcPts val="0"/>
                        </a:spcBef>
                        <a:spcAft>
                          <a:spcPts val="0"/>
                        </a:spcAft>
                      </a:pPr>
                      <a:r>
                        <a:rPr lang="ar-JO" sz="2000" b="1" dirty="0" smtClean="0">
                          <a:solidFill>
                            <a:srgbClr val="C00000"/>
                          </a:solidFill>
                          <a:latin typeface="Times New Roman"/>
                          <a:ea typeface="Calibri"/>
                          <a:cs typeface="Arial"/>
                        </a:rPr>
                        <a:t>غم/يوم</a:t>
                      </a:r>
                      <a:endParaRPr lang="en-US" sz="2000" b="1" dirty="0">
                        <a:solidFill>
                          <a:srgbClr val="C00000"/>
                        </a:solidFill>
                        <a:latin typeface="Times New Roman"/>
                        <a:ea typeface="Calibri"/>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50000"/>
                        </a:lnSpc>
                        <a:spcBef>
                          <a:spcPts val="0"/>
                        </a:spcBef>
                        <a:spcAft>
                          <a:spcPts val="0"/>
                        </a:spcAft>
                      </a:pPr>
                      <a:r>
                        <a:rPr lang="ar-JO" sz="2000" b="1" i="1" dirty="0" smtClean="0">
                          <a:solidFill>
                            <a:srgbClr val="C00000"/>
                          </a:solidFill>
                          <a:latin typeface="Times New Roman"/>
                          <a:ea typeface="Calibri"/>
                          <a:cs typeface="Arial"/>
                        </a:rPr>
                        <a:t>% من الطاقة</a:t>
                      </a:r>
                      <a:endParaRPr lang="en-US" sz="2000" b="1" dirty="0">
                        <a:solidFill>
                          <a:srgbClr val="C00000"/>
                        </a:solidFill>
                        <a:latin typeface="Times New Roman"/>
                        <a:ea typeface="Calibri"/>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عمان- العاصمة</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92.5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lnSpc>
                          <a:spcPct val="100000"/>
                        </a:lnSpc>
                        <a:spcBef>
                          <a:spcPts val="0"/>
                        </a:spcBef>
                        <a:spcAft>
                          <a:spcPts val="0"/>
                        </a:spcAft>
                      </a:pPr>
                      <a:r>
                        <a:rPr lang="ar-SA" sz="1800" b="1" dirty="0">
                          <a:latin typeface="Times New Roman"/>
                          <a:ea typeface="Calibri"/>
                          <a:cs typeface="+mj-cs"/>
                        </a:rPr>
                        <a:t>28.3</a:t>
                      </a:r>
                      <a:endParaRPr lang="en-US" sz="1800" b="1" dirty="0">
                        <a:latin typeface="Times New Roman"/>
                        <a:ea typeface="Calibri"/>
                        <a:cs typeface="+mj-cs"/>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البلقاء</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89.4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mj-cs"/>
                        </a:rPr>
                        <a:t>25.9</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الزرقاء</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85.3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mj-cs"/>
                        </a:rPr>
                        <a:t>26.4</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مادبا</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97.3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mj-cs"/>
                        </a:rPr>
                        <a:t>26.2</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إربد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111.4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mj-cs"/>
                        </a:rPr>
                        <a:t>30.0</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المفرق</a:t>
                      </a:r>
                      <a:r>
                        <a:rPr lang="ar-JO" sz="2000" b="1" baseline="0" dirty="0" smtClean="0">
                          <a:solidFill>
                            <a:srgbClr val="7030A0"/>
                          </a:solidFill>
                          <a:latin typeface="Times New Roman"/>
                          <a:ea typeface="Calibri"/>
                          <a:cs typeface="Arial"/>
                        </a:rPr>
                        <a:t>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79.2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mj-cs"/>
                        </a:rPr>
                        <a:t>24.7</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جرش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82.1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mj-cs"/>
                        </a:rPr>
                        <a:t>24.0</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79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عجلون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smtClean="0">
                          <a:solidFill>
                            <a:srgbClr val="0070C0"/>
                          </a:solidFill>
                          <a:latin typeface="Times New Roman"/>
                          <a:ea typeface="Calibri"/>
                          <a:cs typeface="Arial"/>
                        </a:rPr>
                        <a:t>112.9↑</a:t>
                      </a:r>
                      <a:endParaRPr lang="en-US" sz="2400" b="1" dirty="0">
                        <a:solidFill>
                          <a:srgbClr val="0070C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smtClean="0">
                          <a:solidFill>
                            <a:srgbClr val="0070C0"/>
                          </a:solidFill>
                          <a:latin typeface="Times New Roman"/>
                          <a:ea typeface="Calibri"/>
                          <a:cs typeface="+mj-cs"/>
                        </a:rPr>
                        <a:t>31.0</a:t>
                      </a:r>
                      <a:r>
                        <a:rPr lang="en-US" sz="2400" b="1" dirty="0" smtClean="0">
                          <a:solidFill>
                            <a:srgbClr val="0070C0"/>
                          </a:solidFill>
                          <a:latin typeface="Times New Roman"/>
                          <a:ea typeface="Calibri"/>
                          <a:cs typeface="Arial"/>
                        </a:rPr>
                        <a:t>↑</a:t>
                      </a:r>
                      <a:endParaRPr lang="en-US" sz="2400" b="1" dirty="0">
                        <a:solidFill>
                          <a:srgbClr val="0070C0"/>
                        </a:solidFill>
                        <a:latin typeface="Times New Roman"/>
                        <a:ea typeface="Calibri"/>
                        <a:cs typeface="+mj-cs"/>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19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الكرك</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smtClean="0">
                          <a:solidFill>
                            <a:schemeClr val="tx1"/>
                          </a:solidFill>
                          <a:latin typeface="Times New Roman"/>
                          <a:ea typeface="Calibri"/>
                          <a:cs typeface="Arial"/>
                        </a:rPr>
                        <a:t>74.1</a:t>
                      </a:r>
                      <a:endParaRPr lang="en-US" sz="1800" b="1" dirty="0">
                        <a:solidFill>
                          <a:schemeClr val="tx1"/>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smtClean="0">
                          <a:solidFill>
                            <a:schemeClr val="accent6">
                              <a:lumMod val="50000"/>
                            </a:schemeClr>
                          </a:solidFill>
                          <a:latin typeface="Times New Roman"/>
                          <a:ea typeface="Calibri"/>
                          <a:cs typeface="+mj-cs"/>
                        </a:rPr>
                        <a:t>21.4</a:t>
                      </a:r>
                      <a:r>
                        <a:rPr lang="en-US" sz="2400" b="1" dirty="0" smtClean="0">
                          <a:solidFill>
                            <a:schemeClr val="accent6">
                              <a:lumMod val="50000"/>
                            </a:schemeClr>
                          </a:solidFill>
                          <a:latin typeface="Times New Roman"/>
                          <a:ea typeface="Calibri"/>
                          <a:cs typeface="Arial"/>
                        </a:rPr>
                        <a:t>↓</a:t>
                      </a:r>
                      <a:endParaRPr lang="en-US" sz="2400" b="1" dirty="0">
                        <a:solidFill>
                          <a:schemeClr val="accent6">
                            <a:lumMod val="50000"/>
                          </a:schemeClr>
                        </a:solidFill>
                        <a:latin typeface="Times New Roman"/>
                        <a:ea typeface="Calibri"/>
                        <a:cs typeface="+mj-cs"/>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564">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الطفيلة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smtClean="0">
                          <a:solidFill>
                            <a:schemeClr val="accent6">
                              <a:lumMod val="50000"/>
                            </a:schemeClr>
                          </a:solidFill>
                          <a:latin typeface="Times New Roman"/>
                          <a:ea typeface="Calibri"/>
                          <a:cs typeface="Arial"/>
                        </a:rPr>
                        <a:t>64.9↓</a:t>
                      </a:r>
                      <a:endParaRPr lang="en-US" sz="2400" b="1" dirty="0">
                        <a:solidFill>
                          <a:schemeClr val="accent6">
                            <a:lumMod val="50000"/>
                          </a:schemeClr>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mj-cs"/>
                        </a:rPr>
                        <a:t>21.5</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564">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معان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79.4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mj-cs"/>
                        </a:rPr>
                        <a:t>23.1</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282">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العقبة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75.3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mj-cs"/>
                        </a:rPr>
                        <a:t>24.6</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08">
                <a:tc>
                  <a:txBody>
                    <a:bodyPr/>
                    <a:lstStyle/>
                    <a:p>
                      <a:pPr marL="0" marR="0" indent="0" algn="ctr" rtl="1">
                        <a:lnSpc>
                          <a:spcPct val="100000"/>
                        </a:lnSpc>
                        <a:spcBef>
                          <a:spcPts val="0"/>
                        </a:spcBef>
                        <a:spcAft>
                          <a:spcPts val="0"/>
                        </a:spcAft>
                      </a:pPr>
                      <a:r>
                        <a:rPr lang="ar-JO" sz="2000" b="1" dirty="0" smtClean="0">
                          <a:solidFill>
                            <a:srgbClr val="C00000"/>
                          </a:solidFill>
                          <a:latin typeface="Times New Roman"/>
                          <a:ea typeface="Calibri"/>
                          <a:cs typeface="Arial"/>
                        </a:rPr>
                        <a:t>المملكة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C00000"/>
                          </a:solidFill>
                          <a:latin typeface="Times New Roman"/>
                          <a:ea typeface="Calibri"/>
                          <a:cs typeface="Arial"/>
                        </a:rPr>
                        <a:t>87.0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a:solidFill>
                            <a:srgbClr val="C00000"/>
                          </a:solidFill>
                          <a:latin typeface="Times New Roman"/>
                          <a:ea typeface="Calibri"/>
                          <a:cs typeface="+mj-cs"/>
                        </a:rPr>
                        <a:t>25.6</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rtl="1"/>
            <a:r>
              <a:rPr lang="ar-JO" b="1" dirty="0" smtClean="0">
                <a:solidFill>
                  <a:srgbClr val="002060"/>
                </a:solidFill>
              </a:rPr>
              <a:t>النتائج</a:t>
            </a:r>
            <a:r>
              <a:rPr lang="en-US" b="1" dirty="0" smtClean="0">
                <a:solidFill>
                  <a:srgbClr val="002060"/>
                </a:solidFill>
              </a:rPr>
              <a:t> </a:t>
            </a:r>
            <a:r>
              <a:rPr lang="ar-JO" b="1" dirty="0" smtClean="0">
                <a:solidFill>
                  <a:srgbClr val="002060"/>
                </a:solidFill>
              </a:rPr>
              <a:t> ومناقشتها- </a:t>
            </a:r>
            <a:r>
              <a:rPr lang="ar-JO" b="1" dirty="0" smtClean="0">
                <a:solidFill>
                  <a:srgbClr val="C00000"/>
                </a:solidFill>
              </a:rPr>
              <a:t>الدهون المشبعة</a:t>
            </a:r>
            <a:endParaRPr lang="en-US" b="1" dirty="0">
              <a:solidFill>
                <a:srgbClr val="C00000"/>
              </a:solidFill>
            </a:endParaRPr>
          </a:p>
        </p:txBody>
      </p:sp>
      <p:sp>
        <p:nvSpPr>
          <p:cNvPr id="3" name="Content Placeholder 2"/>
          <p:cNvSpPr>
            <a:spLocks noGrp="1"/>
          </p:cNvSpPr>
          <p:nvPr>
            <p:ph idx="1"/>
          </p:nvPr>
        </p:nvSpPr>
        <p:spPr>
          <a:xfrm>
            <a:off x="3429000" y="762000"/>
            <a:ext cx="5715000" cy="6096000"/>
          </a:xfrm>
        </p:spPr>
        <p:txBody>
          <a:bodyPr>
            <a:normAutofit/>
          </a:bodyPr>
          <a:lstStyle/>
          <a:p>
            <a:pPr algn="r" rtl="1">
              <a:buNone/>
            </a:pPr>
            <a:r>
              <a:rPr lang="ar-JO" dirty="0" smtClean="0"/>
              <a:t>الكمية المتناولة في المملكة = 21 غم/يوم</a:t>
            </a:r>
          </a:p>
          <a:p>
            <a:pPr algn="r" rtl="1">
              <a:buNone/>
            </a:pPr>
            <a:endParaRPr lang="ar-JO" dirty="0" smtClean="0"/>
          </a:p>
          <a:p>
            <a:pPr algn="r" rtl="1">
              <a:buNone/>
            </a:pPr>
            <a:r>
              <a:rPr lang="ar-JO" dirty="0" smtClean="0"/>
              <a:t>نسبة مساهمتها في الطاقة = 6,2%</a:t>
            </a:r>
          </a:p>
          <a:p>
            <a:pPr algn="r" rtl="1">
              <a:buNone/>
            </a:pPr>
            <a:r>
              <a:rPr lang="ar-JO" dirty="0" smtClean="0"/>
              <a:t>تراوحت في المحافظات بين 4,9% ألى 7,1%. </a:t>
            </a:r>
          </a:p>
          <a:p>
            <a:pPr algn="r" rtl="1">
              <a:buNone/>
            </a:pPr>
            <a:r>
              <a:rPr lang="ar-JO" b="1" dirty="0" smtClean="0">
                <a:solidFill>
                  <a:srgbClr val="660033"/>
                </a:solidFill>
              </a:rPr>
              <a:t>تعتبر هذه النسبة صحية </a:t>
            </a:r>
            <a:r>
              <a:rPr lang="ar-JO" dirty="0" smtClean="0"/>
              <a:t>وتقع ضمن التوصيات الصحية ل</a:t>
            </a:r>
            <a:r>
              <a:rPr lang="ar-SA" dirty="0" smtClean="0"/>
              <a:t>جمعية القلب الأمريكية</a:t>
            </a:r>
            <a:r>
              <a:rPr lang="ar-JO" dirty="0" smtClean="0"/>
              <a:t> ول</a:t>
            </a:r>
            <a:r>
              <a:rPr lang="ar-SA" dirty="0" smtClean="0"/>
              <a:t>توصيات </a:t>
            </a:r>
            <a:r>
              <a:rPr lang="ar-JO" dirty="0" smtClean="0"/>
              <a:t>”تغيير نمط الحياة العلاجي“.</a:t>
            </a:r>
            <a:endParaRPr lang="ar-JO" dirty="0" smtClean="0">
              <a:latin typeface="Times New Roman" pitchFamily="18" charset="0"/>
              <a:cs typeface="Times New Roman" pitchFamily="18" charset="0"/>
            </a:endParaRPr>
          </a:p>
          <a:p>
            <a:pPr algn="r" rtl="1">
              <a:buNone/>
            </a:pPr>
            <a:endParaRPr lang="en-US" dirty="0" smtClean="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0" y="762000"/>
          <a:ext cx="3276600" cy="4874830"/>
        </p:xfrm>
        <a:graphic>
          <a:graphicData uri="http://schemas.openxmlformats.org/drawingml/2006/table">
            <a:tbl>
              <a:tblPr/>
              <a:tblGrid>
                <a:gridCol w="1523999"/>
                <a:gridCol w="838201"/>
                <a:gridCol w="914400"/>
              </a:tblGrid>
              <a:tr h="381000">
                <a:tc>
                  <a:txBody>
                    <a:bodyPr/>
                    <a:lstStyle/>
                    <a:p>
                      <a:pPr marL="0" marR="0" indent="0" algn="ctr" rtl="1">
                        <a:lnSpc>
                          <a:spcPct val="100000"/>
                        </a:lnSpc>
                        <a:spcBef>
                          <a:spcPts val="0"/>
                        </a:spcBef>
                        <a:spcAft>
                          <a:spcPts val="0"/>
                        </a:spcAft>
                      </a:pPr>
                      <a:r>
                        <a:rPr lang="ar-JO" sz="2000" b="1" dirty="0" smtClean="0">
                          <a:solidFill>
                            <a:srgbClr val="C00000"/>
                          </a:solidFill>
                          <a:latin typeface="Times New Roman"/>
                          <a:ea typeface="Calibri"/>
                          <a:cs typeface="Arial"/>
                        </a:rPr>
                        <a:t>المحافظة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ar-JO" sz="2000" b="1" dirty="0" smtClean="0">
                          <a:solidFill>
                            <a:srgbClr val="C00000"/>
                          </a:solidFill>
                          <a:latin typeface="Times New Roman"/>
                          <a:ea typeface="Calibri"/>
                          <a:cs typeface="Arial"/>
                        </a:rPr>
                        <a:t>غم/يوم</a:t>
                      </a:r>
                      <a:endParaRPr lang="en-US" sz="2000" b="1" dirty="0">
                        <a:solidFill>
                          <a:srgbClr val="C00000"/>
                        </a:solidFill>
                        <a:latin typeface="Times New Roman"/>
                        <a:ea typeface="Calibri"/>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ar-JO" sz="2000" b="1" i="1" dirty="0" smtClean="0">
                          <a:solidFill>
                            <a:srgbClr val="C00000"/>
                          </a:solidFill>
                          <a:latin typeface="Times New Roman"/>
                          <a:ea typeface="Calibri"/>
                          <a:cs typeface="Arial"/>
                        </a:rPr>
                        <a:t>% من الطاقة</a:t>
                      </a:r>
                      <a:endParaRPr lang="en-US" sz="2000" b="1" dirty="0">
                        <a:solidFill>
                          <a:srgbClr val="C00000"/>
                        </a:solidFill>
                        <a:latin typeface="Times New Roman"/>
                        <a:ea typeface="Calibri"/>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عمان- العاصمة</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22.7</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lnSpc>
                          <a:spcPct val="100000"/>
                        </a:lnSpc>
                        <a:spcBef>
                          <a:spcPts val="0"/>
                        </a:spcBef>
                        <a:spcAft>
                          <a:spcPts val="0"/>
                        </a:spcAft>
                      </a:pPr>
                      <a:r>
                        <a:rPr lang="ar-JO" sz="1800" b="1" dirty="0">
                          <a:latin typeface="Times New Roman"/>
                          <a:ea typeface="Calibri"/>
                          <a:cs typeface="+mj-cs"/>
                        </a:rPr>
                        <a:t>6.9</a:t>
                      </a:r>
                      <a:endParaRPr lang="en-US" sz="1800" b="1" dirty="0">
                        <a:latin typeface="Times New Roman"/>
                        <a:ea typeface="Calibri"/>
                        <a:cs typeface="+mj-cs"/>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718">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البلقاء</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22.2</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mj-cs"/>
                        </a:rPr>
                        <a:t>6.4</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436">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الزرقاء</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20.8</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mj-cs"/>
                        </a:rPr>
                        <a:t>6.4</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554">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مادبا</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21.3</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mj-cs"/>
                        </a:rPr>
                        <a:t>5.7</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954">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إربد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smtClean="0">
                          <a:solidFill>
                            <a:srgbClr val="0070C0"/>
                          </a:solidFill>
                          <a:latin typeface="Times New Roman"/>
                          <a:ea typeface="Calibri"/>
                          <a:cs typeface="Arial"/>
                        </a:rPr>
                        <a:t>26.3↑</a:t>
                      </a:r>
                      <a:endParaRPr lang="en-US" sz="2400" b="1" dirty="0">
                        <a:solidFill>
                          <a:srgbClr val="0070C0"/>
                        </a:solidFill>
                        <a:latin typeface="Times New Roman"/>
                        <a:ea typeface="Calibri"/>
                        <a:cs typeface="Arial"/>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smtClean="0">
                          <a:solidFill>
                            <a:srgbClr val="0070C0"/>
                          </a:solidFill>
                          <a:latin typeface="Times New Roman"/>
                          <a:ea typeface="Calibri"/>
                          <a:cs typeface="+mj-cs"/>
                        </a:rPr>
                        <a:t>7.1</a:t>
                      </a:r>
                      <a:r>
                        <a:rPr lang="ar-JO" sz="2400" b="1" dirty="0" smtClean="0">
                          <a:solidFill>
                            <a:srgbClr val="0070C0"/>
                          </a:solidFill>
                          <a:latin typeface="Times New Roman"/>
                          <a:ea typeface="Calibri"/>
                          <a:cs typeface="+mj-cs"/>
                        </a:rPr>
                        <a:t> </a:t>
                      </a:r>
                      <a:r>
                        <a:rPr lang="en-US" sz="2400" b="1" dirty="0" smtClean="0">
                          <a:solidFill>
                            <a:srgbClr val="0070C0"/>
                          </a:solidFill>
                          <a:latin typeface="Times New Roman"/>
                          <a:ea typeface="Calibri"/>
                          <a:cs typeface="Arial"/>
                        </a:rPr>
                        <a:t>↑</a:t>
                      </a:r>
                      <a:endParaRPr lang="en-US" sz="2400" b="1" dirty="0">
                        <a:solidFill>
                          <a:srgbClr val="0070C0"/>
                        </a:solidFill>
                        <a:latin typeface="Times New Roman"/>
                        <a:ea typeface="Calibri"/>
                        <a:cs typeface="+mj-cs"/>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754">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المفرق</a:t>
                      </a:r>
                      <a:r>
                        <a:rPr lang="ar-JO" sz="2000" b="1" baseline="0" dirty="0" smtClean="0">
                          <a:solidFill>
                            <a:srgbClr val="7030A0"/>
                          </a:solidFill>
                          <a:latin typeface="Times New Roman"/>
                          <a:ea typeface="Calibri"/>
                          <a:cs typeface="Arial"/>
                        </a:rPr>
                        <a:t>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20.2</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mj-cs"/>
                        </a:rPr>
                        <a:t>6.3</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872">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جرش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21.9</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mj-cs"/>
                        </a:rPr>
                        <a:t>6.4</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79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عجلون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25.0</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mj-cs"/>
                        </a:rPr>
                        <a:t>6.9</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19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الكرك</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16.8</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smtClean="0">
                          <a:solidFill>
                            <a:schemeClr val="accent6">
                              <a:lumMod val="50000"/>
                            </a:schemeClr>
                          </a:solidFill>
                          <a:latin typeface="Times New Roman"/>
                          <a:ea typeface="Calibri"/>
                          <a:cs typeface="+mj-cs"/>
                        </a:rPr>
                        <a:t>4.9</a:t>
                      </a:r>
                      <a:r>
                        <a:rPr lang="ar-JO" sz="2400" b="1" dirty="0" smtClean="0">
                          <a:solidFill>
                            <a:schemeClr val="accent6">
                              <a:lumMod val="50000"/>
                            </a:schemeClr>
                          </a:solidFill>
                          <a:latin typeface="Times New Roman"/>
                          <a:ea typeface="Calibri"/>
                          <a:cs typeface="+mj-cs"/>
                        </a:rPr>
                        <a:t> </a:t>
                      </a:r>
                      <a:r>
                        <a:rPr lang="en-US" sz="2400" b="1" dirty="0" smtClean="0">
                          <a:solidFill>
                            <a:schemeClr val="accent6">
                              <a:lumMod val="50000"/>
                            </a:schemeClr>
                          </a:solidFill>
                          <a:latin typeface="Times New Roman"/>
                          <a:ea typeface="Calibri"/>
                          <a:cs typeface="Arial"/>
                        </a:rPr>
                        <a:t>↓</a:t>
                      </a:r>
                      <a:endParaRPr lang="en-US" sz="2400" b="1" dirty="0">
                        <a:solidFill>
                          <a:schemeClr val="accent6">
                            <a:lumMod val="50000"/>
                          </a:schemeClr>
                        </a:solidFill>
                        <a:latin typeface="Times New Roman"/>
                        <a:ea typeface="Calibri"/>
                        <a:cs typeface="+mj-cs"/>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108">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الطفيلة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smtClean="0">
                          <a:solidFill>
                            <a:schemeClr val="accent6">
                              <a:lumMod val="50000"/>
                            </a:schemeClr>
                          </a:solidFill>
                          <a:latin typeface="Times New Roman"/>
                          <a:ea typeface="Calibri"/>
                          <a:cs typeface="Arial"/>
                        </a:rPr>
                        <a:t>15.0↓</a:t>
                      </a:r>
                      <a:endParaRPr lang="en-US" sz="2400" b="1" dirty="0">
                        <a:solidFill>
                          <a:schemeClr val="accent6">
                            <a:lumMod val="50000"/>
                          </a:schemeClr>
                        </a:solidFill>
                        <a:latin typeface="Times New Roman"/>
                        <a:ea typeface="Calibri"/>
                        <a:cs typeface="Arial"/>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mj-cs"/>
                        </a:rPr>
                        <a:t>5.0</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72">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معان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18.0</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mj-cs"/>
                        </a:rPr>
                        <a:t>5.2</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79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العقبة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21.7</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mj-cs"/>
                        </a:rPr>
                        <a:t>7.1</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08">
                <a:tc>
                  <a:txBody>
                    <a:bodyPr/>
                    <a:lstStyle/>
                    <a:p>
                      <a:pPr marL="0" marR="0" indent="0" algn="ctr" rtl="1">
                        <a:lnSpc>
                          <a:spcPct val="100000"/>
                        </a:lnSpc>
                        <a:spcBef>
                          <a:spcPts val="0"/>
                        </a:spcBef>
                        <a:spcAft>
                          <a:spcPts val="0"/>
                        </a:spcAft>
                      </a:pPr>
                      <a:r>
                        <a:rPr lang="ar-JO" sz="2000" b="1" dirty="0" smtClean="0">
                          <a:solidFill>
                            <a:srgbClr val="C00000"/>
                          </a:solidFill>
                          <a:latin typeface="Times New Roman"/>
                          <a:ea typeface="Calibri"/>
                          <a:cs typeface="Arial"/>
                        </a:rPr>
                        <a:t>المملكة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a:solidFill>
                            <a:srgbClr val="C00000"/>
                          </a:solidFill>
                          <a:latin typeface="Times New Roman"/>
                          <a:ea typeface="Calibri"/>
                          <a:cs typeface="Arial"/>
                        </a:rPr>
                        <a:t>21.0</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a:solidFill>
                            <a:srgbClr val="C00000"/>
                          </a:solidFill>
                          <a:latin typeface="Times New Roman"/>
                          <a:ea typeface="Calibri"/>
                          <a:cs typeface="+mj-cs"/>
                        </a:rPr>
                        <a:t>6.2</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rtl="1"/>
            <a:r>
              <a:rPr lang="ar-JO" b="1" dirty="0" smtClean="0">
                <a:solidFill>
                  <a:srgbClr val="002060"/>
                </a:solidFill>
              </a:rPr>
              <a:t>النتائج</a:t>
            </a:r>
            <a:r>
              <a:rPr lang="en-US" b="1" dirty="0" smtClean="0">
                <a:solidFill>
                  <a:srgbClr val="002060"/>
                </a:solidFill>
              </a:rPr>
              <a:t> </a:t>
            </a:r>
            <a:r>
              <a:rPr lang="ar-JO" b="1" dirty="0" smtClean="0">
                <a:solidFill>
                  <a:srgbClr val="002060"/>
                </a:solidFill>
              </a:rPr>
              <a:t> ومناقشتها- </a:t>
            </a:r>
            <a:r>
              <a:rPr lang="ar-JO" b="1" dirty="0" smtClean="0">
                <a:solidFill>
                  <a:srgbClr val="C00000"/>
                </a:solidFill>
              </a:rPr>
              <a:t>الدهون وحيدة اللاإشباع</a:t>
            </a:r>
            <a:endParaRPr lang="en-US" b="1" dirty="0">
              <a:solidFill>
                <a:srgbClr val="C00000"/>
              </a:solidFill>
            </a:endParaRPr>
          </a:p>
        </p:txBody>
      </p:sp>
      <p:sp>
        <p:nvSpPr>
          <p:cNvPr id="3" name="Content Placeholder 2"/>
          <p:cNvSpPr>
            <a:spLocks noGrp="1"/>
          </p:cNvSpPr>
          <p:nvPr>
            <p:ph idx="1"/>
          </p:nvPr>
        </p:nvSpPr>
        <p:spPr>
          <a:xfrm>
            <a:off x="3276600" y="762000"/>
            <a:ext cx="5867400" cy="6096000"/>
          </a:xfrm>
        </p:spPr>
        <p:txBody>
          <a:bodyPr>
            <a:normAutofit/>
          </a:bodyPr>
          <a:lstStyle/>
          <a:p>
            <a:pPr algn="r" rtl="1">
              <a:buNone/>
            </a:pPr>
            <a:r>
              <a:rPr lang="ar-JO" dirty="0" smtClean="0"/>
              <a:t>الكمية المتناولة في المملكة = 27,1 غم/يوم</a:t>
            </a:r>
          </a:p>
          <a:p>
            <a:pPr algn="r" rtl="1">
              <a:buNone/>
            </a:pPr>
            <a:endParaRPr lang="ar-JO" dirty="0" smtClean="0"/>
          </a:p>
          <a:p>
            <a:pPr algn="r" rtl="1">
              <a:buNone/>
            </a:pPr>
            <a:r>
              <a:rPr lang="ar-JO" dirty="0" smtClean="0"/>
              <a:t>نسبة مساهمتها في الطاقة = 8%.</a:t>
            </a:r>
          </a:p>
          <a:p>
            <a:pPr algn="r" rtl="1">
              <a:buNone/>
            </a:pPr>
            <a:r>
              <a:rPr lang="ar-JO" dirty="0" smtClean="0"/>
              <a:t>تراوحت في المحافظات بين 6,5% ألى 10,5%. </a:t>
            </a:r>
          </a:p>
          <a:p>
            <a:pPr algn="r" rtl="1">
              <a:buNone/>
            </a:pPr>
            <a:r>
              <a:rPr lang="ar-JO" b="1" dirty="0" smtClean="0">
                <a:solidFill>
                  <a:srgbClr val="660033"/>
                </a:solidFill>
              </a:rPr>
              <a:t>تعتبر هذه النسب أقل من التوصيات الصحية </a:t>
            </a:r>
            <a:r>
              <a:rPr lang="ar-JO" dirty="0" smtClean="0"/>
              <a:t>والبالغة 10-15%. </a:t>
            </a:r>
          </a:p>
          <a:p>
            <a:pPr algn="r" rtl="1">
              <a:buNone/>
            </a:pPr>
            <a:r>
              <a:rPr lang="ar-JO" dirty="0" smtClean="0"/>
              <a:t>المصدر الرئيسي لهذه الدهون في الأردن هو الزيتون وزيته واللذان ينتجان محلياً وبكميات تجارية </a:t>
            </a:r>
            <a:r>
              <a:rPr lang="en-US" dirty="0" smtClean="0"/>
              <a:t>(</a:t>
            </a:r>
            <a:r>
              <a:rPr lang="en-US" dirty="0" smtClean="0">
                <a:latin typeface="Arial" pitchFamily="34" charset="0"/>
                <a:cs typeface="Arial" pitchFamily="34" charset="0"/>
              </a:rPr>
              <a:t>DOS, 2009</a:t>
            </a:r>
            <a:r>
              <a:rPr lang="en-US" dirty="0" smtClean="0"/>
              <a:t>)</a:t>
            </a:r>
            <a:r>
              <a:rPr lang="ar-JO" dirty="0" smtClean="0"/>
              <a:t>.</a:t>
            </a:r>
          </a:p>
          <a:p>
            <a:pPr algn="r" rtl="1">
              <a:buNone/>
            </a:pPr>
            <a:endParaRPr lang="ar-JO" dirty="0" smtClean="0"/>
          </a:p>
          <a:p>
            <a:pPr algn="r" rtl="1">
              <a:buNone/>
            </a:pPr>
            <a:endParaRPr lang="ar-JO" dirty="0" smtClean="0">
              <a:latin typeface="Times New Roman" pitchFamily="18" charset="0"/>
              <a:cs typeface="Times New Roman" pitchFamily="18" charset="0"/>
            </a:endParaRPr>
          </a:p>
          <a:p>
            <a:pPr algn="r" rtl="1">
              <a:buNone/>
            </a:pPr>
            <a:endParaRPr lang="en-US" dirty="0" smtClean="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0" y="762000"/>
          <a:ext cx="3124200" cy="5423470"/>
        </p:xfrm>
        <a:graphic>
          <a:graphicData uri="http://schemas.openxmlformats.org/drawingml/2006/table">
            <a:tbl>
              <a:tblPr/>
              <a:tblGrid>
                <a:gridCol w="1523999"/>
                <a:gridCol w="838201"/>
                <a:gridCol w="762000"/>
              </a:tblGrid>
              <a:tr h="381000">
                <a:tc>
                  <a:txBody>
                    <a:bodyPr/>
                    <a:lstStyle/>
                    <a:p>
                      <a:pPr marL="0" marR="0" indent="0" algn="ctr" rtl="1">
                        <a:lnSpc>
                          <a:spcPct val="100000"/>
                        </a:lnSpc>
                        <a:spcBef>
                          <a:spcPts val="0"/>
                        </a:spcBef>
                        <a:spcAft>
                          <a:spcPts val="0"/>
                        </a:spcAft>
                      </a:pPr>
                      <a:r>
                        <a:rPr lang="ar-JO" sz="2000" b="1" dirty="0" smtClean="0">
                          <a:solidFill>
                            <a:srgbClr val="C00000"/>
                          </a:solidFill>
                          <a:latin typeface="Times New Roman"/>
                          <a:ea typeface="Calibri"/>
                          <a:cs typeface="Arial"/>
                        </a:rPr>
                        <a:t>المحافظة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ar-JO" sz="2000" b="1" dirty="0" smtClean="0">
                          <a:solidFill>
                            <a:srgbClr val="C00000"/>
                          </a:solidFill>
                          <a:latin typeface="Times New Roman"/>
                          <a:ea typeface="Calibri"/>
                          <a:cs typeface="Arial"/>
                        </a:rPr>
                        <a:t>غم/يوم</a:t>
                      </a:r>
                      <a:endParaRPr lang="en-US" sz="2000" b="1" dirty="0">
                        <a:solidFill>
                          <a:srgbClr val="C00000"/>
                        </a:solidFill>
                        <a:latin typeface="Times New Roman"/>
                        <a:ea typeface="Calibri"/>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ar-JO" sz="2000" b="1" i="1" dirty="0" smtClean="0">
                          <a:solidFill>
                            <a:srgbClr val="C00000"/>
                          </a:solidFill>
                          <a:latin typeface="Times New Roman"/>
                          <a:ea typeface="Calibri"/>
                          <a:cs typeface="Arial"/>
                        </a:rPr>
                        <a:t>% من الطاقة</a:t>
                      </a:r>
                      <a:endParaRPr lang="en-US" sz="2000" b="1" dirty="0">
                        <a:solidFill>
                          <a:srgbClr val="C00000"/>
                        </a:solidFill>
                        <a:latin typeface="Times New Roman"/>
                        <a:ea typeface="Calibri"/>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عمان- العاصمة</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28.1</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8.6</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718">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البلقاء</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23.8</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6.9</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636">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الزرقاء</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25.4</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7.9</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554">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مادبا</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28.2</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7.6</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472">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إربد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37.3</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10.1</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59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المفرق</a:t>
                      </a:r>
                      <a:r>
                        <a:rPr lang="ar-JO" sz="2000" b="1" baseline="0" dirty="0" smtClean="0">
                          <a:solidFill>
                            <a:srgbClr val="7030A0"/>
                          </a:solidFill>
                          <a:latin typeface="Times New Roman"/>
                          <a:ea typeface="Calibri"/>
                          <a:cs typeface="Arial"/>
                        </a:rPr>
                        <a:t>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25.6</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8.0</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508">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جرش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23.4</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6.8</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79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عجلون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rgbClr val="0070C0"/>
                          </a:solidFill>
                          <a:latin typeface="Times New Roman"/>
                          <a:ea typeface="Calibri"/>
                          <a:cs typeface="Arial"/>
                        </a:rPr>
                        <a:t>38.2↑</a:t>
                      </a:r>
                      <a:endParaRPr lang="en-US" sz="2400" b="1" dirty="0">
                        <a:solidFill>
                          <a:srgbClr val="0070C0"/>
                        </a:solidFill>
                        <a:latin typeface="Times New Roman"/>
                        <a:ea typeface="Calibri"/>
                        <a:cs typeface="Arial"/>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rgbClr val="0070C0"/>
                          </a:solidFill>
                          <a:latin typeface="Times New Roman"/>
                          <a:ea typeface="Calibri"/>
                          <a:cs typeface="+mj-cs"/>
                        </a:rPr>
                        <a:t>10.5</a:t>
                      </a:r>
                      <a:r>
                        <a:rPr lang="en-US" sz="2400" b="1" dirty="0" smtClean="0">
                          <a:solidFill>
                            <a:srgbClr val="0070C0"/>
                          </a:solidFill>
                          <a:latin typeface="Times New Roman"/>
                          <a:ea typeface="Calibri"/>
                          <a:cs typeface="Arial"/>
                        </a:rPr>
                        <a:t>↑</a:t>
                      </a:r>
                      <a:endParaRPr lang="en-US" sz="2400" b="1" dirty="0">
                        <a:solidFill>
                          <a:srgbClr val="0070C0"/>
                        </a:solidFill>
                        <a:latin typeface="Times New Roman"/>
                        <a:ea typeface="Calibri"/>
                        <a:cs typeface="+mj-cs"/>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19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الكرك</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chemeClr val="accent6">
                              <a:lumMod val="50000"/>
                            </a:schemeClr>
                          </a:solidFill>
                          <a:latin typeface="Times New Roman"/>
                          <a:ea typeface="Calibri"/>
                          <a:cs typeface="Arial"/>
                        </a:rPr>
                        <a:t>22.7↓</a:t>
                      </a:r>
                      <a:endParaRPr lang="en-US" sz="2400" b="1" dirty="0">
                        <a:solidFill>
                          <a:schemeClr val="accent6">
                            <a:lumMod val="50000"/>
                          </a:schemeClr>
                        </a:solidFill>
                        <a:latin typeface="Times New Roman"/>
                        <a:ea typeface="Calibri"/>
                        <a:cs typeface="Arial"/>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6.6</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108">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الطفيلة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19.6</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chemeClr val="accent6">
                              <a:lumMod val="50000"/>
                            </a:schemeClr>
                          </a:solidFill>
                          <a:latin typeface="Times New Roman"/>
                          <a:ea typeface="Calibri"/>
                          <a:cs typeface="+mj-cs"/>
                        </a:rPr>
                        <a:t>6.5</a:t>
                      </a:r>
                      <a:r>
                        <a:rPr lang="en-US" sz="2400" b="1" dirty="0" smtClean="0">
                          <a:solidFill>
                            <a:schemeClr val="accent6">
                              <a:lumMod val="50000"/>
                            </a:schemeClr>
                          </a:solidFill>
                          <a:latin typeface="Times New Roman"/>
                          <a:ea typeface="Calibri"/>
                          <a:cs typeface="Arial"/>
                        </a:rPr>
                        <a:t>↓</a:t>
                      </a:r>
                      <a:endParaRPr lang="en-US" sz="2400" b="1" dirty="0">
                        <a:solidFill>
                          <a:schemeClr val="accent6">
                            <a:lumMod val="50000"/>
                          </a:schemeClr>
                        </a:solidFill>
                        <a:latin typeface="Times New Roman"/>
                        <a:ea typeface="Calibri"/>
                        <a:cs typeface="+mj-cs"/>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72">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معان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27.1</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7.9</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79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العقبة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26.1</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8.5</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08">
                <a:tc>
                  <a:txBody>
                    <a:bodyPr/>
                    <a:lstStyle/>
                    <a:p>
                      <a:pPr marL="0" marR="0" indent="0" algn="ctr" rtl="1">
                        <a:lnSpc>
                          <a:spcPct val="150000"/>
                        </a:lnSpc>
                        <a:spcBef>
                          <a:spcPts val="0"/>
                        </a:spcBef>
                        <a:spcAft>
                          <a:spcPts val="0"/>
                        </a:spcAft>
                      </a:pPr>
                      <a:r>
                        <a:rPr lang="ar-JO" sz="2000" b="1" dirty="0" smtClean="0">
                          <a:solidFill>
                            <a:srgbClr val="C00000"/>
                          </a:solidFill>
                          <a:latin typeface="Times New Roman"/>
                          <a:ea typeface="Calibri"/>
                          <a:cs typeface="Arial"/>
                        </a:rPr>
                        <a:t>المملكة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50000"/>
                        </a:lnSpc>
                        <a:spcBef>
                          <a:spcPts val="0"/>
                        </a:spcBef>
                        <a:spcAft>
                          <a:spcPts val="0"/>
                        </a:spcAft>
                      </a:pPr>
                      <a:r>
                        <a:rPr lang="en-US" sz="2400" b="1" dirty="0">
                          <a:solidFill>
                            <a:srgbClr val="C00000"/>
                          </a:solidFill>
                          <a:latin typeface="Times New Roman"/>
                          <a:ea typeface="Calibri"/>
                          <a:cs typeface="Arial"/>
                        </a:rPr>
                        <a:t>27.1</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50000"/>
                        </a:lnSpc>
                        <a:spcBef>
                          <a:spcPts val="0"/>
                        </a:spcBef>
                        <a:spcAft>
                          <a:spcPts val="0"/>
                        </a:spcAft>
                      </a:pPr>
                      <a:r>
                        <a:rPr lang="en-US" sz="2400" b="1" dirty="0">
                          <a:solidFill>
                            <a:srgbClr val="C00000"/>
                          </a:solidFill>
                          <a:latin typeface="Times New Roman"/>
                          <a:ea typeface="Calibri"/>
                          <a:cs typeface="+mj-cs"/>
                        </a:rPr>
                        <a:t>8.0</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rtl="1"/>
            <a:r>
              <a:rPr lang="ar-JO" b="1" dirty="0" smtClean="0">
                <a:solidFill>
                  <a:srgbClr val="002060"/>
                </a:solidFill>
              </a:rPr>
              <a:t>النتائج</a:t>
            </a:r>
            <a:r>
              <a:rPr lang="en-US" b="1" dirty="0" smtClean="0">
                <a:solidFill>
                  <a:srgbClr val="002060"/>
                </a:solidFill>
              </a:rPr>
              <a:t> </a:t>
            </a:r>
            <a:r>
              <a:rPr lang="ar-JO" b="1" dirty="0" smtClean="0">
                <a:solidFill>
                  <a:srgbClr val="002060"/>
                </a:solidFill>
              </a:rPr>
              <a:t> ومناقشتها- </a:t>
            </a:r>
            <a:r>
              <a:rPr lang="ar-JO" b="1" dirty="0" smtClean="0">
                <a:solidFill>
                  <a:srgbClr val="C00000"/>
                </a:solidFill>
              </a:rPr>
              <a:t>الدهون متعددة اللاإشباع</a:t>
            </a:r>
            <a:endParaRPr lang="en-US" b="1" dirty="0">
              <a:solidFill>
                <a:srgbClr val="C00000"/>
              </a:solidFill>
            </a:endParaRPr>
          </a:p>
        </p:txBody>
      </p:sp>
      <p:sp>
        <p:nvSpPr>
          <p:cNvPr id="3" name="Content Placeholder 2"/>
          <p:cNvSpPr>
            <a:spLocks noGrp="1"/>
          </p:cNvSpPr>
          <p:nvPr>
            <p:ph idx="1"/>
          </p:nvPr>
        </p:nvSpPr>
        <p:spPr>
          <a:xfrm>
            <a:off x="3048000" y="762000"/>
            <a:ext cx="6096000" cy="6096000"/>
          </a:xfrm>
        </p:spPr>
        <p:txBody>
          <a:bodyPr>
            <a:normAutofit fontScale="77500" lnSpcReduction="20000"/>
          </a:bodyPr>
          <a:lstStyle/>
          <a:p>
            <a:pPr algn="r" rtl="1">
              <a:buNone/>
            </a:pPr>
            <a:r>
              <a:rPr lang="ar-JO" dirty="0" smtClean="0"/>
              <a:t>الكمية المتناولة في المملكة = 27 غم/يوم</a:t>
            </a:r>
          </a:p>
          <a:p>
            <a:pPr algn="r" rtl="1">
              <a:buNone/>
            </a:pPr>
            <a:endParaRPr lang="ar-JO" sz="1400" dirty="0" smtClean="0"/>
          </a:p>
          <a:p>
            <a:pPr algn="r" rtl="1">
              <a:buNone/>
            </a:pPr>
            <a:r>
              <a:rPr lang="ar-JO" dirty="0" smtClean="0"/>
              <a:t>نسبة مساهمتها في الطاقة = 7,9%.</a:t>
            </a:r>
          </a:p>
          <a:p>
            <a:pPr algn="r" rtl="1">
              <a:buNone/>
            </a:pPr>
            <a:r>
              <a:rPr lang="ar-JO" dirty="0" smtClean="0"/>
              <a:t>تراوحت في المحافظات بين 6% ألى 10,4%. </a:t>
            </a:r>
          </a:p>
          <a:p>
            <a:pPr algn="r" rtl="1">
              <a:buNone/>
            </a:pPr>
            <a:r>
              <a:rPr lang="ar-JO" b="1" dirty="0" smtClean="0">
                <a:solidFill>
                  <a:srgbClr val="660033"/>
                </a:solidFill>
              </a:rPr>
              <a:t>تعتبر هذه النسب ضمن التوصيات الصحية</a:t>
            </a:r>
            <a:r>
              <a:rPr lang="ar-JO" dirty="0" smtClean="0"/>
              <a:t> والبالغة ≤10%. </a:t>
            </a:r>
          </a:p>
          <a:p>
            <a:pPr algn="r" rtl="1">
              <a:buNone/>
            </a:pPr>
            <a:endParaRPr lang="ar-JO" sz="1400" dirty="0" smtClean="0"/>
          </a:p>
          <a:p>
            <a:pPr algn="r" rtl="1">
              <a:buNone/>
            </a:pPr>
            <a:r>
              <a:rPr lang="ar-SA" dirty="0" smtClean="0"/>
              <a:t>متناول الأردنيين من الدهون المشبعة ومتعددة اللاإشباع ←←←</a:t>
            </a:r>
            <a:r>
              <a:rPr lang="ar-JO" dirty="0" smtClean="0"/>
              <a:t> ي</a:t>
            </a:r>
            <a:r>
              <a:rPr lang="ar-SA" dirty="0" smtClean="0"/>
              <a:t>توافق مع توصيات جمعية القلب الأمريكية</a:t>
            </a:r>
            <a:r>
              <a:rPr lang="ar-JO" dirty="0" smtClean="0"/>
              <a:t>.</a:t>
            </a:r>
          </a:p>
          <a:p>
            <a:pPr algn="r" rtl="1">
              <a:buNone/>
            </a:pPr>
            <a:r>
              <a:rPr lang="ar-SA" dirty="0" smtClean="0"/>
              <a:t>متناول الدهون وحيدة اللاإشباع ←← أقل من التوصيات.</a:t>
            </a:r>
            <a:endParaRPr lang="ar-JO" dirty="0" smtClean="0"/>
          </a:p>
          <a:p>
            <a:pPr algn="r" rtl="1">
              <a:buNone/>
            </a:pPr>
            <a:endParaRPr lang="ar-JO" sz="1400" dirty="0" smtClean="0"/>
          </a:p>
          <a:p>
            <a:pPr algn="r" rtl="1">
              <a:buNone/>
            </a:pPr>
            <a:r>
              <a:rPr lang="ar-JO" b="1" dirty="0" smtClean="0">
                <a:solidFill>
                  <a:srgbClr val="660033"/>
                </a:solidFill>
              </a:rPr>
              <a:t>نسبة الأحماض الدهنية متعددة اللاإشباع/المشبعة = 1,3/1 </a:t>
            </a:r>
            <a:r>
              <a:rPr lang="ar-SA" b="1" dirty="0" smtClean="0">
                <a:solidFill>
                  <a:srgbClr val="660033"/>
                </a:solidFill>
              </a:rPr>
              <a:t>←←←</a:t>
            </a:r>
            <a:r>
              <a:rPr lang="ar-JO" b="1" dirty="0" smtClean="0">
                <a:solidFill>
                  <a:srgbClr val="660033"/>
                </a:solidFill>
              </a:rPr>
              <a:t> ضمن التوصيات (1-1,5/1).</a:t>
            </a:r>
          </a:p>
          <a:p>
            <a:pPr algn="r" rtl="1">
              <a:buNone/>
            </a:pPr>
            <a:endParaRPr lang="ar-JO" sz="1400" dirty="0" smtClean="0"/>
          </a:p>
          <a:p>
            <a:pPr algn="r" rtl="1">
              <a:buNone/>
            </a:pPr>
            <a:r>
              <a:rPr lang="ar-JO" dirty="0" smtClean="0"/>
              <a:t>لزيادة كميات الدهون وحيدة اللاإشباع </a:t>
            </a:r>
            <a:r>
              <a:rPr lang="ar-SA" dirty="0" smtClean="0"/>
              <a:t>←←←</a:t>
            </a:r>
            <a:r>
              <a:rPr lang="ar-JO" dirty="0" smtClean="0"/>
              <a:t> استبدال جزء من زيوت الذرة ودوار الشمس بزيت الزيتون وذلك لأن استهلاك زيت الزيتون في الأردن يأتي في المرتبة الثالثة بعد الذرة ودوار الشمس </a:t>
            </a:r>
            <a:r>
              <a:rPr lang="en-US" dirty="0" smtClean="0"/>
              <a:t>(</a:t>
            </a:r>
            <a:r>
              <a:rPr lang="en-US" dirty="0" smtClean="0">
                <a:latin typeface="Arial" pitchFamily="34" charset="0"/>
                <a:cs typeface="Arial" pitchFamily="34" charset="0"/>
              </a:rPr>
              <a:t>DOS, 2009</a:t>
            </a:r>
            <a:r>
              <a:rPr lang="en-US" dirty="0" smtClean="0"/>
              <a:t>)</a:t>
            </a:r>
            <a:r>
              <a:rPr lang="ar-JO" dirty="0" smtClean="0"/>
              <a:t>.</a:t>
            </a:r>
            <a:endParaRPr lang="en-US" dirty="0" smtClean="0"/>
          </a:p>
        </p:txBody>
      </p:sp>
      <p:graphicFrame>
        <p:nvGraphicFramePr>
          <p:cNvPr id="4" name="Table 3"/>
          <p:cNvGraphicFramePr>
            <a:graphicFrameLocks noGrp="1"/>
          </p:cNvGraphicFramePr>
          <p:nvPr/>
        </p:nvGraphicFramePr>
        <p:xfrm>
          <a:off x="0" y="762000"/>
          <a:ext cx="2971800" cy="4831080"/>
        </p:xfrm>
        <a:graphic>
          <a:graphicData uri="http://schemas.openxmlformats.org/drawingml/2006/table">
            <a:tbl>
              <a:tblPr/>
              <a:tblGrid>
                <a:gridCol w="1295400"/>
                <a:gridCol w="838200"/>
                <a:gridCol w="838200"/>
              </a:tblGrid>
              <a:tr h="381000">
                <a:tc>
                  <a:txBody>
                    <a:bodyPr/>
                    <a:lstStyle/>
                    <a:p>
                      <a:pPr marL="0" marR="0" indent="0" algn="ctr" rtl="1">
                        <a:lnSpc>
                          <a:spcPct val="100000"/>
                        </a:lnSpc>
                        <a:spcBef>
                          <a:spcPts val="0"/>
                        </a:spcBef>
                        <a:spcAft>
                          <a:spcPts val="0"/>
                        </a:spcAft>
                      </a:pPr>
                      <a:r>
                        <a:rPr lang="ar-JO" sz="2000" b="1" dirty="0" smtClean="0">
                          <a:solidFill>
                            <a:srgbClr val="C00000"/>
                          </a:solidFill>
                          <a:latin typeface="Times New Roman"/>
                          <a:ea typeface="Calibri"/>
                          <a:cs typeface="Arial"/>
                        </a:rPr>
                        <a:t>المحافظة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ar-JO" sz="2000" b="1" dirty="0" smtClean="0">
                          <a:solidFill>
                            <a:srgbClr val="C00000"/>
                          </a:solidFill>
                          <a:latin typeface="Times New Roman"/>
                          <a:ea typeface="Calibri"/>
                          <a:cs typeface="Arial"/>
                        </a:rPr>
                        <a:t>غم/يوم</a:t>
                      </a:r>
                      <a:endParaRPr lang="en-US" sz="2000" b="1" dirty="0">
                        <a:solidFill>
                          <a:srgbClr val="C00000"/>
                        </a:solidFill>
                        <a:latin typeface="Times New Roman"/>
                        <a:ea typeface="Calibri"/>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ar-JO" sz="2000" b="1" i="1" dirty="0" smtClean="0">
                          <a:solidFill>
                            <a:srgbClr val="C00000"/>
                          </a:solidFill>
                          <a:latin typeface="Times New Roman"/>
                          <a:ea typeface="Calibri"/>
                          <a:cs typeface="Arial"/>
                        </a:rPr>
                        <a:t>% من الطاقة</a:t>
                      </a:r>
                      <a:endParaRPr lang="en-US" sz="2000" b="1" dirty="0">
                        <a:solidFill>
                          <a:srgbClr val="C00000"/>
                        </a:solidFill>
                        <a:latin typeface="Times New Roman"/>
                        <a:ea typeface="Calibri"/>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indent="0" algn="ctr" rtl="1">
                        <a:lnSpc>
                          <a:spcPct val="100000"/>
                        </a:lnSpc>
                        <a:spcBef>
                          <a:spcPts val="0"/>
                        </a:spcBef>
                        <a:spcAft>
                          <a:spcPts val="0"/>
                        </a:spcAft>
                      </a:pPr>
                      <a:r>
                        <a:rPr lang="ar-JO" sz="1800" b="1" dirty="0" smtClean="0">
                          <a:solidFill>
                            <a:srgbClr val="7030A0"/>
                          </a:solidFill>
                          <a:latin typeface="Times New Roman"/>
                          <a:ea typeface="Calibri"/>
                          <a:cs typeface="Arial"/>
                        </a:rPr>
                        <a:t>عمان- العاصمة</a:t>
                      </a:r>
                      <a:r>
                        <a:rPr lang="en-US" sz="1800" b="1" dirty="0" smtClean="0">
                          <a:solidFill>
                            <a:srgbClr val="7030A0"/>
                          </a:solidFill>
                          <a:latin typeface="Times New Roman"/>
                          <a:ea typeface="Calibri"/>
                          <a:cs typeface="Arial"/>
                        </a:rPr>
                        <a:t> </a:t>
                      </a:r>
                      <a:endParaRPr lang="en-US" sz="18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28.5</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8.7</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البلقاء</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28.9</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8.4</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الزرقاء</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26.7</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8.3</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مادبا</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33.7</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9.1</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إربد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32.2</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8.7</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المفرق</a:t>
                      </a:r>
                      <a:r>
                        <a:rPr lang="ar-JO" sz="2000" b="1" baseline="0" dirty="0" smtClean="0">
                          <a:solidFill>
                            <a:srgbClr val="7030A0"/>
                          </a:solidFill>
                          <a:latin typeface="Times New Roman"/>
                          <a:ea typeface="Calibri"/>
                          <a:cs typeface="Arial"/>
                        </a:rPr>
                        <a:t>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22.9</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7.2</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جرش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23.2</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6.8</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79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عجلون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rgbClr val="0070C0"/>
                          </a:solidFill>
                          <a:latin typeface="Times New Roman"/>
                          <a:ea typeface="Calibri"/>
                          <a:cs typeface="Arial"/>
                        </a:rPr>
                        <a:t>37.6↑</a:t>
                      </a:r>
                      <a:endParaRPr lang="en-US" sz="2400" b="1" dirty="0">
                        <a:solidFill>
                          <a:srgbClr val="0070C0"/>
                        </a:solidFill>
                        <a:latin typeface="Times New Roman"/>
                        <a:ea typeface="Calibri"/>
                        <a:cs typeface="Arial"/>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rgbClr val="0070C0"/>
                          </a:solidFill>
                          <a:latin typeface="Times New Roman"/>
                          <a:ea typeface="Calibri"/>
                          <a:cs typeface="+mj-cs"/>
                        </a:rPr>
                        <a:t>10.4</a:t>
                      </a:r>
                      <a:r>
                        <a:rPr lang="en-US" sz="2400" b="1" dirty="0" smtClean="0">
                          <a:solidFill>
                            <a:srgbClr val="0070C0"/>
                          </a:solidFill>
                          <a:latin typeface="Times New Roman"/>
                          <a:ea typeface="Calibri"/>
                          <a:cs typeface="Arial"/>
                        </a:rPr>
                        <a:t>↑</a:t>
                      </a:r>
                      <a:endParaRPr lang="en-US" sz="2400" b="1" dirty="0">
                        <a:solidFill>
                          <a:srgbClr val="0070C0"/>
                        </a:solidFill>
                        <a:latin typeface="Times New Roman"/>
                        <a:ea typeface="Calibri"/>
                        <a:cs typeface="+mj-cs"/>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082">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الكرك</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25.0</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7.2</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0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الطفيلة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20.3</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6.7</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918">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معان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23. 5</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6.8</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79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العقبة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chemeClr val="accent6">
                              <a:lumMod val="50000"/>
                            </a:schemeClr>
                          </a:solidFill>
                          <a:latin typeface="Times New Roman"/>
                          <a:ea typeface="Calibri"/>
                          <a:cs typeface="Arial"/>
                        </a:rPr>
                        <a:t>18.5↓</a:t>
                      </a:r>
                      <a:endParaRPr lang="en-US" sz="2400" b="1" dirty="0">
                        <a:solidFill>
                          <a:schemeClr val="accent6">
                            <a:lumMod val="50000"/>
                          </a:schemeClr>
                        </a:solidFill>
                        <a:latin typeface="Times New Roman"/>
                        <a:ea typeface="Calibri"/>
                        <a:cs typeface="Arial"/>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chemeClr val="accent6">
                              <a:lumMod val="50000"/>
                            </a:schemeClr>
                          </a:solidFill>
                          <a:latin typeface="Times New Roman"/>
                          <a:ea typeface="Calibri"/>
                          <a:cs typeface="+mj-cs"/>
                        </a:rPr>
                        <a:t>6.0</a:t>
                      </a:r>
                      <a:r>
                        <a:rPr lang="en-US" sz="2400" b="1" dirty="0" smtClean="0">
                          <a:solidFill>
                            <a:schemeClr val="accent6">
                              <a:lumMod val="50000"/>
                            </a:schemeClr>
                          </a:solidFill>
                          <a:latin typeface="Times New Roman"/>
                          <a:ea typeface="Calibri"/>
                          <a:cs typeface="Arial"/>
                        </a:rPr>
                        <a:t>↓</a:t>
                      </a:r>
                      <a:endParaRPr lang="en-US" sz="2400" b="1" dirty="0">
                        <a:solidFill>
                          <a:schemeClr val="accent6">
                            <a:lumMod val="50000"/>
                          </a:schemeClr>
                        </a:solidFill>
                        <a:latin typeface="Times New Roman"/>
                        <a:ea typeface="Calibri"/>
                        <a:cs typeface="+mj-cs"/>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08">
                <a:tc>
                  <a:txBody>
                    <a:bodyPr/>
                    <a:lstStyle/>
                    <a:p>
                      <a:pPr marL="0" marR="0" indent="0" algn="ctr" rtl="1">
                        <a:lnSpc>
                          <a:spcPct val="100000"/>
                        </a:lnSpc>
                        <a:spcBef>
                          <a:spcPts val="0"/>
                        </a:spcBef>
                        <a:spcAft>
                          <a:spcPts val="0"/>
                        </a:spcAft>
                      </a:pPr>
                      <a:r>
                        <a:rPr lang="ar-JO" sz="2000" b="1" dirty="0" smtClean="0">
                          <a:solidFill>
                            <a:srgbClr val="C00000"/>
                          </a:solidFill>
                          <a:latin typeface="Times New Roman"/>
                          <a:ea typeface="Calibri"/>
                          <a:cs typeface="Arial"/>
                        </a:rPr>
                        <a:t>المملكة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a:solidFill>
                            <a:srgbClr val="C00000"/>
                          </a:solidFill>
                          <a:latin typeface="Times New Roman"/>
                          <a:ea typeface="Calibri"/>
                          <a:cs typeface="Arial"/>
                        </a:rPr>
                        <a:t>27.0</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a:solidFill>
                            <a:srgbClr val="C00000"/>
                          </a:solidFill>
                          <a:latin typeface="Times New Roman"/>
                          <a:ea typeface="Calibri"/>
                          <a:cs typeface="+mj-cs"/>
                        </a:rPr>
                        <a:t>7.9</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rtl="1"/>
            <a:r>
              <a:rPr lang="ar-JO" b="1" dirty="0" smtClean="0">
                <a:solidFill>
                  <a:srgbClr val="002060"/>
                </a:solidFill>
              </a:rPr>
              <a:t>النتائج</a:t>
            </a:r>
            <a:r>
              <a:rPr lang="en-US" b="1" dirty="0" smtClean="0">
                <a:solidFill>
                  <a:srgbClr val="002060"/>
                </a:solidFill>
              </a:rPr>
              <a:t> </a:t>
            </a:r>
            <a:r>
              <a:rPr lang="ar-JO" b="1" dirty="0" smtClean="0">
                <a:solidFill>
                  <a:srgbClr val="002060"/>
                </a:solidFill>
              </a:rPr>
              <a:t> ومناقشتها- </a:t>
            </a:r>
            <a:r>
              <a:rPr lang="ar-JO" b="1" dirty="0" smtClean="0">
                <a:solidFill>
                  <a:srgbClr val="C00000"/>
                </a:solidFill>
              </a:rPr>
              <a:t>الدهون المتحولة</a:t>
            </a:r>
            <a:endParaRPr lang="en-US" b="1" dirty="0">
              <a:solidFill>
                <a:srgbClr val="C00000"/>
              </a:solidFill>
            </a:endParaRPr>
          </a:p>
        </p:txBody>
      </p:sp>
      <p:sp>
        <p:nvSpPr>
          <p:cNvPr id="3" name="Content Placeholder 2"/>
          <p:cNvSpPr>
            <a:spLocks noGrp="1"/>
          </p:cNvSpPr>
          <p:nvPr>
            <p:ph idx="1"/>
          </p:nvPr>
        </p:nvSpPr>
        <p:spPr>
          <a:xfrm>
            <a:off x="3276600" y="762000"/>
            <a:ext cx="5867400" cy="6096000"/>
          </a:xfrm>
        </p:spPr>
        <p:txBody>
          <a:bodyPr>
            <a:normAutofit/>
          </a:bodyPr>
          <a:lstStyle/>
          <a:p>
            <a:pPr algn="r" rtl="1">
              <a:buNone/>
            </a:pPr>
            <a:r>
              <a:rPr lang="ar-JO" dirty="0" smtClean="0"/>
              <a:t>الكمية المتناولة في المملكة = 1,25 غم/يوم</a:t>
            </a:r>
          </a:p>
          <a:p>
            <a:pPr algn="r" rtl="1">
              <a:buNone/>
            </a:pPr>
            <a:endParaRPr lang="ar-JO" dirty="0" smtClean="0"/>
          </a:p>
          <a:p>
            <a:pPr algn="r" rtl="1">
              <a:buNone/>
            </a:pPr>
            <a:r>
              <a:rPr lang="ar-JO" dirty="0" smtClean="0"/>
              <a:t>نسبة مساهمتها في الطاقة = قليلة وبلغت </a:t>
            </a:r>
            <a:r>
              <a:rPr lang="en-US" dirty="0" smtClean="0"/>
              <a:t>&gt;</a:t>
            </a:r>
            <a:r>
              <a:rPr lang="ar-JO" dirty="0" smtClean="0"/>
              <a:t>1%.</a:t>
            </a:r>
          </a:p>
          <a:p>
            <a:pPr algn="r" rtl="1">
              <a:buNone/>
            </a:pPr>
            <a:r>
              <a:rPr lang="ar-JO" dirty="0" smtClean="0"/>
              <a:t>تراوحت في المحافظات بين 0.2% إلى 0.6%. </a:t>
            </a:r>
          </a:p>
          <a:p>
            <a:pPr algn="r" rtl="1">
              <a:buNone/>
            </a:pPr>
            <a:r>
              <a:rPr lang="ar-JO" b="1" dirty="0" smtClean="0">
                <a:solidFill>
                  <a:srgbClr val="660033"/>
                </a:solidFill>
              </a:rPr>
              <a:t>تعتبر هذه النسبة صحية </a:t>
            </a:r>
            <a:r>
              <a:rPr lang="ar-JO" dirty="0" smtClean="0"/>
              <a:t>وتتوافق مع توصية جمعية القلب الأمريكية-</a:t>
            </a:r>
            <a:r>
              <a:rPr lang="en-US" dirty="0" smtClean="0">
                <a:latin typeface="Arial" pitchFamily="34" charset="0"/>
                <a:cs typeface="Arial" pitchFamily="34" charset="0"/>
              </a:rPr>
              <a:t>AHA</a:t>
            </a:r>
            <a:endParaRPr lang="ar-JO" dirty="0" smtClean="0">
              <a:latin typeface="Arial" pitchFamily="34" charset="0"/>
              <a:cs typeface="Arial" pitchFamily="34" charset="0"/>
            </a:endParaRPr>
          </a:p>
          <a:p>
            <a:pPr algn="r" rtl="1">
              <a:buNone/>
            </a:pPr>
            <a:r>
              <a:rPr lang="en-US" dirty="0" smtClean="0">
                <a:latin typeface="Times New Roman" pitchFamily="18" charset="0"/>
                <a:cs typeface="Times New Roman" pitchFamily="18" charset="0"/>
              </a:rPr>
              <a:t> (</a:t>
            </a:r>
            <a:r>
              <a:rPr lang="en-US" dirty="0" smtClean="0">
                <a:latin typeface="Arial" pitchFamily="34" charset="0"/>
                <a:cs typeface="Arial" pitchFamily="34" charset="0"/>
              </a:rPr>
              <a:t>Lichtenstein, </a:t>
            </a:r>
            <a:r>
              <a:rPr lang="en-US" i="1" dirty="0" smtClean="0">
                <a:latin typeface="Arial" pitchFamily="34" charset="0"/>
                <a:cs typeface="Arial" pitchFamily="34" charset="0"/>
              </a:rPr>
              <a:t>et al</a:t>
            </a:r>
            <a:r>
              <a:rPr lang="en-US" dirty="0" smtClean="0">
                <a:latin typeface="Arial" pitchFamily="34" charset="0"/>
                <a:cs typeface="Arial" pitchFamily="34" charset="0"/>
              </a:rPr>
              <a:t>., 2006</a:t>
            </a:r>
            <a:r>
              <a:rPr lang="en-US" dirty="0" smtClean="0">
                <a:latin typeface="Times New Roman" pitchFamily="18" charset="0"/>
                <a:cs typeface="Times New Roman" pitchFamily="18" charset="0"/>
              </a:rPr>
              <a:t>)</a:t>
            </a:r>
          </a:p>
        </p:txBody>
      </p:sp>
      <p:graphicFrame>
        <p:nvGraphicFramePr>
          <p:cNvPr id="4" name="Table 3"/>
          <p:cNvGraphicFramePr>
            <a:graphicFrameLocks noGrp="1"/>
          </p:cNvGraphicFramePr>
          <p:nvPr/>
        </p:nvGraphicFramePr>
        <p:xfrm>
          <a:off x="0" y="762000"/>
          <a:ext cx="3200400" cy="4915598"/>
        </p:xfrm>
        <a:graphic>
          <a:graphicData uri="http://schemas.openxmlformats.org/drawingml/2006/table">
            <a:tbl>
              <a:tblPr/>
              <a:tblGrid>
                <a:gridCol w="1523999"/>
                <a:gridCol w="838201"/>
                <a:gridCol w="838200"/>
              </a:tblGrid>
              <a:tr h="381000">
                <a:tc>
                  <a:txBody>
                    <a:bodyPr/>
                    <a:lstStyle/>
                    <a:p>
                      <a:pPr marL="0" marR="0" indent="0" algn="ctr" rtl="1">
                        <a:lnSpc>
                          <a:spcPct val="100000"/>
                        </a:lnSpc>
                        <a:spcBef>
                          <a:spcPts val="0"/>
                        </a:spcBef>
                        <a:spcAft>
                          <a:spcPts val="0"/>
                        </a:spcAft>
                      </a:pPr>
                      <a:r>
                        <a:rPr lang="ar-JO" sz="2000" b="1" dirty="0" smtClean="0">
                          <a:solidFill>
                            <a:srgbClr val="C00000"/>
                          </a:solidFill>
                          <a:latin typeface="Times New Roman"/>
                          <a:ea typeface="Calibri"/>
                          <a:cs typeface="Arial"/>
                        </a:rPr>
                        <a:t>المحافظة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ar-JO" sz="2000" b="1" dirty="0" smtClean="0">
                          <a:solidFill>
                            <a:srgbClr val="C00000"/>
                          </a:solidFill>
                          <a:latin typeface="Times New Roman"/>
                          <a:ea typeface="Calibri"/>
                          <a:cs typeface="Arial"/>
                        </a:rPr>
                        <a:t>غم/يوم</a:t>
                      </a:r>
                      <a:endParaRPr lang="en-US" sz="2000" b="1" dirty="0">
                        <a:solidFill>
                          <a:srgbClr val="C00000"/>
                        </a:solidFill>
                        <a:latin typeface="Times New Roman"/>
                        <a:ea typeface="Calibri"/>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ar-JO" sz="2000" b="1" i="1" dirty="0" smtClean="0">
                          <a:solidFill>
                            <a:srgbClr val="C00000"/>
                          </a:solidFill>
                          <a:latin typeface="Times New Roman"/>
                          <a:ea typeface="Calibri"/>
                          <a:cs typeface="Arial"/>
                        </a:rPr>
                        <a:t>% من الطاقة</a:t>
                      </a:r>
                      <a:endParaRPr lang="en-US" sz="2000" b="1" dirty="0">
                        <a:solidFill>
                          <a:srgbClr val="C00000"/>
                        </a:solidFill>
                        <a:latin typeface="Times New Roman"/>
                        <a:ea typeface="Calibri"/>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عمان- العاصمة</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mn-cs"/>
                        </a:rPr>
                        <a:t>0.91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n-cs"/>
                        </a:rPr>
                        <a:t>0.3</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البلقاء</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chemeClr val="accent6">
                              <a:lumMod val="50000"/>
                            </a:schemeClr>
                          </a:solidFill>
                          <a:latin typeface="Times New Roman"/>
                          <a:ea typeface="Calibri"/>
                          <a:cs typeface="+mn-cs"/>
                        </a:rPr>
                        <a:t>0.80↓ </a:t>
                      </a:r>
                      <a:endParaRPr lang="en-US" sz="2400" b="1" dirty="0">
                        <a:solidFill>
                          <a:schemeClr val="accent6">
                            <a:lumMod val="50000"/>
                          </a:schemeClr>
                        </a:solidFill>
                        <a:latin typeface="Times New Roman"/>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chemeClr val="accent6">
                              <a:lumMod val="50000"/>
                            </a:schemeClr>
                          </a:solidFill>
                          <a:latin typeface="Times New Roman"/>
                          <a:ea typeface="Calibri"/>
                          <a:cs typeface="+mn-cs"/>
                        </a:rPr>
                        <a:t>0.2↓</a:t>
                      </a:r>
                      <a:endParaRPr lang="en-US" sz="2400" b="1" dirty="0">
                        <a:solidFill>
                          <a:srgbClr val="0070C0"/>
                        </a:solidFill>
                        <a:latin typeface="Times New Roman"/>
                        <a:ea typeface="Calibri"/>
                        <a:cs typeface="+mn-cs"/>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118">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الزرقاء</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n-cs"/>
                        </a:rPr>
                        <a:t>1.08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n-cs"/>
                        </a:rPr>
                        <a:t>0.3</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036">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مادبا</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n-cs"/>
                        </a:rPr>
                        <a:t>1.13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n-cs"/>
                        </a:rPr>
                        <a:t>0.3</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954">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إربد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n-cs"/>
                        </a:rPr>
                        <a:t>1.32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n-cs"/>
                        </a:rPr>
                        <a:t>0.4</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072">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المفرق</a:t>
                      </a:r>
                      <a:r>
                        <a:rPr lang="ar-JO" sz="2000" b="1" baseline="0" dirty="0" smtClean="0">
                          <a:solidFill>
                            <a:srgbClr val="7030A0"/>
                          </a:solidFill>
                          <a:latin typeface="Times New Roman"/>
                          <a:ea typeface="Calibri"/>
                          <a:cs typeface="Arial"/>
                        </a:rPr>
                        <a:t>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n-cs"/>
                        </a:rPr>
                        <a:t>1.81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rgbClr val="0070C0"/>
                          </a:solidFill>
                          <a:latin typeface="Times New Roman"/>
                          <a:ea typeface="Calibri"/>
                          <a:cs typeface="+mn-cs"/>
                        </a:rPr>
                        <a:t>0.6 ↑</a:t>
                      </a:r>
                      <a:endParaRPr lang="en-US" sz="2400" b="1" dirty="0">
                        <a:solidFill>
                          <a:srgbClr val="0070C0"/>
                        </a:solidFill>
                        <a:latin typeface="Times New Roman"/>
                        <a:ea typeface="Calibri"/>
                        <a:cs typeface="+mn-cs"/>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354">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جرش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n-cs"/>
                        </a:rPr>
                        <a:t>1.03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n-cs"/>
                        </a:rPr>
                        <a:t>0.3</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272">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عجلون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n-cs"/>
                        </a:rPr>
                        <a:t>1.89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n-cs"/>
                        </a:rPr>
                        <a:t>0.5</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19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الكرك</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n-cs"/>
                        </a:rPr>
                        <a:t>1.16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n-cs"/>
                        </a:rPr>
                        <a:t>0.3</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108">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الطفيلة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n-cs"/>
                        </a:rPr>
                        <a:t>0.95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n-cs"/>
                        </a:rPr>
                        <a:t>0.3</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معان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ar-SA" sz="2400" b="1" dirty="0">
                          <a:solidFill>
                            <a:srgbClr val="0070C0"/>
                          </a:solidFill>
                          <a:latin typeface="Times New Roman"/>
                          <a:ea typeface="Calibri"/>
                          <a:cs typeface="+mj-cs"/>
                        </a:rPr>
                        <a:t>1</a:t>
                      </a:r>
                      <a:r>
                        <a:rPr lang="en-US" sz="2400" b="1" dirty="0">
                          <a:solidFill>
                            <a:srgbClr val="0070C0"/>
                          </a:solidFill>
                          <a:latin typeface="Times New Roman"/>
                          <a:ea typeface="Calibri"/>
                          <a:cs typeface="+mj-cs"/>
                        </a:rPr>
                        <a:t>.</a:t>
                      </a:r>
                      <a:r>
                        <a:rPr lang="ar-SA" sz="2400" b="1" dirty="0">
                          <a:solidFill>
                            <a:srgbClr val="0070C0"/>
                          </a:solidFill>
                          <a:latin typeface="Times New Roman"/>
                          <a:ea typeface="Calibri"/>
                          <a:cs typeface="+mj-cs"/>
                        </a:rPr>
                        <a:t>9</a:t>
                      </a:r>
                      <a:r>
                        <a:rPr lang="en-US" sz="2400" b="1" dirty="0" smtClean="0">
                          <a:solidFill>
                            <a:srgbClr val="0070C0"/>
                          </a:solidFill>
                          <a:latin typeface="Times New Roman"/>
                          <a:ea typeface="Calibri"/>
                          <a:cs typeface="+mj-cs"/>
                        </a:rPr>
                        <a:t>7</a:t>
                      </a:r>
                      <a:r>
                        <a:rPr lang="en-US" sz="2400" b="1" dirty="0" smtClean="0">
                          <a:solidFill>
                            <a:srgbClr val="0070C0"/>
                          </a:solidFill>
                          <a:latin typeface="Times New Roman"/>
                          <a:ea typeface="Calibri"/>
                          <a:cs typeface="+mn-cs"/>
                        </a:rPr>
                        <a:t>↑</a:t>
                      </a:r>
                      <a:endParaRPr lang="en-US" sz="2400" b="1" dirty="0">
                        <a:solidFill>
                          <a:srgbClr val="0070C0"/>
                        </a:solidFill>
                        <a:latin typeface="Times New Roman"/>
                        <a:ea typeface="Calibri"/>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a:solidFill>
                            <a:srgbClr val="0070C0"/>
                          </a:solidFill>
                          <a:latin typeface="Times New Roman"/>
                          <a:ea typeface="Calibri"/>
                          <a:cs typeface="+mj-cs"/>
                        </a:rPr>
                        <a:t>0.</a:t>
                      </a:r>
                      <a:r>
                        <a:rPr lang="ar-SA" sz="2400" b="1" dirty="0" smtClean="0">
                          <a:solidFill>
                            <a:srgbClr val="0070C0"/>
                          </a:solidFill>
                          <a:latin typeface="Times New Roman"/>
                          <a:ea typeface="Calibri"/>
                          <a:cs typeface="+mj-cs"/>
                        </a:rPr>
                        <a:t>6</a:t>
                      </a:r>
                      <a:r>
                        <a:rPr lang="en-US" sz="2400" b="1" dirty="0" smtClean="0">
                          <a:solidFill>
                            <a:srgbClr val="0070C0"/>
                          </a:solidFill>
                          <a:latin typeface="Times New Roman"/>
                          <a:ea typeface="Calibri"/>
                          <a:cs typeface="+mn-cs"/>
                        </a:rPr>
                        <a:t> ↑</a:t>
                      </a:r>
                      <a:endParaRPr lang="en-US" sz="2400" b="1" dirty="0">
                        <a:solidFill>
                          <a:srgbClr val="0070C0"/>
                        </a:solidFill>
                        <a:latin typeface="Times New Roman"/>
                        <a:ea typeface="Calibri"/>
                        <a:cs typeface="+mn-cs"/>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العقبة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n-cs"/>
                        </a:rPr>
                        <a:t>0.89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n-cs"/>
                        </a:rPr>
                        <a:t>0.3</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08">
                <a:tc>
                  <a:txBody>
                    <a:bodyPr/>
                    <a:lstStyle/>
                    <a:p>
                      <a:pPr marL="0" marR="0" indent="0" algn="ctr" rtl="1">
                        <a:lnSpc>
                          <a:spcPct val="100000"/>
                        </a:lnSpc>
                        <a:spcBef>
                          <a:spcPts val="0"/>
                        </a:spcBef>
                        <a:spcAft>
                          <a:spcPts val="0"/>
                        </a:spcAft>
                      </a:pPr>
                      <a:r>
                        <a:rPr lang="ar-JO" sz="2000" b="1" dirty="0" smtClean="0">
                          <a:solidFill>
                            <a:srgbClr val="C00000"/>
                          </a:solidFill>
                          <a:latin typeface="Times New Roman"/>
                          <a:ea typeface="Calibri"/>
                          <a:cs typeface="Arial"/>
                        </a:rPr>
                        <a:t>المملكة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a:solidFill>
                            <a:srgbClr val="C00000"/>
                          </a:solidFill>
                          <a:latin typeface="Times New Roman"/>
                          <a:ea typeface="Calibri"/>
                          <a:cs typeface="+mn-cs"/>
                        </a:rPr>
                        <a:t>1.25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a:solidFill>
                            <a:srgbClr val="C00000"/>
                          </a:solidFill>
                          <a:latin typeface="Times New Roman"/>
                          <a:ea typeface="Calibri"/>
                          <a:cs typeface="+mn-cs"/>
                        </a:rPr>
                        <a:t>0.4</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rtl="1"/>
            <a:r>
              <a:rPr lang="ar-JO" b="1" dirty="0" smtClean="0">
                <a:solidFill>
                  <a:srgbClr val="002060"/>
                </a:solidFill>
              </a:rPr>
              <a:t>النتائج</a:t>
            </a:r>
            <a:r>
              <a:rPr lang="en-US" b="1" dirty="0" smtClean="0">
                <a:solidFill>
                  <a:srgbClr val="002060"/>
                </a:solidFill>
              </a:rPr>
              <a:t> </a:t>
            </a:r>
            <a:r>
              <a:rPr lang="ar-JO" b="1" dirty="0" smtClean="0">
                <a:solidFill>
                  <a:srgbClr val="002060"/>
                </a:solidFill>
              </a:rPr>
              <a:t> ومناقشتها- </a:t>
            </a:r>
            <a:r>
              <a:rPr lang="ar-JO" b="1" dirty="0" smtClean="0">
                <a:solidFill>
                  <a:srgbClr val="C00000"/>
                </a:solidFill>
              </a:rPr>
              <a:t>الأحماض الدهنية أوميغا-3</a:t>
            </a:r>
            <a:endParaRPr lang="en-US" b="1" dirty="0">
              <a:solidFill>
                <a:srgbClr val="C00000"/>
              </a:solidFill>
            </a:endParaRPr>
          </a:p>
        </p:txBody>
      </p:sp>
      <p:sp>
        <p:nvSpPr>
          <p:cNvPr id="3" name="Content Placeholder 2"/>
          <p:cNvSpPr>
            <a:spLocks noGrp="1"/>
          </p:cNvSpPr>
          <p:nvPr>
            <p:ph idx="1"/>
          </p:nvPr>
        </p:nvSpPr>
        <p:spPr>
          <a:xfrm>
            <a:off x="3810000" y="762000"/>
            <a:ext cx="5334000" cy="6096000"/>
          </a:xfrm>
        </p:spPr>
        <p:txBody>
          <a:bodyPr>
            <a:normAutofit fontScale="85000" lnSpcReduction="20000"/>
          </a:bodyPr>
          <a:lstStyle/>
          <a:p>
            <a:pPr algn="r" rtl="1">
              <a:buNone/>
            </a:pPr>
            <a:r>
              <a:rPr lang="ar-JO" dirty="0" smtClean="0"/>
              <a:t>الكمية المتناولة في المملكة = 0,68 غم/يوم</a:t>
            </a:r>
          </a:p>
          <a:p>
            <a:pPr algn="r" rtl="1">
              <a:buNone/>
            </a:pPr>
            <a:endParaRPr lang="ar-JO" sz="1400" dirty="0" smtClean="0"/>
          </a:p>
          <a:p>
            <a:pPr algn="r" rtl="1">
              <a:buNone/>
            </a:pPr>
            <a:r>
              <a:rPr lang="ar-JO" dirty="0" smtClean="0"/>
              <a:t>نسبة مساهمتها في الطاقة 0.2= %.</a:t>
            </a:r>
          </a:p>
          <a:p>
            <a:pPr algn="r" rtl="1">
              <a:buNone/>
            </a:pPr>
            <a:r>
              <a:rPr lang="ar-JO" dirty="0" smtClean="0"/>
              <a:t>تراوحت في المحافظات بين 0.17% إلى 0.24%. </a:t>
            </a:r>
          </a:p>
          <a:p>
            <a:pPr algn="r" rtl="1">
              <a:buNone/>
            </a:pPr>
            <a:endParaRPr lang="ar-JO" dirty="0" smtClean="0"/>
          </a:p>
          <a:p>
            <a:pPr algn="r" rtl="1">
              <a:buNone/>
            </a:pPr>
            <a:r>
              <a:rPr lang="ar-JO" b="1" dirty="0" smtClean="0">
                <a:solidFill>
                  <a:srgbClr val="660033"/>
                </a:solidFill>
              </a:rPr>
              <a:t>تعتبر هذه النسبة أقل من التوصيات الصحية </a:t>
            </a:r>
            <a:r>
              <a:rPr lang="ar-JO" dirty="0" smtClean="0"/>
              <a:t>=</a:t>
            </a:r>
            <a:r>
              <a:rPr lang="ar-SA" dirty="0" smtClean="0"/>
              <a:t> 35% من الحد الأدنى لمدى التوزيع المقبول لها.</a:t>
            </a:r>
            <a:endParaRPr lang="en-US" dirty="0" smtClean="0">
              <a:latin typeface="Times New Roman" pitchFamily="18" charset="0"/>
              <a:cs typeface="Times New Roman" pitchFamily="18" charset="0"/>
            </a:endParaRPr>
          </a:p>
          <a:p>
            <a:pPr algn="r" rtl="1">
              <a:buNone/>
            </a:pPr>
            <a:endParaRPr lang="ar-JO" sz="3100" dirty="0" smtClean="0"/>
          </a:p>
          <a:p>
            <a:pPr algn="r" rtl="1">
              <a:buNone/>
            </a:pPr>
            <a:r>
              <a:rPr lang="ar-JO" dirty="0" smtClean="0"/>
              <a:t>لزيادة الكميات المتناولة من هذه الدهون </a:t>
            </a:r>
            <a:r>
              <a:rPr lang="ar-SA" dirty="0" smtClean="0"/>
              <a:t>←←←</a:t>
            </a:r>
            <a:r>
              <a:rPr lang="ar-JO" dirty="0" smtClean="0"/>
              <a:t> استبدال بعض من الدواجن المستهلكة بأنواع من الأسماك الدهنية كالرنجة والمكريل والسلمون والتونة </a:t>
            </a:r>
            <a:r>
              <a:rPr lang="ar-SA" dirty="0" smtClean="0"/>
              <a:t>←←←</a:t>
            </a:r>
            <a:r>
              <a:rPr lang="ar-JO" dirty="0" smtClean="0"/>
              <a:t> تنخفض الكميات المتناولة من الدهون الكلية والدهون المشبعة والكوليسترول.</a:t>
            </a:r>
          </a:p>
          <a:p>
            <a:pPr algn="r" rtl="1">
              <a:buNone/>
            </a:pPr>
            <a:endParaRPr lang="ar-JO" sz="1300" dirty="0" smtClean="0"/>
          </a:p>
        </p:txBody>
      </p:sp>
      <p:graphicFrame>
        <p:nvGraphicFramePr>
          <p:cNvPr id="4" name="Table 3"/>
          <p:cNvGraphicFramePr>
            <a:graphicFrameLocks noGrp="1"/>
          </p:cNvGraphicFramePr>
          <p:nvPr/>
        </p:nvGraphicFramePr>
        <p:xfrm>
          <a:off x="0" y="762000"/>
          <a:ext cx="3657600" cy="4746430"/>
        </p:xfrm>
        <a:graphic>
          <a:graphicData uri="http://schemas.openxmlformats.org/drawingml/2006/table">
            <a:tbl>
              <a:tblPr/>
              <a:tblGrid>
                <a:gridCol w="1523999"/>
                <a:gridCol w="838201"/>
                <a:gridCol w="1295400"/>
              </a:tblGrid>
              <a:tr h="381000">
                <a:tc>
                  <a:txBody>
                    <a:bodyPr/>
                    <a:lstStyle/>
                    <a:p>
                      <a:pPr marL="0" marR="0" indent="0" algn="ctr" rtl="1">
                        <a:lnSpc>
                          <a:spcPct val="100000"/>
                        </a:lnSpc>
                        <a:spcBef>
                          <a:spcPts val="0"/>
                        </a:spcBef>
                        <a:spcAft>
                          <a:spcPts val="0"/>
                        </a:spcAft>
                      </a:pPr>
                      <a:r>
                        <a:rPr lang="ar-JO" sz="2000" b="1" dirty="0" smtClean="0">
                          <a:solidFill>
                            <a:srgbClr val="C00000"/>
                          </a:solidFill>
                          <a:latin typeface="Times New Roman"/>
                          <a:ea typeface="Calibri"/>
                          <a:cs typeface="Arial"/>
                        </a:rPr>
                        <a:t>المحافظة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ar-JO" sz="2000" b="1" dirty="0" smtClean="0">
                          <a:solidFill>
                            <a:srgbClr val="C00000"/>
                          </a:solidFill>
                          <a:latin typeface="Times New Roman"/>
                          <a:ea typeface="Calibri"/>
                          <a:cs typeface="Arial"/>
                        </a:rPr>
                        <a:t>غم/يوم</a:t>
                      </a:r>
                      <a:endParaRPr lang="en-US" sz="2000" b="1" dirty="0">
                        <a:solidFill>
                          <a:srgbClr val="C00000"/>
                        </a:solidFill>
                        <a:latin typeface="Times New Roman"/>
                        <a:ea typeface="Calibri"/>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ar-JO" sz="2000" b="1" i="1" dirty="0" smtClean="0">
                          <a:solidFill>
                            <a:srgbClr val="C00000"/>
                          </a:solidFill>
                          <a:latin typeface="Times New Roman"/>
                          <a:ea typeface="Calibri"/>
                          <a:cs typeface="Arial"/>
                        </a:rPr>
                        <a:t>% من الطاقة</a:t>
                      </a:r>
                      <a:endParaRPr lang="en-US" sz="2000" b="1" dirty="0">
                        <a:solidFill>
                          <a:srgbClr val="C00000"/>
                        </a:solidFill>
                        <a:latin typeface="Times New Roman"/>
                        <a:ea typeface="Calibri"/>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عمان- العاصمة</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0.77</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rgbClr val="0070C0"/>
                          </a:solidFill>
                          <a:latin typeface="Times New Roman"/>
                          <a:ea typeface="Calibri"/>
                          <a:cs typeface="+mj-cs"/>
                        </a:rPr>
                        <a:t>0.24</a:t>
                      </a:r>
                      <a:r>
                        <a:rPr lang="en-US" sz="2400" b="1" dirty="0" smtClean="0">
                          <a:solidFill>
                            <a:srgbClr val="0070C0"/>
                          </a:solidFill>
                          <a:latin typeface="Times New Roman"/>
                          <a:ea typeface="Calibri"/>
                          <a:cs typeface="Arial"/>
                        </a:rPr>
                        <a:t>↑</a:t>
                      </a:r>
                      <a:endParaRPr lang="en-US" sz="2400" b="1" dirty="0">
                        <a:solidFill>
                          <a:srgbClr val="0070C0"/>
                        </a:solidFill>
                        <a:latin typeface="Times New Roman"/>
                        <a:ea typeface="Calibri"/>
                        <a:cs typeface="+mj-cs"/>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282">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البلقاء</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0.59</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chemeClr val="accent6">
                              <a:lumMod val="50000"/>
                            </a:schemeClr>
                          </a:solidFill>
                          <a:latin typeface="Times New Roman"/>
                          <a:ea typeface="Calibri"/>
                          <a:cs typeface="+mj-cs"/>
                        </a:rPr>
                        <a:t>0.17</a:t>
                      </a:r>
                      <a:r>
                        <a:rPr lang="en-US" sz="2400" b="1" dirty="0" smtClean="0">
                          <a:solidFill>
                            <a:schemeClr val="accent6">
                              <a:lumMod val="50000"/>
                            </a:schemeClr>
                          </a:solidFill>
                          <a:latin typeface="Times New Roman"/>
                          <a:ea typeface="Calibri"/>
                          <a:cs typeface="Arial"/>
                        </a:rPr>
                        <a:t>↓</a:t>
                      </a:r>
                      <a:endParaRPr lang="en-US" sz="2400" b="1" dirty="0">
                        <a:solidFill>
                          <a:schemeClr val="accent6">
                            <a:lumMod val="50000"/>
                          </a:schemeClr>
                        </a:solidFill>
                        <a:latin typeface="Times New Roman"/>
                        <a:ea typeface="Calibri"/>
                        <a:cs typeface="+mj-cs"/>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364">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الزرقاء</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0.65</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0.20</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482">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مادبا</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0.75</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0.20</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4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إربد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0.84</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0.23</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518">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المفرق</a:t>
                      </a:r>
                      <a:r>
                        <a:rPr lang="ar-JO" sz="2000" b="1" baseline="0" dirty="0" smtClean="0">
                          <a:solidFill>
                            <a:srgbClr val="7030A0"/>
                          </a:solidFill>
                          <a:latin typeface="Times New Roman"/>
                          <a:ea typeface="Calibri"/>
                          <a:cs typeface="Arial"/>
                        </a:rPr>
                        <a:t>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0.59</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0.18</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436">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جرش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0.67</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0.20</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272">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عجلون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rgbClr val="0070C0"/>
                          </a:solidFill>
                          <a:latin typeface="Times New Roman"/>
                          <a:ea typeface="Calibri"/>
                          <a:cs typeface="Arial"/>
                        </a:rPr>
                        <a:t>0.86↑</a:t>
                      </a:r>
                      <a:endParaRPr lang="en-US" sz="2400" b="1" dirty="0">
                        <a:solidFill>
                          <a:srgbClr val="0070C0"/>
                        </a:solidFill>
                        <a:latin typeface="Times New Roman"/>
                        <a:ea typeface="Calibri"/>
                        <a:cs typeface="Arial"/>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rgbClr val="0070C0"/>
                          </a:solidFill>
                          <a:latin typeface="Times New Roman"/>
                          <a:ea typeface="Calibri"/>
                          <a:cs typeface="+mj-cs"/>
                        </a:rPr>
                        <a:t>0.24</a:t>
                      </a:r>
                      <a:r>
                        <a:rPr lang="en-US" sz="2400" b="1" dirty="0" smtClean="0">
                          <a:solidFill>
                            <a:srgbClr val="0070C0"/>
                          </a:solidFill>
                          <a:latin typeface="Times New Roman"/>
                          <a:ea typeface="Calibri"/>
                          <a:cs typeface="Arial"/>
                        </a:rPr>
                        <a:t>↑</a:t>
                      </a:r>
                      <a:endParaRPr lang="en-US" sz="2400" b="1" dirty="0">
                        <a:solidFill>
                          <a:srgbClr val="0070C0"/>
                        </a:solidFill>
                        <a:latin typeface="Times New Roman"/>
                        <a:ea typeface="Calibri"/>
                        <a:cs typeface="+mj-cs"/>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636">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الكرك</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0.66</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0.19</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754">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الطفيلة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0.60</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0.20</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معان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chemeClr val="accent6">
                              <a:lumMod val="50000"/>
                            </a:schemeClr>
                          </a:solidFill>
                          <a:latin typeface="Times New Roman"/>
                          <a:ea typeface="Calibri"/>
                          <a:cs typeface="Arial"/>
                        </a:rPr>
                        <a:t>0.57↓</a:t>
                      </a:r>
                      <a:endParaRPr lang="en-US" sz="2400" b="1" dirty="0">
                        <a:solidFill>
                          <a:schemeClr val="accent6">
                            <a:lumMod val="50000"/>
                          </a:schemeClr>
                        </a:solidFill>
                        <a:latin typeface="Times New Roman"/>
                        <a:ea typeface="Calibri"/>
                        <a:cs typeface="Arial"/>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chemeClr val="accent6">
                              <a:lumMod val="50000"/>
                            </a:schemeClr>
                          </a:solidFill>
                          <a:latin typeface="Times New Roman"/>
                          <a:ea typeface="Calibri"/>
                          <a:cs typeface="+mj-cs"/>
                        </a:rPr>
                        <a:t>0.17</a:t>
                      </a:r>
                      <a:r>
                        <a:rPr lang="en-US" sz="2400" b="1" dirty="0" smtClean="0">
                          <a:solidFill>
                            <a:schemeClr val="accent6">
                              <a:lumMod val="50000"/>
                            </a:schemeClr>
                          </a:solidFill>
                          <a:latin typeface="Times New Roman"/>
                          <a:ea typeface="Calibri"/>
                          <a:cs typeface="Arial"/>
                        </a:rPr>
                        <a:t>↓</a:t>
                      </a:r>
                      <a:endParaRPr lang="en-US" sz="2400" b="1" dirty="0">
                        <a:solidFill>
                          <a:schemeClr val="accent6">
                            <a:lumMod val="50000"/>
                          </a:schemeClr>
                        </a:solidFill>
                        <a:latin typeface="Times New Roman"/>
                        <a:ea typeface="Calibri"/>
                        <a:cs typeface="+mj-cs"/>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954">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العقبة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0.61</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0.20</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08">
                <a:tc>
                  <a:txBody>
                    <a:bodyPr/>
                    <a:lstStyle/>
                    <a:p>
                      <a:pPr marL="0" marR="0" indent="0" algn="ctr" rtl="1">
                        <a:lnSpc>
                          <a:spcPct val="100000"/>
                        </a:lnSpc>
                        <a:spcBef>
                          <a:spcPts val="0"/>
                        </a:spcBef>
                        <a:spcAft>
                          <a:spcPts val="0"/>
                        </a:spcAft>
                      </a:pPr>
                      <a:r>
                        <a:rPr lang="ar-JO" sz="2000" b="1" dirty="0" smtClean="0">
                          <a:solidFill>
                            <a:srgbClr val="C00000"/>
                          </a:solidFill>
                          <a:latin typeface="Times New Roman"/>
                          <a:ea typeface="Calibri"/>
                          <a:cs typeface="Arial"/>
                        </a:rPr>
                        <a:t>المملكة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a:solidFill>
                            <a:srgbClr val="C00000"/>
                          </a:solidFill>
                          <a:latin typeface="Times New Roman"/>
                          <a:ea typeface="Calibri"/>
                          <a:cs typeface="Arial"/>
                        </a:rPr>
                        <a:t>0.68</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a:solidFill>
                            <a:srgbClr val="C00000"/>
                          </a:solidFill>
                          <a:latin typeface="Times New Roman"/>
                          <a:ea typeface="Calibri"/>
                          <a:cs typeface="+mj-cs"/>
                        </a:rPr>
                        <a:t>0.20</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rtl="1"/>
            <a:r>
              <a:rPr lang="ar-JO" b="1" dirty="0" smtClean="0">
                <a:solidFill>
                  <a:srgbClr val="002060"/>
                </a:solidFill>
              </a:rPr>
              <a:t>النتائج</a:t>
            </a:r>
            <a:r>
              <a:rPr lang="en-US" b="1" dirty="0" smtClean="0">
                <a:solidFill>
                  <a:srgbClr val="002060"/>
                </a:solidFill>
              </a:rPr>
              <a:t> </a:t>
            </a:r>
            <a:r>
              <a:rPr lang="ar-JO" b="1" dirty="0" smtClean="0">
                <a:solidFill>
                  <a:srgbClr val="002060"/>
                </a:solidFill>
              </a:rPr>
              <a:t> ومناقشتها- </a:t>
            </a:r>
            <a:r>
              <a:rPr lang="ar-JO" b="1" dirty="0" smtClean="0">
                <a:solidFill>
                  <a:srgbClr val="C00000"/>
                </a:solidFill>
              </a:rPr>
              <a:t>الأحماض الدهنية أوميغا-6</a:t>
            </a:r>
            <a:endParaRPr lang="en-US" b="1" dirty="0">
              <a:solidFill>
                <a:srgbClr val="C00000"/>
              </a:solidFill>
            </a:endParaRPr>
          </a:p>
        </p:txBody>
      </p:sp>
      <p:sp>
        <p:nvSpPr>
          <p:cNvPr id="3" name="Content Placeholder 2"/>
          <p:cNvSpPr>
            <a:spLocks noGrp="1"/>
          </p:cNvSpPr>
          <p:nvPr>
            <p:ph idx="1"/>
          </p:nvPr>
        </p:nvSpPr>
        <p:spPr>
          <a:xfrm>
            <a:off x="3810000" y="762000"/>
            <a:ext cx="5334000" cy="6096000"/>
          </a:xfrm>
        </p:spPr>
        <p:txBody>
          <a:bodyPr>
            <a:normAutofit/>
          </a:bodyPr>
          <a:lstStyle/>
          <a:p>
            <a:pPr algn="r" rtl="1">
              <a:buNone/>
            </a:pPr>
            <a:r>
              <a:rPr lang="ar-JO" dirty="0" smtClean="0"/>
              <a:t>الكمية المتناولة في المملكة = 7.6 غم/يوم</a:t>
            </a:r>
          </a:p>
          <a:p>
            <a:pPr algn="r" rtl="1">
              <a:buNone/>
            </a:pPr>
            <a:endParaRPr lang="ar-JO" dirty="0" smtClean="0"/>
          </a:p>
          <a:p>
            <a:pPr algn="r" rtl="1">
              <a:buNone/>
            </a:pPr>
            <a:r>
              <a:rPr lang="ar-JO" dirty="0" smtClean="0"/>
              <a:t>نسبة مساهمتها في الطاقة = 2,3%.</a:t>
            </a:r>
          </a:p>
          <a:p>
            <a:pPr algn="r" rtl="1">
              <a:buNone/>
            </a:pPr>
            <a:r>
              <a:rPr lang="ar-JO" dirty="0" smtClean="0"/>
              <a:t>تراوحت في المحافظات بين 2.0% إلى 2.5%. </a:t>
            </a:r>
          </a:p>
          <a:p>
            <a:pPr algn="r" rtl="1">
              <a:buNone/>
            </a:pPr>
            <a:endParaRPr lang="ar-JO" dirty="0" smtClean="0"/>
          </a:p>
          <a:p>
            <a:pPr algn="r" rtl="1">
              <a:buNone/>
            </a:pPr>
            <a:r>
              <a:rPr lang="ar-JO" b="1" dirty="0" smtClean="0">
                <a:solidFill>
                  <a:srgbClr val="660033"/>
                </a:solidFill>
              </a:rPr>
              <a:t>تعتبر هذه النسبة أقل من التوصيات الصحية </a:t>
            </a:r>
            <a:r>
              <a:rPr lang="ar-JO" dirty="0" smtClean="0"/>
              <a:t>=</a:t>
            </a:r>
            <a:r>
              <a:rPr lang="ar-SA" dirty="0" smtClean="0"/>
              <a:t> 47% من الحد الأدنى لمدى التوزيع المقبول لها.</a:t>
            </a:r>
            <a:endParaRPr lang="en-US" dirty="0" smtClean="0">
              <a:latin typeface="Times New Roman" pitchFamily="18" charset="0"/>
              <a:cs typeface="Times New Roman" pitchFamily="18" charset="0"/>
            </a:endParaRPr>
          </a:p>
          <a:p>
            <a:pPr algn="r" rtl="1">
              <a:buNone/>
            </a:pPr>
            <a:endParaRPr lang="ar-JO" dirty="0" smtClean="0"/>
          </a:p>
          <a:p>
            <a:pPr algn="r" rtl="1">
              <a:buNone/>
            </a:pPr>
            <a:endParaRPr lang="ar-JO" dirty="0" smtClean="0"/>
          </a:p>
        </p:txBody>
      </p:sp>
      <p:graphicFrame>
        <p:nvGraphicFramePr>
          <p:cNvPr id="4" name="Table 3"/>
          <p:cNvGraphicFramePr>
            <a:graphicFrameLocks noGrp="1"/>
          </p:cNvGraphicFramePr>
          <p:nvPr/>
        </p:nvGraphicFramePr>
        <p:xfrm>
          <a:off x="0" y="825434"/>
          <a:ext cx="3657600" cy="4707954"/>
        </p:xfrm>
        <a:graphic>
          <a:graphicData uri="http://schemas.openxmlformats.org/drawingml/2006/table">
            <a:tbl>
              <a:tblPr/>
              <a:tblGrid>
                <a:gridCol w="1523999"/>
                <a:gridCol w="838201"/>
                <a:gridCol w="1295400"/>
              </a:tblGrid>
              <a:tr h="381000">
                <a:tc>
                  <a:txBody>
                    <a:bodyPr/>
                    <a:lstStyle/>
                    <a:p>
                      <a:pPr marL="0" marR="0" indent="0" algn="ctr" rtl="1">
                        <a:lnSpc>
                          <a:spcPct val="100000"/>
                        </a:lnSpc>
                        <a:spcBef>
                          <a:spcPts val="0"/>
                        </a:spcBef>
                        <a:spcAft>
                          <a:spcPts val="0"/>
                        </a:spcAft>
                      </a:pPr>
                      <a:r>
                        <a:rPr lang="ar-JO" sz="2000" b="1" dirty="0" smtClean="0">
                          <a:solidFill>
                            <a:srgbClr val="C00000"/>
                          </a:solidFill>
                          <a:latin typeface="Times New Roman"/>
                          <a:ea typeface="Calibri"/>
                          <a:cs typeface="Arial"/>
                        </a:rPr>
                        <a:t>المحافظة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ar-JO" sz="2000" b="1" dirty="0" smtClean="0">
                          <a:solidFill>
                            <a:srgbClr val="C00000"/>
                          </a:solidFill>
                          <a:latin typeface="Times New Roman"/>
                          <a:ea typeface="Calibri"/>
                          <a:cs typeface="Arial"/>
                        </a:rPr>
                        <a:t>غم/يوم</a:t>
                      </a:r>
                      <a:endParaRPr lang="en-US" sz="2000" b="1" dirty="0">
                        <a:solidFill>
                          <a:srgbClr val="C00000"/>
                        </a:solidFill>
                        <a:latin typeface="Times New Roman"/>
                        <a:ea typeface="Calibri"/>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ar-JO" sz="2000" b="1" i="1" dirty="0" smtClean="0">
                          <a:solidFill>
                            <a:srgbClr val="C00000"/>
                          </a:solidFill>
                          <a:latin typeface="Times New Roman"/>
                          <a:ea typeface="Calibri"/>
                          <a:cs typeface="Arial"/>
                        </a:rPr>
                        <a:t>% من الطاقة</a:t>
                      </a:r>
                      <a:endParaRPr lang="en-US" sz="2000" b="1" dirty="0">
                        <a:solidFill>
                          <a:srgbClr val="C00000"/>
                        </a:solidFill>
                        <a:latin typeface="Times New Roman"/>
                        <a:ea typeface="Calibri"/>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عمان- العاصمة</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7.8</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2.4</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282">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البلقاء</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6.8</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chemeClr val="accent6">
                              <a:lumMod val="50000"/>
                            </a:schemeClr>
                          </a:solidFill>
                          <a:latin typeface="Times New Roman"/>
                          <a:ea typeface="Calibri"/>
                          <a:cs typeface="+mj-cs"/>
                        </a:rPr>
                        <a:t>2.0</a:t>
                      </a:r>
                      <a:r>
                        <a:rPr lang="ar-JO" sz="2400" b="1" dirty="0" smtClean="0">
                          <a:solidFill>
                            <a:schemeClr val="accent6">
                              <a:lumMod val="50000"/>
                            </a:schemeClr>
                          </a:solidFill>
                          <a:latin typeface="Times New Roman"/>
                          <a:ea typeface="Calibri"/>
                          <a:cs typeface="+mj-cs"/>
                        </a:rPr>
                        <a:t> </a:t>
                      </a:r>
                      <a:r>
                        <a:rPr lang="en-US" sz="2400" b="1" dirty="0" smtClean="0">
                          <a:solidFill>
                            <a:schemeClr val="accent6">
                              <a:lumMod val="50000"/>
                            </a:schemeClr>
                          </a:solidFill>
                          <a:latin typeface="Times New Roman"/>
                          <a:ea typeface="Calibri"/>
                          <a:cs typeface="Arial"/>
                        </a:rPr>
                        <a:t>↓</a:t>
                      </a:r>
                      <a:endParaRPr lang="en-US" sz="2400" b="1" dirty="0">
                        <a:solidFill>
                          <a:schemeClr val="accent6">
                            <a:lumMod val="50000"/>
                          </a:schemeClr>
                        </a:solidFill>
                        <a:latin typeface="Times New Roman"/>
                        <a:ea typeface="Calibri"/>
                        <a:cs typeface="+mj-cs"/>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478">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الزرقاء</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6.9</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2.1</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596">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مادبا</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8.2</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2.2</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448">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إربد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rgbClr val="0070C0"/>
                          </a:solidFill>
                          <a:latin typeface="Times New Roman"/>
                          <a:ea typeface="Calibri"/>
                          <a:cs typeface="Arial"/>
                        </a:rPr>
                        <a:t>9.2</a:t>
                      </a:r>
                      <a:r>
                        <a:rPr lang="ar-JO" sz="2400" b="1" dirty="0" smtClean="0">
                          <a:solidFill>
                            <a:srgbClr val="0070C0"/>
                          </a:solidFill>
                          <a:latin typeface="Times New Roman"/>
                          <a:ea typeface="Calibri"/>
                          <a:cs typeface="Arial"/>
                        </a:rPr>
                        <a:t> </a:t>
                      </a:r>
                      <a:r>
                        <a:rPr lang="en-US" sz="2400" b="1" dirty="0" smtClean="0">
                          <a:solidFill>
                            <a:srgbClr val="0070C0"/>
                          </a:solidFill>
                          <a:latin typeface="Times New Roman"/>
                          <a:ea typeface="Calibri"/>
                          <a:cs typeface="Arial"/>
                        </a:rPr>
                        <a:t>↑</a:t>
                      </a:r>
                      <a:endParaRPr lang="en-US" sz="2400" b="1" dirty="0">
                        <a:solidFill>
                          <a:srgbClr val="0070C0"/>
                        </a:solidFill>
                        <a:latin typeface="Times New Roman"/>
                        <a:ea typeface="Calibri"/>
                        <a:cs typeface="Arial"/>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2.5</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274">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المفرق</a:t>
                      </a:r>
                      <a:r>
                        <a:rPr lang="ar-JO" sz="2000" b="1" baseline="0" dirty="0" smtClean="0">
                          <a:solidFill>
                            <a:srgbClr val="7030A0"/>
                          </a:solidFill>
                          <a:latin typeface="Times New Roman"/>
                          <a:ea typeface="Calibri"/>
                          <a:cs typeface="Arial"/>
                        </a:rPr>
                        <a:t>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7.4</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2.3</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192">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جرش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7.7</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2.3</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947">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عجلون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8.9</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rgbClr val="0070C0"/>
                          </a:solidFill>
                          <a:latin typeface="Times New Roman"/>
                          <a:ea typeface="Calibri"/>
                          <a:cs typeface="+mj-cs"/>
                        </a:rPr>
                        <a:t>2.5</a:t>
                      </a:r>
                      <a:r>
                        <a:rPr lang="ar-JO" sz="2400" b="1" dirty="0" smtClean="0">
                          <a:solidFill>
                            <a:srgbClr val="0070C0"/>
                          </a:solidFill>
                          <a:latin typeface="Times New Roman"/>
                          <a:ea typeface="Calibri"/>
                          <a:cs typeface="+mj-cs"/>
                        </a:rPr>
                        <a:t> </a:t>
                      </a:r>
                      <a:r>
                        <a:rPr lang="en-US" sz="2400" b="1" dirty="0" smtClean="0">
                          <a:solidFill>
                            <a:srgbClr val="0070C0"/>
                          </a:solidFill>
                          <a:latin typeface="Times New Roman"/>
                          <a:ea typeface="Calibri"/>
                          <a:cs typeface="Arial"/>
                        </a:rPr>
                        <a:t>↑</a:t>
                      </a:r>
                      <a:endParaRPr lang="en-US" sz="2400" b="1" dirty="0">
                        <a:solidFill>
                          <a:srgbClr val="0070C0"/>
                        </a:solidFill>
                        <a:latin typeface="Times New Roman"/>
                        <a:ea typeface="Calibri"/>
                        <a:cs typeface="+mj-cs"/>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07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الكرك</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7.7</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2.2</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754">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الطفيلة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chemeClr val="accent6">
                              <a:lumMod val="50000"/>
                            </a:schemeClr>
                          </a:solidFill>
                          <a:latin typeface="Times New Roman"/>
                          <a:ea typeface="Calibri"/>
                          <a:cs typeface="Arial"/>
                        </a:rPr>
                        <a:t>6.7</a:t>
                      </a:r>
                      <a:r>
                        <a:rPr lang="ar-JO" sz="2400" b="1" dirty="0" smtClean="0">
                          <a:solidFill>
                            <a:schemeClr val="accent6">
                              <a:lumMod val="50000"/>
                            </a:schemeClr>
                          </a:solidFill>
                          <a:latin typeface="Times New Roman"/>
                          <a:ea typeface="Calibri"/>
                          <a:cs typeface="Arial"/>
                        </a:rPr>
                        <a:t> </a:t>
                      </a:r>
                      <a:r>
                        <a:rPr lang="en-US" sz="2400" b="1" dirty="0" smtClean="0">
                          <a:solidFill>
                            <a:schemeClr val="accent6">
                              <a:lumMod val="50000"/>
                            </a:schemeClr>
                          </a:solidFill>
                          <a:latin typeface="Times New Roman"/>
                          <a:ea typeface="Calibri"/>
                          <a:cs typeface="Arial"/>
                        </a:rPr>
                        <a:t>↓</a:t>
                      </a:r>
                      <a:endParaRPr lang="en-US" sz="2400" b="1" dirty="0">
                        <a:solidFill>
                          <a:schemeClr val="accent6">
                            <a:lumMod val="50000"/>
                          </a:schemeClr>
                        </a:solidFill>
                        <a:latin typeface="Times New Roman"/>
                        <a:ea typeface="Calibri"/>
                        <a:cs typeface="Arial"/>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2.2</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748">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معان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7.3</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2.1</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466">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العقبة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Arial"/>
                        </a:rPr>
                        <a:t>7.0</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1800" b="1" dirty="0">
                          <a:latin typeface="Times New Roman"/>
                          <a:ea typeface="Calibri"/>
                          <a:cs typeface="+mj-cs"/>
                        </a:rPr>
                        <a:t>2.3</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784">
                <a:tc>
                  <a:txBody>
                    <a:bodyPr/>
                    <a:lstStyle/>
                    <a:p>
                      <a:pPr marL="0" marR="0" indent="0" algn="ctr" rtl="1">
                        <a:lnSpc>
                          <a:spcPct val="100000"/>
                        </a:lnSpc>
                        <a:spcBef>
                          <a:spcPts val="0"/>
                        </a:spcBef>
                        <a:spcAft>
                          <a:spcPts val="0"/>
                        </a:spcAft>
                      </a:pPr>
                      <a:r>
                        <a:rPr lang="ar-JO" sz="2000" b="1" dirty="0" smtClean="0">
                          <a:solidFill>
                            <a:srgbClr val="C00000"/>
                          </a:solidFill>
                          <a:latin typeface="Times New Roman"/>
                          <a:ea typeface="Calibri"/>
                          <a:cs typeface="Arial"/>
                        </a:rPr>
                        <a:t>المملكة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a:solidFill>
                            <a:srgbClr val="C00000"/>
                          </a:solidFill>
                          <a:latin typeface="Times New Roman"/>
                          <a:ea typeface="Calibri"/>
                          <a:cs typeface="Arial"/>
                        </a:rPr>
                        <a:t>7.6</a:t>
                      </a: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a:solidFill>
                            <a:srgbClr val="C00000"/>
                          </a:solidFill>
                          <a:latin typeface="Times New Roman"/>
                          <a:ea typeface="Calibri"/>
                          <a:cs typeface="+mj-cs"/>
                        </a:rPr>
                        <a:t>2.3</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761998"/>
          <a:ext cx="5181600" cy="5776042"/>
        </p:xfrm>
        <a:graphic>
          <a:graphicData uri="http://schemas.openxmlformats.org/drawingml/2006/table">
            <a:tbl>
              <a:tblPr/>
              <a:tblGrid>
                <a:gridCol w="1524000"/>
                <a:gridCol w="990600"/>
                <a:gridCol w="1066800"/>
                <a:gridCol w="1600200"/>
              </a:tblGrid>
              <a:tr h="609602">
                <a:tc>
                  <a:txBody>
                    <a:bodyPr/>
                    <a:lstStyle/>
                    <a:p>
                      <a:pPr marL="0" marR="0" indent="0" algn="ctr" rtl="1">
                        <a:lnSpc>
                          <a:spcPct val="100000"/>
                        </a:lnSpc>
                        <a:spcBef>
                          <a:spcPts val="0"/>
                        </a:spcBef>
                        <a:spcAft>
                          <a:spcPts val="0"/>
                        </a:spcAft>
                      </a:pPr>
                      <a:r>
                        <a:rPr lang="ar-JO" sz="2000" b="1" dirty="0" smtClean="0">
                          <a:solidFill>
                            <a:srgbClr val="C00000"/>
                          </a:solidFill>
                          <a:latin typeface="Times New Roman"/>
                          <a:ea typeface="Calibri"/>
                          <a:cs typeface="Arial"/>
                        </a:rPr>
                        <a:t>المحافظة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00000"/>
                        </a:lnSpc>
                        <a:spcBef>
                          <a:spcPts val="0"/>
                        </a:spcBef>
                        <a:spcAft>
                          <a:spcPts val="0"/>
                        </a:spcAft>
                      </a:pPr>
                      <a:r>
                        <a:rPr lang="en-US" sz="2000" b="1" dirty="0">
                          <a:solidFill>
                            <a:srgbClr val="C00000"/>
                          </a:solidFill>
                          <a:latin typeface="Times New Roman"/>
                          <a:ea typeface="Calibri"/>
                          <a:cs typeface="Arial"/>
                        </a:rPr>
                        <a:t>Energy (kcal)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00000"/>
                        </a:lnSpc>
                        <a:spcBef>
                          <a:spcPts val="0"/>
                        </a:spcBef>
                        <a:spcAft>
                          <a:spcPts val="0"/>
                        </a:spcAft>
                      </a:pPr>
                      <a:r>
                        <a:rPr lang="en-US" sz="2000" b="1" dirty="0">
                          <a:solidFill>
                            <a:srgbClr val="C00000"/>
                          </a:solidFill>
                          <a:latin typeface="Times New Roman"/>
                          <a:ea typeface="Calibri"/>
                          <a:cs typeface="Arial"/>
                        </a:rPr>
                        <a:t>Dietary fiber (g)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C00000"/>
                          </a:solidFill>
                          <a:latin typeface="Times New Roman"/>
                          <a:ea typeface="Calibri"/>
                          <a:cs typeface="Arial"/>
                        </a:rPr>
                        <a:t>Dietary fiber g/1000 kcal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38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عمان- العاصمة</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000" b="1" dirty="0">
                          <a:latin typeface="Times New Roman"/>
                          <a:ea typeface="Calibri"/>
                          <a:cs typeface="Arial"/>
                        </a:rPr>
                        <a:t>2940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Arial"/>
                        </a:rPr>
                        <a:t>24.0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mj-cs"/>
                        </a:rPr>
                        <a:t>8.2</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38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البلقاء</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000" b="1" dirty="0">
                          <a:latin typeface="Times New Roman"/>
                          <a:ea typeface="Calibri"/>
                          <a:cs typeface="Arial"/>
                        </a:rPr>
                        <a:t>3079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Arial"/>
                        </a:rPr>
                        <a:t>26.1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mj-cs"/>
                        </a:rPr>
                        <a:t>8.5</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38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الزرقاء</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000" b="1" dirty="0">
                          <a:latin typeface="Times New Roman"/>
                          <a:ea typeface="Calibri"/>
                          <a:cs typeface="Arial"/>
                        </a:rPr>
                        <a:t>2893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Arial"/>
                        </a:rPr>
                        <a:t>22.6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mj-cs"/>
                        </a:rPr>
                        <a:t>7.8</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38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مادبا</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000" b="1" dirty="0">
                          <a:latin typeface="Times New Roman"/>
                          <a:ea typeface="Calibri"/>
                          <a:cs typeface="Arial"/>
                        </a:rPr>
                        <a:t>3328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Arial"/>
                        </a:rPr>
                        <a:t>25.2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mj-cs"/>
                        </a:rPr>
                        <a:t>7.6</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38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إربد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000" b="1" dirty="0">
                          <a:latin typeface="Times New Roman"/>
                          <a:ea typeface="Calibri"/>
                          <a:cs typeface="Arial"/>
                        </a:rPr>
                        <a:t>3320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Arial"/>
                        </a:rPr>
                        <a:t>26.9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mj-cs"/>
                        </a:rPr>
                        <a:t>8.1</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255">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المفرق</a:t>
                      </a:r>
                      <a:r>
                        <a:rPr lang="ar-JO" sz="2000" b="1" baseline="0" dirty="0" smtClean="0">
                          <a:solidFill>
                            <a:srgbClr val="7030A0"/>
                          </a:solidFill>
                          <a:latin typeface="Times New Roman"/>
                          <a:ea typeface="Calibri"/>
                          <a:cs typeface="Arial"/>
                        </a:rPr>
                        <a:t>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000" b="1" dirty="0">
                          <a:latin typeface="Times New Roman"/>
                          <a:ea typeface="Calibri"/>
                          <a:cs typeface="Arial"/>
                        </a:rPr>
                        <a:t>2876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a:latin typeface="Times New Roman"/>
                          <a:ea typeface="Calibri"/>
                          <a:cs typeface="Arial"/>
                        </a:rPr>
                        <a:t>21.6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smtClean="0">
                          <a:solidFill>
                            <a:schemeClr val="tx1"/>
                          </a:solidFill>
                          <a:latin typeface="Times New Roman"/>
                          <a:ea typeface="Calibri"/>
                          <a:cs typeface="+mj-cs"/>
                        </a:rPr>
                        <a:t>7.5</a:t>
                      </a:r>
                      <a:endParaRPr lang="en-US" sz="2000" b="1" dirty="0">
                        <a:solidFill>
                          <a:schemeClr val="tx1"/>
                        </a:solidFill>
                        <a:latin typeface="Times New Roman"/>
                        <a:ea typeface="Calibri"/>
                        <a:cs typeface="+mj-cs"/>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255">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جرش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000" b="1" dirty="0">
                          <a:latin typeface="Times New Roman"/>
                          <a:ea typeface="Calibri"/>
                          <a:cs typeface="Arial"/>
                        </a:rPr>
                        <a:t>3054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rgbClr val="0070C0"/>
                          </a:solidFill>
                          <a:latin typeface="Times New Roman"/>
                          <a:ea typeface="Calibri"/>
                          <a:cs typeface="Arial"/>
                        </a:rPr>
                        <a:t>28.0↑</a:t>
                      </a:r>
                      <a:endParaRPr lang="en-US" sz="2400" b="1" dirty="0">
                        <a:solidFill>
                          <a:srgbClr val="0070C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rgbClr val="0070C0"/>
                          </a:solidFill>
                          <a:latin typeface="Times New Roman"/>
                          <a:ea typeface="Calibri"/>
                          <a:cs typeface="+mj-cs"/>
                        </a:rPr>
                        <a:t>9.2</a:t>
                      </a:r>
                      <a:r>
                        <a:rPr lang="en-US" sz="2400" b="1" dirty="0" smtClean="0">
                          <a:solidFill>
                            <a:srgbClr val="0070C0"/>
                          </a:solidFill>
                          <a:latin typeface="Times New Roman"/>
                          <a:ea typeface="Calibri"/>
                          <a:cs typeface="Arial"/>
                        </a:rPr>
                        <a:t>↑</a:t>
                      </a:r>
                      <a:endParaRPr lang="en-US" sz="2400" b="1" dirty="0">
                        <a:solidFill>
                          <a:srgbClr val="0070C0"/>
                        </a:solidFill>
                        <a:latin typeface="Times New Roman"/>
                        <a:ea typeface="Calibri"/>
                        <a:cs typeface="+mj-cs"/>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38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عجلون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000" b="1" dirty="0">
                          <a:latin typeface="Times New Roman"/>
                          <a:ea typeface="Calibri"/>
                          <a:cs typeface="Arial"/>
                        </a:rPr>
                        <a:t>3245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Arial"/>
                        </a:rPr>
                        <a:t>25.1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mj-cs"/>
                        </a:rPr>
                        <a:t>7.7</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38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الكرك</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000" b="1" dirty="0">
                          <a:latin typeface="Times New Roman"/>
                          <a:ea typeface="Calibri"/>
                          <a:cs typeface="Arial"/>
                        </a:rPr>
                        <a:t>3107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Arial"/>
                        </a:rPr>
                        <a:t>21.6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chemeClr val="accent6">
                              <a:lumMod val="50000"/>
                            </a:schemeClr>
                          </a:solidFill>
                          <a:latin typeface="Times New Roman"/>
                          <a:ea typeface="Calibri"/>
                          <a:cs typeface="+mj-cs"/>
                        </a:rPr>
                        <a:t>7.0</a:t>
                      </a:r>
                      <a:r>
                        <a:rPr lang="en-US" sz="2400" b="1" dirty="0" smtClean="0">
                          <a:solidFill>
                            <a:schemeClr val="accent6">
                              <a:lumMod val="50000"/>
                            </a:schemeClr>
                          </a:solidFill>
                          <a:latin typeface="Times New Roman"/>
                          <a:ea typeface="Calibri"/>
                          <a:cs typeface="Arial"/>
                        </a:rPr>
                        <a:t>↓</a:t>
                      </a:r>
                      <a:endParaRPr lang="en-US" sz="2400" b="1" dirty="0">
                        <a:solidFill>
                          <a:schemeClr val="accent6">
                            <a:lumMod val="50000"/>
                          </a:schemeClr>
                        </a:solidFill>
                        <a:latin typeface="Times New Roman"/>
                        <a:ea typeface="Calibri"/>
                        <a:cs typeface="+mj-cs"/>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255">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الطفيلة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000" b="1" dirty="0">
                          <a:latin typeface="Times New Roman"/>
                          <a:ea typeface="Calibri"/>
                          <a:cs typeface="Arial"/>
                        </a:rPr>
                        <a:t>2710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chemeClr val="accent6">
                              <a:lumMod val="50000"/>
                            </a:schemeClr>
                          </a:solidFill>
                          <a:latin typeface="Times New Roman"/>
                          <a:ea typeface="Calibri"/>
                          <a:cs typeface="Arial"/>
                        </a:rPr>
                        <a:t>20.1↓</a:t>
                      </a:r>
                      <a:endParaRPr lang="en-US" sz="2400" b="1" dirty="0">
                        <a:solidFill>
                          <a:schemeClr val="accent6">
                            <a:lumMod val="50000"/>
                          </a:schemeClr>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mj-cs"/>
                        </a:rPr>
                        <a:t>7.4</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38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معان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000" b="1" dirty="0">
                          <a:latin typeface="Times New Roman"/>
                          <a:ea typeface="Calibri"/>
                          <a:cs typeface="Arial"/>
                        </a:rPr>
                        <a:t>3075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Arial"/>
                        </a:rPr>
                        <a:t>25.4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mj-cs"/>
                        </a:rPr>
                        <a:t>8.3</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38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العقبة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000" b="1" dirty="0">
                          <a:latin typeface="Times New Roman"/>
                          <a:ea typeface="Calibri"/>
                          <a:cs typeface="Arial"/>
                        </a:rPr>
                        <a:t>2750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Arial"/>
                        </a:rPr>
                        <a:t>21.0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mj-cs"/>
                        </a:rPr>
                        <a:t>7.6</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255">
                <a:tc>
                  <a:txBody>
                    <a:bodyPr/>
                    <a:lstStyle/>
                    <a:p>
                      <a:pPr marL="0" marR="0" indent="0" algn="ctr" rtl="1">
                        <a:lnSpc>
                          <a:spcPct val="100000"/>
                        </a:lnSpc>
                        <a:spcBef>
                          <a:spcPts val="0"/>
                        </a:spcBef>
                        <a:spcAft>
                          <a:spcPts val="0"/>
                        </a:spcAft>
                      </a:pPr>
                      <a:r>
                        <a:rPr lang="ar-JO" sz="2400" b="1" dirty="0" smtClean="0">
                          <a:solidFill>
                            <a:srgbClr val="C00000"/>
                          </a:solidFill>
                          <a:latin typeface="Times New Roman"/>
                          <a:ea typeface="Calibri"/>
                          <a:cs typeface="Arial"/>
                        </a:rPr>
                        <a:t>المملكة</a:t>
                      </a:r>
                      <a:endParaRPr lang="en-US" sz="24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a:solidFill>
                            <a:srgbClr val="C00000"/>
                          </a:solidFill>
                          <a:latin typeface="Times New Roman"/>
                          <a:ea typeface="Calibri"/>
                          <a:cs typeface="Arial"/>
                        </a:rPr>
                        <a:t>3031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a:solidFill>
                            <a:srgbClr val="C00000"/>
                          </a:solidFill>
                          <a:latin typeface="Times New Roman"/>
                          <a:ea typeface="Calibri"/>
                          <a:cs typeface="Arial"/>
                        </a:rPr>
                        <a:t>24.0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a:solidFill>
                            <a:srgbClr val="C00000"/>
                          </a:solidFill>
                          <a:latin typeface="Times New Roman"/>
                          <a:ea typeface="Calibri"/>
                          <a:cs typeface="+mj-cs"/>
                        </a:rPr>
                        <a:t>7.9</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itle 4"/>
          <p:cNvSpPr>
            <a:spLocks noGrp="1"/>
          </p:cNvSpPr>
          <p:nvPr>
            <p:ph type="title"/>
          </p:nvPr>
        </p:nvSpPr>
        <p:spPr>
          <a:xfrm>
            <a:off x="0" y="0"/>
            <a:ext cx="9144000" cy="762000"/>
          </a:xfrm>
        </p:spPr>
        <p:txBody>
          <a:bodyPr/>
          <a:lstStyle/>
          <a:p>
            <a:pPr rtl="1"/>
            <a:r>
              <a:rPr lang="ar-JO" b="1" dirty="0" smtClean="0">
                <a:solidFill>
                  <a:srgbClr val="002060"/>
                </a:solidFill>
              </a:rPr>
              <a:t>النتائج ومناقشتها- </a:t>
            </a:r>
            <a:r>
              <a:rPr lang="ar-JO" b="1" dirty="0" smtClean="0">
                <a:solidFill>
                  <a:srgbClr val="C00000"/>
                </a:solidFill>
              </a:rPr>
              <a:t>الألياف الغذائية</a:t>
            </a:r>
            <a:endParaRPr lang="en-US" b="1" dirty="0">
              <a:solidFill>
                <a:srgbClr val="C00000"/>
              </a:solidFill>
            </a:endParaRPr>
          </a:p>
        </p:txBody>
      </p:sp>
      <p:sp>
        <p:nvSpPr>
          <p:cNvPr id="6" name="Content Placeholder 5"/>
          <p:cNvSpPr>
            <a:spLocks noGrp="1"/>
          </p:cNvSpPr>
          <p:nvPr>
            <p:ph idx="1"/>
          </p:nvPr>
        </p:nvSpPr>
        <p:spPr>
          <a:xfrm>
            <a:off x="5257800" y="762000"/>
            <a:ext cx="3886200" cy="6096000"/>
          </a:xfrm>
        </p:spPr>
        <p:txBody>
          <a:bodyPr>
            <a:normAutofit fontScale="77500" lnSpcReduction="20000"/>
          </a:bodyPr>
          <a:lstStyle/>
          <a:p>
            <a:pPr algn="r" rtl="1">
              <a:buNone/>
            </a:pPr>
            <a:r>
              <a:rPr lang="ar-JO" dirty="0" smtClean="0"/>
              <a:t>متوسط استهلاك المملكة = 24 غم/يوم وهو </a:t>
            </a:r>
            <a:r>
              <a:rPr lang="ar-JO" b="1" dirty="0" smtClean="0">
                <a:solidFill>
                  <a:srgbClr val="660033"/>
                </a:solidFill>
              </a:rPr>
              <a:t>أقل من (</a:t>
            </a:r>
            <a:r>
              <a:rPr lang="en-US" b="1" dirty="0" smtClean="0">
                <a:solidFill>
                  <a:srgbClr val="660033"/>
                </a:solidFill>
                <a:latin typeface="Arial" pitchFamily="34" charset="0"/>
                <a:cs typeface="Arial" pitchFamily="34" charset="0"/>
              </a:rPr>
              <a:t>DRI/AI</a:t>
            </a:r>
            <a:r>
              <a:rPr lang="ar-JO" b="1" dirty="0" smtClean="0">
                <a:solidFill>
                  <a:srgbClr val="660033"/>
                </a:solidFill>
              </a:rPr>
              <a:t>)</a:t>
            </a:r>
          </a:p>
          <a:p>
            <a:pPr algn="r" rtl="1">
              <a:buFontTx/>
              <a:buChar char="-"/>
            </a:pPr>
            <a:endParaRPr lang="ar-JO" dirty="0" smtClean="0"/>
          </a:p>
          <a:p>
            <a:pPr algn="r" rtl="1">
              <a:buNone/>
            </a:pPr>
            <a:r>
              <a:rPr lang="ar-JO" dirty="0" smtClean="0"/>
              <a:t>متوسط استهلاك المملكة كان 7,9/1000 ك.ك وهي تقريباً </a:t>
            </a:r>
            <a:r>
              <a:rPr lang="ar-JO" b="1" dirty="0" smtClean="0">
                <a:solidFill>
                  <a:srgbClr val="660033"/>
                </a:solidFill>
              </a:rPr>
              <a:t>نصف التوصيات </a:t>
            </a:r>
            <a:r>
              <a:rPr lang="ar-JO" dirty="0" smtClean="0"/>
              <a:t>البالغة 14 غم/1000 ك.ك.</a:t>
            </a:r>
          </a:p>
          <a:p>
            <a:pPr algn="r" rtl="1">
              <a:buNone/>
            </a:pPr>
            <a:endParaRPr lang="ar-JO" dirty="0" smtClean="0"/>
          </a:p>
          <a:p>
            <a:pPr algn="r" rtl="1">
              <a:buNone/>
            </a:pPr>
            <a:r>
              <a:rPr lang="ar-JO" dirty="0" smtClean="0"/>
              <a:t>تناول كميات كافية من الألياف الغذائية له فوائد صحية كبيرة كالوقاية من أمراض القلب. </a:t>
            </a:r>
          </a:p>
          <a:p>
            <a:pPr algn="r" rtl="1">
              <a:buNone/>
            </a:pPr>
            <a:r>
              <a:rPr lang="ar-JO" dirty="0" smtClean="0"/>
              <a:t>زيادة تناول الألياف الغذائية يخفض ارتفاع ضغط الدم ومستويات كوليسترول الدم </a:t>
            </a:r>
            <a:r>
              <a:rPr lang="en-US" dirty="0" smtClean="0"/>
              <a:t>(</a:t>
            </a:r>
            <a:r>
              <a:rPr lang="en-US" dirty="0" smtClean="0">
                <a:latin typeface="Arial" pitchFamily="34" charset="0"/>
                <a:cs typeface="Arial" pitchFamily="34" charset="0"/>
              </a:rPr>
              <a:t>Anderson </a:t>
            </a:r>
            <a:r>
              <a:rPr lang="en-US" i="1" dirty="0" smtClean="0">
                <a:latin typeface="Arial" pitchFamily="34" charset="0"/>
                <a:cs typeface="Arial" pitchFamily="34" charset="0"/>
              </a:rPr>
              <a:t>et </a:t>
            </a:r>
            <a:r>
              <a:rPr lang="en-US" i="1" dirty="0" smtClean="0">
                <a:latin typeface="Arial" pitchFamily="34" charset="0"/>
                <a:cs typeface="Arial" pitchFamily="34" charset="0"/>
              </a:rPr>
              <a:t>al</a:t>
            </a:r>
            <a:r>
              <a:rPr lang="en-US" dirty="0" smtClean="0">
                <a:latin typeface="Arial" pitchFamily="34" charset="0"/>
                <a:cs typeface="Arial" pitchFamily="34" charset="0"/>
              </a:rPr>
              <a:t>., </a:t>
            </a:r>
            <a:r>
              <a:rPr lang="en-US" dirty="0" smtClean="0">
                <a:latin typeface="Arial" pitchFamily="34" charset="0"/>
                <a:cs typeface="Arial" pitchFamily="34" charset="0"/>
              </a:rPr>
              <a:t>2009</a:t>
            </a:r>
            <a:r>
              <a:rPr lang="en-US" dirty="0" smtClean="0"/>
              <a:t>)</a:t>
            </a:r>
            <a:r>
              <a:rPr lang="ar-JO" dirty="0" smtClean="0"/>
              <a:t>.</a:t>
            </a:r>
          </a:p>
          <a:p>
            <a:pPr algn="r" rtl="1">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ar-JO" b="1" dirty="0" smtClean="0">
                <a:solidFill>
                  <a:srgbClr val="002060"/>
                </a:solidFill>
              </a:rPr>
              <a:t>النتائج ومناقشتها- </a:t>
            </a:r>
            <a:r>
              <a:rPr lang="ar-JO" b="1" dirty="0" smtClean="0">
                <a:solidFill>
                  <a:srgbClr val="C00000"/>
                </a:solidFill>
              </a:rPr>
              <a:t>الكوليسترول</a:t>
            </a:r>
            <a:endParaRPr lang="en-US" b="1" dirty="0">
              <a:solidFill>
                <a:srgbClr val="C00000"/>
              </a:solidFill>
            </a:endParaRPr>
          </a:p>
        </p:txBody>
      </p:sp>
      <p:sp>
        <p:nvSpPr>
          <p:cNvPr id="3" name="Content Placeholder 2"/>
          <p:cNvSpPr>
            <a:spLocks noGrp="1"/>
          </p:cNvSpPr>
          <p:nvPr>
            <p:ph idx="1"/>
          </p:nvPr>
        </p:nvSpPr>
        <p:spPr>
          <a:xfrm>
            <a:off x="3352800" y="1066800"/>
            <a:ext cx="5791200" cy="5791200"/>
          </a:xfrm>
        </p:spPr>
        <p:txBody>
          <a:bodyPr/>
          <a:lstStyle/>
          <a:p>
            <a:pPr algn="r" rtl="1">
              <a:buNone/>
            </a:pPr>
            <a:r>
              <a:rPr lang="ar-JO" dirty="0" smtClean="0"/>
              <a:t>استهلاك الفرد في المملكة = 203.8 ملغم/يوم.</a:t>
            </a:r>
          </a:p>
          <a:p>
            <a:pPr algn="r" rtl="1">
              <a:buNone/>
            </a:pPr>
            <a:r>
              <a:rPr lang="ar-JO" b="1" dirty="0" smtClean="0">
                <a:solidFill>
                  <a:srgbClr val="660033"/>
                </a:solidFill>
              </a:rPr>
              <a:t>تقع هذه الكميات ضمن ما توصي به جمعية القلب الأمريكية</a:t>
            </a:r>
            <a:r>
              <a:rPr lang="ar-JO" dirty="0" smtClean="0"/>
              <a:t>.</a:t>
            </a:r>
          </a:p>
        </p:txBody>
      </p:sp>
      <p:graphicFrame>
        <p:nvGraphicFramePr>
          <p:cNvPr id="4" name="Table 3"/>
          <p:cNvGraphicFramePr>
            <a:graphicFrameLocks noGrp="1"/>
          </p:cNvGraphicFramePr>
          <p:nvPr/>
        </p:nvGraphicFramePr>
        <p:xfrm>
          <a:off x="0" y="914400"/>
          <a:ext cx="2971800" cy="4892040"/>
        </p:xfrm>
        <a:graphic>
          <a:graphicData uri="http://schemas.openxmlformats.org/drawingml/2006/table">
            <a:tbl>
              <a:tblPr/>
              <a:tblGrid>
                <a:gridCol w="1523999"/>
                <a:gridCol w="1447801"/>
              </a:tblGrid>
              <a:tr h="381000">
                <a:tc>
                  <a:txBody>
                    <a:bodyPr/>
                    <a:lstStyle/>
                    <a:p>
                      <a:pPr marL="0" marR="0" indent="0" algn="ctr" rtl="1">
                        <a:lnSpc>
                          <a:spcPct val="100000"/>
                        </a:lnSpc>
                        <a:spcBef>
                          <a:spcPts val="0"/>
                        </a:spcBef>
                        <a:spcAft>
                          <a:spcPts val="0"/>
                        </a:spcAft>
                      </a:pPr>
                      <a:r>
                        <a:rPr lang="ar-JO" sz="2000" b="1" dirty="0" smtClean="0">
                          <a:solidFill>
                            <a:srgbClr val="C00000"/>
                          </a:solidFill>
                          <a:latin typeface="Times New Roman"/>
                          <a:ea typeface="Calibri"/>
                          <a:cs typeface="Arial"/>
                        </a:rPr>
                        <a:t>المحافظة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ar-JO" sz="2000" b="1" dirty="0" smtClean="0">
                          <a:solidFill>
                            <a:srgbClr val="C00000"/>
                          </a:solidFill>
                          <a:latin typeface="Times New Roman"/>
                          <a:ea typeface="Calibri"/>
                          <a:cs typeface="Arial"/>
                        </a:rPr>
                        <a:t>ملغم/يوم</a:t>
                      </a:r>
                      <a:endParaRPr lang="en-US" sz="2000" b="1" dirty="0">
                        <a:solidFill>
                          <a:srgbClr val="C00000"/>
                        </a:solidFill>
                        <a:latin typeface="Times New Roman"/>
                        <a:ea typeface="Calibri"/>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عمان- العاصمة</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rgbClr val="0070C0"/>
                          </a:solidFill>
                          <a:latin typeface="Times New Roman"/>
                          <a:ea typeface="Calibri"/>
                          <a:cs typeface="Arial"/>
                        </a:rPr>
                        <a:t>241.3</a:t>
                      </a:r>
                      <a:r>
                        <a:rPr lang="en-US" sz="2400" b="1" dirty="0" smtClean="0">
                          <a:solidFill>
                            <a:schemeClr val="accent6">
                              <a:lumMod val="50000"/>
                            </a:schemeClr>
                          </a:solidFill>
                          <a:latin typeface="Times New Roman"/>
                          <a:ea typeface="Calibri"/>
                          <a:cs typeface="Arial"/>
                        </a:rPr>
                        <a:t>↓</a:t>
                      </a:r>
                      <a:endParaRPr lang="en-US" sz="2400" b="1" dirty="0">
                        <a:solidFill>
                          <a:srgbClr val="0070C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البلقاء</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400" b="1" dirty="0" smtClean="0">
                          <a:solidFill>
                            <a:schemeClr val="accent6">
                              <a:lumMod val="50000"/>
                            </a:schemeClr>
                          </a:solidFill>
                          <a:latin typeface="Times New Roman"/>
                          <a:ea typeface="Calibri"/>
                          <a:cs typeface="Arial"/>
                        </a:rPr>
                        <a:t>154.1↓</a:t>
                      </a:r>
                      <a:endParaRPr lang="en-US" sz="2400" b="1" dirty="0">
                        <a:solidFill>
                          <a:schemeClr val="accent6">
                            <a:lumMod val="50000"/>
                          </a:schemeClr>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الزرقاء</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Arial"/>
                        </a:rPr>
                        <a:t>218.2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مادبا</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Arial"/>
                        </a:rPr>
                        <a:t>231.8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إربد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Arial"/>
                        </a:rPr>
                        <a:t>234.3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المفرق</a:t>
                      </a:r>
                      <a:r>
                        <a:rPr lang="ar-JO" sz="2000" b="1" baseline="0" dirty="0" smtClean="0">
                          <a:solidFill>
                            <a:srgbClr val="7030A0"/>
                          </a:solidFill>
                          <a:latin typeface="Times New Roman"/>
                          <a:ea typeface="Calibri"/>
                          <a:cs typeface="Arial"/>
                        </a:rPr>
                        <a:t>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Arial"/>
                        </a:rPr>
                        <a:t>180.7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جرش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Arial"/>
                        </a:rPr>
                        <a:t>207.2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عجلون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Arial"/>
                        </a:rPr>
                        <a:t>227.9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الكرك</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Arial"/>
                        </a:rPr>
                        <a:t>194.4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9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الطفيلة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Arial"/>
                        </a:rPr>
                        <a:t>200.2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معان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Arial"/>
                        </a:rPr>
                        <a:t>175.3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العقبة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a:lnSpc>
                          <a:spcPct val="100000"/>
                        </a:lnSpc>
                        <a:spcBef>
                          <a:spcPts val="0"/>
                        </a:spcBef>
                        <a:spcAft>
                          <a:spcPts val="0"/>
                        </a:spcAft>
                      </a:pPr>
                      <a:r>
                        <a:rPr lang="en-US" sz="2000" b="1" dirty="0">
                          <a:latin typeface="Times New Roman"/>
                          <a:ea typeface="Calibri"/>
                          <a:cs typeface="Arial"/>
                        </a:rPr>
                        <a:t>180.7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08">
                <a:tc>
                  <a:txBody>
                    <a:bodyPr/>
                    <a:lstStyle/>
                    <a:p>
                      <a:pPr marL="0" marR="0" indent="0" algn="ctr" rtl="1">
                        <a:lnSpc>
                          <a:spcPct val="100000"/>
                        </a:lnSpc>
                        <a:spcBef>
                          <a:spcPts val="0"/>
                        </a:spcBef>
                        <a:spcAft>
                          <a:spcPts val="0"/>
                        </a:spcAft>
                      </a:pPr>
                      <a:r>
                        <a:rPr lang="ar-JO" sz="2000" b="1" dirty="0" smtClean="0">
                          <a:solidFill>
                            <a:srgbClr val="C00000"/>
                          </a:solidFill>
                          <a:latin typeface="Times New Roman"/>
                          <a:ea typeface="Calibri"/>
                          <a:cs typeface="Arial"/>
                        </a:rPr>
                        <a:t>المملكة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a:solidFill>
                            <a:srgbClr val="C00000"/>
                          </a:solidFill>
                          <a:latin typeface="Times New Roman"/>
                          <a:ea typeface="Calibri"/>
                          <a:cs typeface="Arial"/>
                        </a:rPr>
                        <a:t>203.8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pPr rtl="1"/>
            <a:r>
              <a:rPr lang="ar-JO" sz="6600" b="1" dirty="0" smtClean="0">
                <a:solidFill>
                  <a:srgbClr val="002060"/>
                </a:solidFill>
              </a:rPr>
              <a:t>المقدمة- </a:t>
            </a:r>
            <a:r>
              <a:rPr lang="ar-JO" sz="6600" b="1" dirty="0" smtClean="0">
                <a:solidFill>
                  <a:srgbClr val="C00000"/>
                </a:solidFill>
              </a:rPr>
              <a:t>أمراض القلب في الأردن </a:t>
            </a:r>
            <a:endParaRPr lang="en-US" sz="6600" b="1" dirty="0">
              <a:solidFill>
                <a:srgbClr val="C00000"/>
              </a:solidFill>
            </a:endParaRPr>
          </a:p>
        </p:txBody>
      </p:sp>
      <p:sp>
        <p:nvSpPr>
          <p:cNvPr id="3" name="Content Placeholder 2"/>
          <p:cNvSpPr>
            <a:spLocks noGrp="1"/>
          </p:cNvSpPr>
          <p:nvPr>
            <p:ph idx="1"/>
          </p:nvPr>
        </p:nvSpPr>
        <p:spPr>
          <a:xfrm>
            <a:off x="0" y="1143000"/>
            <a:ext cx="9144000" cy="5715000"/>
          </a:xfrm>
        </p:spPr>
        <p:txBody>
          <a:bodyPr>
            <a:normAutofit lnSpcReduction="10000"/>
          </a:bodyPr>
          <a:lstStyle/>
          <a:p>
            <a:pPr algn="r" rtl="1">
              <a:buNone/>
            </a:pPr>
            <a:r>
              <a:rPr lang="ar-JO" dirty="0" smtClean="0"/>
              <a:t>يشهد الأردن، كغيره من الدول ذات الدخل المتوسط، نقلة وبائية تتمثل في زيادة الأمراض غير السارية مثل أمراض القلب والأوعية الدموية والسرطان والسكري وغيرها </a:t>
            </a:r>
            <a:r>
              <a:rPr lang="en-US" dirty="0" smtClean="0"/>
              <a:t>(</a:t>
            </a:r>
            <a:r>
              <a:rPr lang="en-US" dirty="0" err="1" smtClean="0">
                <a:latin typeface="Arial" pitchFamily="34" charset="0"/>
                <a:cs typeface="Arial" pitchFamily="34" charset="0"/>
              </a:rPr>
              <a:t>Ajlouni</a:t>
            </a:r>
            <a:r>
              <a:rPr lang="en-US" dirty="0" smtClean="0">
                <a:latin typeface="Arial" pitchFamily="34" charset="0"/>
                <a:cs typeface="Arial" pitchFamily="34" charset="0"/>
              </a:rPr>
              <a:t>, 2010</a:t>
            </a:r>
            <a:r>
              <a:rPr lang="en-US" dirty="0" smtClean="0"/>
              <a:t>) </a:t>
            </a:r>
            <a:r>
              <a:rPr lang="ar-JO" dirty="0" smtClean="0"/>
              <a:t>.</a:t>
            </a:r>
          </a:p>
          <a:p>
            <a:pPr algn="r" rtl="1">
              <a:buNone/>
            </a:pPr>
            <a:endParaRPr lang="ar-JO" sz="1800" dirty="0" smtClean="0"/>
          </a:p>
          <a:p>
            <a:pPr algn="r" rtl="1">
              <a:buNone/>
            </a:pPr>
            <a:r>
              <a:rPr lang="ar-JO" dirty="0" smtClean="0"/>
              <a:t>يعود سبب الوفاة الأول في الأردن لأمراض القلب والأوعية الدموية وتشكل 38% من عدد الوفيات</a:t>
            </a:r>
            <a:r>
              <a:rPr lang="en-US" dirty="0" smtClean="0">
                <a:latin typeface="Arial" pitchFamily="34" charset="0"/>
                <a:cs typeface="Arial" pitchFamily="34" charset="0"/>
              </a:rPr>
              <a:t>(</a:t>
            </a:r>
            <a:r>
              <a:rPr lang="en-US" dirty="0" err="1" smtClean="0">
                <a:latin typeface="Arial" pitchFamily="34" charset="0"/>
                <a:cs typeface="Arial" pitchFamily="34" charset="0"/>
              </a:rPr>
              <a:t>Shishani</a:t>
            </a:r>
            <a:r>
              <a:rPr lang="en-US" dirty="0" smtClean="0">
                <a:latin typeface="Arial" pitchFamily="34" charset="0"/>
                <a:cs typeface="Arial" pitchFamily="34" charset="0"/>
              </a:rPr>
              <a:t>, 2010</a:t>
            </a:r>
            <a:r>
              <a:rPr lang="en-US" dirty="0" smtClean="0"/>
              <a:t>) </a:t>
            </a:r>
            <a:r>
              <a:rPr lang="ar-JO" dirty="0" smtClean="0"/>
              <a:t>:</a:t>
            </a:r>
          </a:p>
          <a:p>
            <a:pPr algn="r" rtl="1">
              <a:buFontTx/>
              <a:buChar char="-"/>
            </a:pPr>
            <a:r>
              <a:rPr lang="ar-JO" dirty="0" smtClean="0"/>
              <a:t>تصلب الشرايين هو المرض الأكثر انتشاراً بين أمراض القلب والأوعية الدموية </a:t>
            </a:r>
            <a:r>
              <a:rPr lang="en-US" dirty="0" smtClean="0"/>
              <a:t>(</a:t>
            </a:r>
            <a:r>
              <a:rPr lang="en-US" dirty="0" err="1" smtClean="0">
                <a:latin typeface="Arial" pitchFamily="34" charset="0"/>
                <a:cs typeface="Arial" pitchFamily="34" charset="0"/>
              </a:rPr>
              <a:t>Rolfes</a:t>
            </a:r>
            <a:r>
              <a:rPr lang="en-US" dirty="0" smtClean="0">
                <a:latin typeface="Arial" pitchFamily="34" charset="0"/>
                <a:cs typeface="Arial" pitchFamily="34" charset="0"/>
              </a:rPr>
              <a:t> </a:t>
            </a:r>
            <a:r>
              <a:rPr lang="en-US" i="1" dirty="0" smtClean="0">
                <a:latin typeface="Arial" pitchFamily="34" charset="0"/>
                <a:cs typeface="Arial" pitchFamily="34" charset="0"/>
              </a:rPr>
              <a:t>et al</a:t>
            </a:r>
            <a:r>
              <a:rPr lang="en-US" dirty="0" smtClean="0">
                <a:latin typeface="Arial" pitchFamily="34" charset="0"/>
                <a:cs typeface="Arial" pitchFamily="34" charset="0"/>
              </a:rPr>
              <a:t>., 2009</a:t>
            </a:r>
            <a:r>
              <a:rPr lang="en-US" dirty="0" smtClean="0"/>
              <a:t>)</a:t>
            </a:r>
            <a:r>
              <a:rPr lang="ar-JO" dirty="0" smtClean="0"/>
              <a:t>.</a:t>
            </a:r>
          </a:p>
          <a:p>
            <a:pPr algn="r" rtl="1">
              <a:buFontTx/>
              <a:buChar char="-"/>
            </a:pPr>
            <a:r>
              <a:rPr lang="ar-JO" dirty="0" smtClean="0"/>
              <a:t>نسبة انتشار ارتفاع ضغط الدم </a:t>
            </a:r>
            <a:r>
              <a:rPr lang="en-US" dirty="0" smtClean="0"/>
              <a:t>=</a:t>
            </a:r>
            <a:r>
              <a:rPr lang="ar-JO" dirty="0" smtClean="0"/>
              <a:t> 25,6% بين السكان بعمر 18 سنة فأكثر </a:t>
            </a:r>
            <a:r>
              <a:rPr lang="en-US" dirty="0" smtClean="0"/>
              <a:t>(</a:t>
            </a:r>
            <a:r>
              <a:rPr lang="en-US" dirty="0" smtClean="0">
                <a:latin typeface="Arial" pitchFamily="34" charset="0"/>
                <a:cs typeface="Arial" pitchFamily="34" charset="0"/>
              </a:rPr>
              <a:t>MOH, 2007</a:t>
            </a:r>
            <a:r>
              <a:rPr lang="en-US" dirty="0" smtClean="0"/>
              <a:t>)</a:t>
            </a:r>
            <a:r>
              <a:rPr lang="ar-JO" dirty="0" smtClean="0"/>
              <a:t>.</a:t>
            </a:r>
          </a:p>
          <a:p>
            <a:pPr algn="r" rtl="1">
              <a:buFontTx/>
              <a:buChar char="-"/>
            </a:pPr>
            <a:r>
              <a:rPr lang="ar-JO" dirty="0" smtClean="0"/>
              <a:t>85% من المصابين بارتفاع ضغط الدم هم إما زائدي الوزن أو سمان </a:t>
            </a:r>
            <a:r>
              <a:rPr lang="en-US" dirty="0" smtClean="0"/>
              <a:t>(</a:t>
            </a:r>
            <a:r>
              <a:rPr lang="en-US" dirty="0" err="1" smtClean="0">
                <a:latin typeface="Arial" pitchFamily="34" charset="0"/>
                <a:cs typeface="Arial" pitchFamily="34" charset="0"/>
              </a:rPr>
              <a:t>Arbaji</a:t>
            </a:r>
            <a:r>
              <a:rPr lang="en-US" dirty="0" smtClean="0">
                <a:latin typeface="Arial" pitchFamily="34" charset="0"/>
                <a:cs typeface="Arial" pitchFamily="34" charset="0"/>
              </a:rPr>
              <a:t>, 2002</a:t>
            </a:r>
            <a:r>
              <a:rPr lang="en-US" dirty="0" smtClean="0"/>
              <a:t>)</a:t>
            </a:r>
            <a:r>
              <a:rPr lang="ar-JO" dirty="0" smtClean="0"/>
              <a:t>.</a:t>
            </a:r>
          </a:p>
          <a:p>
            <a:pPr algn="r" rtl="1">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pPr rtl="1"/>
            <a:r>
              <a:rPr lang="ar-JO" b="1" dirty="0" smtClean="0">
                <a:solidFill>
                  <a:srgbClr val="002060"/>
                </a:solidFill>
              </a:rPr>
              <a:t>النتائج ومناقشتها- </a:t>
            </a:r>
            <a:r>
              <a:rPr lang="ar-JO" b="1" dirty="0" smtClean="0">
                <a:solidFill>
                  <a:srgbClr val="C00000"/>
                </a:solidFill>
              </a:rPr>
              <a:t>الصوديوم</a:t>
            </a:r>
            <a:endParaRPr lang="en-US" b="1" dirty="0">
              <a:solidFill>
                <a:srgbClr val="C00000"/>
              </a:solidFill>
            </a:endParaRPr>
          </a:p>
        </p:txBody>
      </p:sp>
      <p:sp>
        <p:nvSpPr>
          <p:cNvPr id="3" name="Content Placeholder 2"/>
          <p:cNvSpPr>
            <a:spLocks noGrp="1"/>
          </p:cNvSpPr>
          <p:nvPr>
            <p:ph idx="1"/>
          </p:nvPr>
        </p:nvSpPr>
        <p:spPr>
          <a:xfrm>
            <a:off x="2743200" y="1066800"/>
            <a:ext cx="6400800" cy="5791200"/>
          </a:xfrm>
        </p:spPr>
        <p:txBody>
          <a:bodyPr>
            <a:normAutofit/>
          </a:bodyPr>
          <a:lstStyle/>
          <a:p>
            <a:pPr algn="r" rtl="1">
              <a:buNone/>
            </a:pPr>
            <a:r>
              <a:rPr lang="ar-JO" dirty="0" smtClean="0"/>
              <a:t>استهلاك الفرد في المملكة = 7623 ملغم/يوم</a:t>
            </a:r>
          </a:p>
          <a:p>
            <a:pPr algn="r" rtl="1">
              <a:buNone/>
            </a:pPr>
            <a:endParaRPr lang="ar-JO" dirty="0" smtClean="0"/>
          </a:p>
          <a:p>
            <a:pPr algn="r" rtl="1">
              <a:buNone/>
            </a:pPr>
            <a:r>
              <a:rPr lang="ar-JO" b="1" dirty="0" smtClean="0">
                <a:solidFill>
                  <a:srgbClr val="660033"/>
                </a:solidFill>
              </a:rPr>
              <a:t>يعتبر الاستهلاك عالياً جداً </a:t>
            </a:r>
            <a:r>
              <a:rPr lang="ar-JO" dirty="0" smtClean="0"/>
              <a:t>= 508% من </a:t>
            </a:r>
            <a:r>
              <a:rPr lang="en-US" dirty="0" smtClean="0">
                <a:latin typeface="Arial" pitchFamily="34" charset="0"/>
                <a:cs typeface="Arial" pitchFamily="34" charset="0"/>
              </a:rPr>
              <a:t>DRI</a:t>
            </a:r>
            <a:endParaRPr lang="ar-JO" dirty="0" smtClean="0">
              <a:latin typeface="Arial" pitchFamily="34" charset="0"/>
              <a:cs typeface="Arial" pitchFamily="34" charset="0"/>
            </a:endParaRPr>
          </a:p>
          <a:p>
            <a:pPr algn="r" rtl="1">
              <a:buNone/>
            </a:pPr>
            <a:endParaRPr lang="ar-JO" dirty="0" smtClean="0"/>
          </a:p>
        </p:txBody>
      </p:sp>
      <p:graphicFrame>
        <p:nvGraphicFramePr>
          <p:cNvPr id="4" name="Table 3"/>
          <p:cNvGraphicFramePr>
            <a:graphicFrameLocks noGrp="1"/>
          </p:cNvGraphicFramePr>
          <p:nvPr/>
        </p:nvGraphicFramePr>
        <p:xfrm>
          <a:off x="0" y="914400"/>
          <a:ext cx="2667000" cy="4892040"/>
        </p:xfrm>
        <a:graphic>
          <a:graphicData uri="http://schemas.openxmlformats.org/drawingml/2006/table">
            <a:tbl>
              <a:tblPr/>
              <a:tblGrid>
                <a:gridCol w="1523999"/>
                <a:gridCol w="1143001"/>
              </a:tblGrid>
              <a:tr h="381000">
                <a:tc>
                  <a:txBody>
                    <a:bodyPr/>
                    <a:lstStyle/>
                    <a:p>
                      <a:pPr marL="0" marR="0" indent="0" algn="ctr" rtl="1">
                        <a:lnSpc>
                          <a:spcPct val="100000"/>
                        </a:lnSpc>
                        <a:spcBef>
                          <a:spcPts val="0"/>
                        </a:spcBef>
                        <a:spcAft>
                          <a:spcPts val="0"/>
                        </a:spcAft>
                      </a:pPr>
                      <a:r>
                        <a:rPr lang="ar-JO" sz="2000" b="1" dirty="0" smtClean="0">
                          <a:solidFill>
                            <a:srgbClr val="C00000"/>
                          </a:solidFill>
                          <a:latin typeface="Times New Roman"/>
                          <a:ea typeface="Calibri"/>
                          <a:cs typeface="Arial"/>
                        </a:rPr>
                        <a:t>المحافظة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ar-JO" sz="2000" b="1" dirty="0" smtClean="0">
                          <a:solidFill>
                            <a:srgbClr val="C00000"/>
                          </a:solidFill>
                          <a:latin typeface="Times New Roman"/>
                          <a:ea typeface="Calibri"/>
                          <a:cs typeface="Arial"/>
                        </a:rPr>
                        <a:t>ملغم/يوم</a:t>
                      </a:r>
                      <a:endParaRPr lang="en-US" sz="2000" b="1" dirty="0">
                        <a:solidFill>
                          <a:srgbClr val="C00000"/>
                        </a:solidFill>
                        <a:latin typeface="Times New Roman"/>
                        <a:ea typeface="Calibri"/>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عمان- العاصمة</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7062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البلقاء</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smtClean="0">
                          <a:solidFill>
                            <a:srgbClr val="0070C0"/>
                          </a:solidFill>
                          <a:latin typeface="Times New Roman"/>
                          <a:ea typeface="Calibri"/>
                          <a:cs typeface="Arial"/>
                        </a:rPr>
                        <a:t>10877↑</a:t>
                      </a:r>
                      <a:endParaRPr lang="en-US" sz="2400" b="1" dirty="0">
                        <a:solidFill>
                          <a:srgbClr val="0070C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الزرقاء</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6767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مادبا</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8896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إربد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9155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المفرق</a:t>
                      </a:r>
                      <a:r>
                        <a:rPr lang="ar-JO" sz="2000" b="1" baseline="0" dirty="0" smtClean="0">
                          <a:solidFill>
                            <a:srgbClr val="7030A0"/>
                          </a:solidFill>
                          <a:latin typeface="Times New Roman"/>
                          <a:ea typeface="Calibri"/>
                          <a:cs typeface="Arial"/>
                        </a:rPr>
                        <a:t>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6556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جرش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8537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عجلون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9600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الكرك</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accent6">
                              <a:lumMod val="50000"/>
                            </a:schemeClr>
                          </a:solidFill>
                          <a:latin typeface="Times New Roman"/>
                          <a:ea typeface="Calibri"/>
                          <a:cs typeface="Arial"/>
                        </a:rPr>
                        <a:t>4747↓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9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الطفيلة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6281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معان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7232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العقبة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5762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08">
                <a:tc>
                  <a:txBody>
                    <a:bodyPr/>
                    <a:lstStyle/>
                    <a:p>
                      <a:pPr marL="0" marR="0" indent="0" algn="ctr" rtl="1">
                        <a:lnSpc>
                          <a:spcPct val="100000"/>
                        </a:lnSpc>
                        <a:spcBef>
                          <a:spcPts val="0"/>
                        </a:spcBef>
                        <a:spcAft>
                          <a:spcPts val="0"/>
                        </a:spcAft>
                      </a:pPr>
                      <a:r>
                        <a:rPr lang="ar-JO" sz="2400" b="1" dirty="0" smtClean="0">
                          <a:solidFill>
                            <a:srgbClr val="C00000"/>
                          </a:solidFill>
                          <a:latin typeface="Times New Roman"/>
                          <a:ea typeface="Calibri"/>
                          <a:cs typeface="Arial"/>
                        </a:rPr>
                        <a:t>المملكة</a:t>
                      </a:r>
                      <a:endParaRPr lang="en-US" sz="24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a:solidFill>
                            <a:srgbClr val="C00000"/>
                          </a:solidFill>
                          <a:latin typeface="Times New Roman"/>
                          <a:ea typeface="Calibri"/>
                          <a:cs typeface="Arial"/>
                        </a:rPr>
                        <a:t>7623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ar-JO" b="1" dirty="0" smtClean="0">
                <a:solidFill>
                  <a:srgbClr val="002060"/>
                </a:solidFill>
              </a:rPr>
              <a:t>النتائج ومناقشتها- </a:t>
            </a:r>
            <a:r>
              <a:rPr lang="ar-JO" b="1" dirty="0" smtClean="0">
                <a:solidFill>
                  <a:srgbClr val="C00000"/>
                </a:solidFill>
              </a:rPr>
              <a:t>الكالسيوم</a:t>
            </a:r>
            <a:endParaRPr lang="en-US" b="1" dirty="0">
              <a:solidFill>
                <a:srgbClr val="C00000"/>
              </a:solidFill>
            </a:endParaRPr>
          </a:p>
        </p:txBody>
      </p:sp>
      <p:sp>
        <p:nvSpPr>
          <p:cNvPr id="3" name="Content Placeholder 2"/>
          <p:cNvSpPr>
            <a:spLocks noGrp="1"/>
          </p:cNvSpPr>
          <p:nvPr>
            <p:ph idx="1"/>
          </p:nvPr>
        </p:nvSpPr>
        <p:spPr>
          <a:xfrm>
            <a:off x="3124200" y="1066800"/>
            <a:ext cx="6019800" cy="5791200"/>
          </a:xfrm>
        </p:spPr>
        <p:txBody>
          <a:bodyPr>
            <a:normAutofit/>
          </a:bodyPr>
          <a:lstStyle/>
          <a:p>
            <a:pPr algn="r" rtl="1">
              <a:buNone/>
            </a:pPr>
            <a:r>
              <a:rPr lang="ar-JO" dirty="0" smtClean="0"/>
              <a:t>استهلاك الفرد في المملكة = 829 ملغم/يوم </a:t>
            </a:r>
          </a:p>
          <a:p>
            <a:pPr algn="r" rtl="1">
              <a:buNone/>
            </a:pPr>
            <a:endParaRPr lang="ar-JO" dirty="0" smtClean="0"/>
          </a:p>
          <a:p>
            <a:pPr algn="r" rtl="1">
              <a:buNone/>
            </a:pPr>
            <a:r>
              <a:rPr lang="ar-JO" b="1" dirty="0" smtClean="0">
                <a:solidFill>
                  <a:srgbClr val="660033"/>
                </a:solidFill>
              </a:rPr>
              <a:t>كان الاستهلاك منخفضاً </a:t>
            </a:r>
            <a:r>
              <a:rPr lang="ar-JO" dirty="0" smtClean="0"/>
              <a:t>= 82,9% من</a:t>
            </a:r>
            <a:r>
              <a:rPr lang="en-US" dirty="0" smtClean="0">
                <a:latin typeface="Arial" pitchFamily="34" charset="0"/>
                <a:cs typeface="Arial" pitchFamily="34" charset="0"/>
              </a:rPr>
              <a:t>DRI</a:t>
            </a:r>
            <a:r>
              <a:rPr lang="en-US" dirty="0" smtClean="0"/>
              <a:t> </a:t>
            </a:r>
            <a:endParaRPr lang="ar-JO" dirty="0" smtClean="0"/>
          </a:p>
          <a:p>
            <a:pPr algn="r" rtl="1">
              <a:buNone/>
            </a:pPr>
            <a:endParaRPr lang="ar-JO" dirty="0" smtClean="0"/>
          </a:p>
          <a:p>
            <a:pPr algn="r" rtl="1">
              <a:buNone/>
            </a:pPr>
            <a:endParaRPr lang="en-US" dirty="0" smtClean="0"/>
          </a:p>
        </p:txBody>
      </p:sp>
      <p:graphicFrame>
        <p:nvGraphicFramePr>
          <p:cNvPr id="4" name="Table 3"/>
          <p:cNvGraphicFramePr>
            <a:graphicFrameLocks noGrp="1"/>
          </p:cNvGraphicFramePr>
          <p:nvPr/>
        </p:nvGraphicFramePr>
        <p:xfrm>
          <a:off x="0" y="914400"/>
          <a:ext cx="2971800" cy="4892040"/>
        </p:xfrm>
        <a:graphic>
          <a:graphicData uri="http://schemas.openxmlformats.org/drawingml/2006/table">
            <a:tbl>
              <a:tblPr/>
              <a:tblGrid>
                <a:gridCol w="1523999"/>
                <a:gridCol w="1447801"/>
              </a:tblGrid>
              <a:tr h="381000">
                <a:tc>
                  <a:txBody>
                    <a:bodyPr/>
                    <a:lstStyle/>
                    <a:p>
                      <a:pPr marL="0" marR="0" indent="0" algn="ctr" rtl="1">
                        <a:lnSpc>
                          <a:spcPct val="100000"/>
                        </a:lnSpc>
                        <a:spcBef>
                          <a:spcPts val="0"/>
                        </a:spcBef>
                        <a:spcAft>
                          <a:spcPts val="0"/>
                        </a:spcAft>
                      </a:pPr>
                      <a:r>
                        <a:rPr lang="ar-JO" sz="2000" b="1" dirty="0" smtClean="0">
                          <a:solidFill>
                            <a:srgbClr val="C00000"/>
                          </a:solidFill>
                          <a:latin typeface="Times New Roman"/>
                          <a:ea typeface="Calibri"/>
                          <a:cs typeface="Arial"/>
                        </a:rPr>
                        <a:t>المحافظة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ar-JO" sz="2000" b="1" dirty="0" smtClean="0">
                          <a:solidFill>
                            <a:srgbClr val="C00000"/>
                          </a:solidFill>
                          <a:latin typeface="Times New Roman"/>
                          <a:ea typeface="Calibri"/>
                          <a:cs typeface="Arial"/>
                        </a:rPr>
                        <a:t>ملغم/يوم</a:t>
                      </a:r>
                      <a:endParaRPr lang="en-US" sz="2000" b="1" dirty="0">
                        <a:solidFill>
                          <a:srgbClr val="C00000"/>
                        </a:solidFill>
                        <a:latin typeface="Times New Roman"/>
                        <a:ea typeface="Calibri"/>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عمان- العاصمة</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873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البلقاء</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909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الزرقاء</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824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مادبا</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917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إربد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smtClean="0">
                          <a:solidFill>
                            <a:srgbClr val="0070C0"/>
                          </a:solidFill>
                          <a:latin typeface="Times New Roman"/>
                          <a:ea typeface="Calibri"/>
                          <a:cs typeface="Arial"/>
                        </a:rPr>
                        <a:t>949↑</a:t>
                      </a:r>
                      <a:endParaRPr lang="en-US" sz="2400" b="1" dirty="0">
                        <a:solidFill>
                          <a:srgbClr val="0070C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المفرق</a:t>
                      </a:r>
                      <a:r>
                        <a:rPr lang="ar-JO" sz="2000" b="1" baseline="0" dirty="0" smtClean="0">
                          <a:solidFill>
                            <a:srgbClr val="7030A0"/>
                          </a:solidFill>
                          <a:latin typeface="Times New Roman"/>
                          <a:ea typeface="Calibri"/>
                          <a:cs typeface="Arial"/>
                        </a:rPr>
                        <a:t>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753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جرش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916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عجلون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919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الكرك</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688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9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الطفيلة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smtClean="0">
                          <a:solidFill>
                            <a:schemeClr val="accent6">
                              <a:lumMod val="50000"/>
                            </a:schemeClr>
                          </a:solidFill>
                          <a:latin typeface="Times New Roman"/>
                          <a:ea typeface="Calibri"/>
                          <a:cs typeface="Arial"/>
                        </a:rPr>
                        <a:t>654↓</a:t>
                      </a:r>
                      <a:endParaRPr lang="en-US" sz="2400" b="1" dirty="0">
                        <a:solidFill>
                          <a:schemeClr val="accent6">
                            <a:lumMod val="50000"/>
                          </a:schemeClr>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معان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793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العقبة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747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08">
                <a:tc>
                  <a:txBody>
                    <a:bodyPr/>
                    <a:lstStyle/>
                    <a:p>
                      <a:pPr marL="0" marR="0" indent="0" algn="ctr" rtl="1">
                        <a:lnSpc>
                          <a:spcPct val="100000"/>
                        </a:lnSpc>
                        <a:spcBef>
                          <a:spcPts val="0"/>
                        </a:spcBef>
                        <a:spcAft>
                          <a:spcPts val="0"/>
                        </a:spcAft>
                      </a:pPr>
                      <a:r>
                        <a:rPr lang="ar-JO" sz="2400" b="1" dirty="0" smtClean="0">
                          <a:solidFill>
                            <a:srgbClr val="C00000"/>
                          </a:solidFill>
                          <a:latin typeface="Times New Roman"/>
                          <a:ea typeface="Calibri"/>
                          <a:cs typeface="Arial"/>
                        </a:rPr>
                        <a:t>المملكة</a:t>
                      </a:r>
                      <a:endParaRPr lang="en-US" sz="24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a:solidFill>
                            <a:srgbClr val="C00000"/>
                          </a:solidFill>
                          <a:latin typeface="Times New Roman"/>
                          <a:ea typeface="Calibri"/>
                          <a:cs typeface="Arial"/>
                        </a:rPr>
                        <a:t>829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ar-JO" b="1" dirty="0" smtClean="0">
                <a:solidFill>
                  <a:srgbClr val="002060"/>
                </a:solidFill>
              </a:rPr>
              <a:t>النتائج ومناقشتها-</a:t>
            </a:r>
            <a:r>
              <a:rPr lang="ar-JO" dirty="0" smtClean="0"/>
              <a:t> </a:t>
            </a:r>
            <a:r>
              <a:rPr lang="ar-JO" b="1" dirty="0" smtClean="0">
                <a:solidFill>
                  <a:srgbClr val="C00000"/>
                </a:solidFill>
              </a:rPr>
              <a:t>البوتاسيوم</a:t>
            </a:r>
            <a:endParaRPr lang="en-US" b="1" dirty="0">
              <a:solidFill>
                <a:srgbClr val="C00000"/>
              </a:solidFill>
            </a:endParaRPr>
          </a:p>
        </p:txBody>
      </p:sp>
      <p:sp>
        <p:nvSpPr>
          <p:cNvPr id="3" name="Content Placeholder 2"/>
          <p:cNvSpPr>
            <a:spLocks noGrp="1"/>
          </p:cNvSpPr>
          <p:nvPr>
            <p:ph idx="1"/>
          </p:nvPr>
        </p:nvSpPr>
        <p:spPr>
          <a:xfrm>
            <a:off x="2743200" y="1066800"/>
            <a:ext cx="6400800" cy="5791200"/>
          </a:xfrm>
        </p:spPr>
        <p:txBody>
          <a:bodyPr>
            <a:normAutofit/>
          </a:bodyPr>
          <a:lstStyle/>
          <a:p>
            <a:pPr algn="r" rtl="1">
              <a:buNone/>
            </a:pPr>
            <a:r>
              <a:rPr lang="ar-JO" dirty="0" smtClean="0"/>
              <a:t>استهلاك الفرد في المملكة = 3130 ملغم/يوم</a:t>
            </a:r>
          </a:p>
          <a:p>
            <a:pPr algn="r" rtl="1">
              <a:buNone/>
            </a:pPr>
            <a:endParaRPr lang="ar-JO" dirty="0" smtClean="0"/>
          </a:p>
          <a:p>
            <a:pPr algn="r" rtl="1">
              <a:buNone/>
            </a:pPr>
            <a:r>
              <a:rPr lang="ar-JO" dirty="0" smtClean="0"/>
              <a:t> </a:t>
            </a:r>
            <a:r>
              <a:rPr lang="ar-JO" b="1" dirty="0" smtClean="0">
                <a:solidFill>
                  <a:srgbClr val="660033"/>
                </a:solidFill>
              </a:rPr>
              <a:t>كان الاستهلاك منخفضاً </a:t>
            </a:r>
            <a:r>
              <a:rPr lang="ar-JO" dirty="0" smtClean="0"/>
              <a:t>= 66,8% من </a:t>
            </a:r>
            <a:r>
              <a:rPr lang="en-US" dirty="0" smtClean="0">
                <a:latin typeface="Arial" pitchFamily="34" charset="0"/>
                <a:cs typeface="Arial" pitchFamily="34" charset="0"/>
              </a:rPr>
              <a:t>DRI</a:t>
            </a:r>
            <a:endParaRPr lang="ar-JO" dirty="0" smtClean="0">
              <a:latin typeface="Arial" pitchFamily="34" charset="0"/>
              <a:cs typeface="Arial" pitchFamily="34" charset="0"/>
            </a:endParaRPr>
          </a:p>
          <a:p>
            <a:pPr algn="r" rtl="1">
              <a:buNone/>
            </a:pPr>
            <a:endParaRPr lang="ar-JO" dirty="0" smtClean="0"/>
          </a:p>
        </p:txBody>
      </p:sp>
      <p:graphicFrame>
        <p:nvGraphicFramePr>
          <p:cNvPr id="4" name="Table 3"/>
          <p:cNvGraphicFramePr>
            <a:graphicFrameLocks noGrp="1"/>
          </p:cNvGraphicFramePr>
          <p:nvPr/>
        </p:nvGraphicFramePr>
        <p:xfrm>
          <a:off x="0" y="914400"/>
          <a:ext cx="2667000" cy="4953000"/>
        </p:xfrm>
        <a:graphic>
          <a:graphicData uri="http://schemas.openxmlformats.org/drawingml/2006/table">
            <a:tbl>
              <a:tblPr/>
              <a:tblGrid>
                <a:gridCol w="1523999"/>
                <a:gridCol w="1143001"/>
              </a:tblGrid>
              <a:tr h="381000">
                <a:tc>
                  <a:txBody>
                    <a:bodyPr/>
                    <a:lstStyle/>
                    <a:p>
                      <a:pPr marL="0" marR="0" indent="0" algn="ctr" rtl="1">
                        <a:lnSpc>
                          <a:spcPct val="100000"/>
                        </a:lnSpc>
                        <a:spcBef>
                          <a:spcPts val="0"/>
                        </a:spcBef>
                        <a:spcAft>
                          <a:spcPts val="0"/>
                        </a:spcAft>
                      </a:pPr>
                      <a:r>
                        <a:rPr lang="ar-JO" sz="2000" b="1" dirty="0" smtClean="0">
                          <a:solidFill>
                            <a:srgbClr val="C00000"/>
                          </a:solidFill>
                          <a:latin typeface="Times New Roman"/>
                          <a:ea typeface="Calibri"/>
                          <a:cs typeface="Arial"/>
                        </a:rPr>
                        <a:t>المحافظة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ar-JO" sz="2000" b="1" dirty="0" smtClean="0">
                          <a:solidFill>
                            <a:srgbClr val="C00000"/>
                          </a:solidFill>
                          <a:latin typeface="Times New Roman"/>
                          <a:ea typeface="Calibri"/>
                          <a:cs typeface="Arial"/>
                        </a:rPr>
                        <a:t>ملغم/يوم</a:t>
                      </a:r>
                      <a:endParaRPr lang="en-US" sz="2000" b="1" dirty="0">
                        <a:solidFill>
                          <a:srgbClr val="C00000"/>
                        </a:solidFill>
                        <a:latin typeface="Times New Roman"/>
                        <a:ea typeface="Calibri"/>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عمان- العاصمة</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3188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البلقاء</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3058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الزرقاء</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3018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مادبا</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3522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إربد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smtClean="0">
                          <a:solidFill>
                            <a:srgbClr val="0070C0"/>
                          </a:solidFill>
                          <a:latin typeface="Times New Roman"/>
                          <a:ea typeface="Calibri"/>
                          <a:cs typeface="Arial"/>
                        </a:rPr>
                        <a:t>3672↑</a:t>
                      </a:r>
                      <a:endParaRPr lang="en-US" sz="2400" b="1" dirty="0">
                        <a:solidFill>
                          <a:srgbClr val="0070C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المفرق</a:t>
                      </a:r>
                      <a:r>
                        <a:rPr lang="ar-JO" sz="2000" b="1" baseline="0" dirty="0" smtClean="0">
                          <a:solidFill>
                            <a:srgbClr val="7030A0"/>
                          </a:solidFill>
                          <a:latin typeface="Times New Roman"/>
                          <a:ea typeface="Calibri"/>
                          <a:cs typeface="Arial"/>
                        </a:rPr>
                        <a:t>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2740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جرش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3522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عجلون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3574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الكرك</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2776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9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الطفيلة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2812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معان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3049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العقبة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smtClean="0">
                          <a:solidFill>
                            <a:schemeClr val="accent6">
                              <a:lumMod val="50000"/>
                            </a:schemeClr>
                          </a:solidFill>
                          <a:latin typeface="Times New Roman"/>
                          <a:ea typeface="Calibri"/>
                          <a:cs typeface="Arial"/>
                        </a:rPr>
                        <a:t>2624↓</a:t>
                      </a:r>
                      <a:endParaRPr lang="en-US" sz="2400" b="1" dirty="0">
                        <a:solidFill>
                          <a:schemeClr val="accent6">
                            <a:lumMod val="50000"/>
                          </a:schemeClr>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08">
                <a:tc>
                  <a:txBody>
                    <a:bodyPr/>
                    <a:lstStyle/>
                    <a:p>
                      <a:pPr marL="0" marR="0" indent="0" algn="ctr" rtl="1">
                        <a:lnSpc>
                          <a:spcPct val="100000"/>
                        </a:lnSpc>
                        <a:spcBef>
                          <a:spcPts val="0"/>
                        </a:spcBef>
                        <a:spcAft>
                          <a:spcPts val="0"/>
                        </a:spcAft>
                      </a:pPr>
                      <a:r>
                        <a:rPr lang="ar-JO" sz="2000" b="1" dirty="0" smtClean="0">
                          <a:solidFill>
                            <a:srgbClr val="C00000"/>
                          </a:solidFill>
                          <a:latin typeface="Times New Roman"/>
                          <a:ea typeface="Calibri"/>
                          <a:cs typeface="Arial"/>
                        </a:rPr>
                        <a:t>المملكة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a:solidFill>
                            <a:srgbClr val="C00000"/>
                          </a:solidFill>
                          <a:latin typeface="Times New Roman"/>
                          <a:ea typeface="Calibri"/>
                          <a:cs typeface="Arial"/>
                        </a:rPr>
                        <a:t>3130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pPr rtl="1"/>
            <a:r>
              <a:rPr lang="ar-JO" b="1" dirty="0" smtClean="0">
                <a:solidFill>
                  <a:srgbClr val="002060"/>
                </a:solidFill>
              </a:rPr>
              <a:t>النتائج ومناقشتها- </a:t>
            </a:r>
            <a:r>
              <a:rPr lang="ar-JO" b="1" dirty="0" smtClean="0">
                <a:solidFill>
                  <a:srgbClr val="C00000"/>
                </a:solidFill>
              </a:rPr>
              <a:t>المغنيسيوم</a:t>
            </a:r>
            <a:endParaRPr lang="en-US" b="1" dirty="0">
              <a:solidFill>
                <a:srgbClr val="C00000"/>
              </a:solidFill>
            </a:endParaRPr>
          </a:p>
        </p:txBody>
      </p:sp>
      <p:sp>
        <p:nvSpPr>
          <p:cNvPr id="3" name="Content Placeholder 2"/>
          <p:cNvSpPr>
            <a:spLocks noGrp="1"/>
          </p:cNvSpPr>
          <p:nvPr>
            <p:ph idx="1"/>
          </p:nvPr>
        </p:nvSpPr>
        <p:spPr>
          <a:xfrm>
            <a:off x="3200400" y="1066800"/>
            <a:ext cx="5943600" cy="5791200"/>
          </a:xfrm>
        </p:spPr>
        <p:txBody>
          <a:bodyPr>
            <a:normAutofit/>
          </a:bodyPr>
          <a:lstStyle/>
          <a:p>
            <a:pPr algn="r" rtl="1">
              <a:buNone/>
            </a:pPr>
            <a:r>
              <a:rPr lang="ar-JO" dirty="0" smtClean="0"/>
              <a:t>استهلاك الفرد في المملكة = 302 ملغم/يوم</a:t>
            </a:r>
          </a:p>
          <a:p>
            <a:pPr algn="r" rtl="1">
              <a:buNone/>
            </a:pPr>
            <a:endParaRPr lang="ar-JO" dirty="0" smtClean="0"/>
          </a:p>
          <a:p>
            <a:pPr algn="r" rtl="1">
              <a:buNone/>
            </a:pPr>
            <a:r>
              <a:rPr lang="ar-JO" b="1" dirty="0" smtClean="0">
                <a:solidFill>
                  <a:srgbClr val="660033"/>
                </a:solidFill>
              </a:rPr>
              <a:t>يعتبر الاستهلاك أقل بقليل من التوصيات </a:t>
            </a:r>
            <a:r>
              <a:rPr lang="ar-JO" dirty="0" smtClean="0"/>
              <a:t>= 94,4% من</a:t>
            </a:r>
            <a:r>
              <a:rPr lang="en-US" dirty="0" smtClean="0">
                <a:latin typeface="Arial" pitchFamily="34" charset="0"/>
                <a:cs typeface="Arial" pitchFamily="34" charset="0"/>
              </a:rPr>
              <a:t>DRI</a:t>
            </a:r>
            <a:r>
              <a:rPr lang="en-US" dirty="0" smtClean="0"/>
              <a:t> </a:t>
            </a:r>
            <a:r>
              <a:rPr lang="ar-JO" dirty="0" smtClean="0"/>
              <a:t>.</a:t>
            </a:r>
          </a:p>
        </p:txBody>
      </p:sp>
      <p:graphicFrame>
        <p:nvGraphicFramePr>
          <p:cNvPr id="4" name="Table 3"/>
          <p:cNvGraphicFramePr>
            <a:graphicFrameLocks noGrp="1"/>
          </p:cNvGraphicFramePr>
          <p:nvPr/>
        </p:nvGraphicFramePr>
        <p:xfrm>
          <a:off x="0" y="914400"/>
          <a:ext cx="2971800" cy="4892040"/>
        </p:xfrm>
        <a:graphic>
          <a:graphicData uri="http://schemas.openxmlformats.org/drawingml/2006/table">
            <a:tbl>
              <a:tblPr/>
              <a:tblGrid>
                <a:gridCol w="1523999"/>
                <a:gridCol w="1447801"/>
              </a:tblGrid>
              <a:tr h="381000">
                <a:tc>
                  <a:txBody>
                    <a:bodyPr/>
                    <a:lstStyle/>
                    <a:p>
                      <a:pPr marL="0" marR="0" indent="0" algn="ctr" rtl="1">
                        <a:lnSpc>
                          <a:spcPct val="100000"/>
                        </a:lnSpc>
                        <a:spcBef>
                          <a:spcPts val="0"/>
                        </a:spcBef>
                        <a:spcAft>
                          <a:spcPts val="0"/>
                        </a:spcAft>
                      </a:pPr>
                      <a:r>
                        <a:rPr lang="ar-JO" sz="2000" b="1" dirty="0" smtClean="0">
                          <a:solidFill>
                            <a:srgbClr val="C00000"/>
                          </a:solidFill>
                          <a:latin typeface="Times New Roman"/>
                          <a:ea typeface="Calibri"/>
                          <a:cs typeface="Arial"/>
                        </a:rPr>
                        <a:t>المحافظة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ar-JO" sz="2000" b="1" dirty="0" smtClean="0">
                          <a:solidFill>
                            <a:srgbClr val="C00000"/>
                          </a:solidFill>
                          <a:latin typeface="Times New Roman"/>
                          <a:ea typeface="Calibri"/>
                          <a:cs typeface="Arial"/>
                        </a:rPr>
                        <a:t>ملغم/يوم</a:t>
                      </a:r>
                      <a:endParaRPr lang="en-US" sz="2000" b="1" dirty="0">
                        <a:solidFill>
                          <a:srgbClr val="C00000"/>
                        </a:solidFill>
                        <a:latin typeface="Times New Roman"/>
                        <a:ea typeface="Calibri"/>
                        <a:cs typeface="Ari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عمان- العاصمة</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307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البلقاء</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297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الزرقاء</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295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مادبا</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341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إربد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smtClean="0">
                          <a:solidFill>
                            <a:srgbClr val="0070C0"/>
                          </a:solidFill>
                          <a:latin typeface="Times New Roman"/>
                          <a:ea typeface="Calibri"/>
                          <a:cs typeface="Arial"/>
                        </a:rPr>
                        <a:t>359↑</a:t>
                      </a:r>
                      <a:endParaRPr lang="en-US" sz="2400" b="1" dirty="0">
                        <a:solidFill>
                          <a:srgbClr val="0070C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المفرق</a:t>
                      </a:r>
                      <a:r>
                        <a:rPr lang="ar-JO" sz="2000" b="1" baseline="0" dirty="0" smtClean="0">
                          <a:solidFill>
                            <a:srgbClr val="7030A0"/>
                          </a:solidFill>
                          <a:latin typeface="Times New Roman"/>
                          <a:ea typeface="Calibri"/>
                          <a:cs typeface="Arial"/>
                        </a:rPr>
                        <a:t> </a:t>
                      </a:r>
                      <a:r>
                        <a:rPr lang="en-US" sz="2000" b="1" dirty="0" smtClean="0">
                          <a:solidFill>
                            <a:srgbClr val="7030A0"/>
                          </a:solidFill>
                          <a:latin typeface="Times New Roman"/>
                          <a:ea typeface="Calibri"/>
                          <a:cs typeface="Arial"/>
                        </a:rPr>
                        <a:t>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267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جرش </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327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عجلون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332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الكرك</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282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96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الطفيلة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smtClean="0">
                          <a:solidFill>
                            <a:schemeClr val="accent6">
                              <a:lumMod val="50000"/>
                            </a:schemeClr>
                          </a:solidFill>
                          <a:latin typeface="Times New Roman"/>
                          <a:ea typeface="Calibri"/>
                          <a:cs typeface="Arial"/>
                        </a:rPr>
                        <a:t>257↓</a:t>
                      </a:r>
                      <a:endParaRPr lang="en-US" sz="2400" b="1" dirty="0">
                        <a:solidFill>
                          <a:schemeClr val="accent6">
                            <a:lumMod val="50000"/>
                          </a:schemeClr>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معان</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286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indent="0" algn="ctr" rtl="1">
                        <a:lnSpc>
                          <a:spcPct val="100000"/>
                        </a:lnSpc>
                        <a:spcBef>
                          <a:spcPts val="0"/>
                        </a:spcBef>
                        <a:spcAft>
                          <a:spcPts val="0"/>
                        </a:spcAft>
                      </a:pPr>
                      <a:r>
                        <a:rPr lang="ar-JO" sz="2000" b="1" dirty="0" smtClean="0">
                          <a:solidFill>
                            <a:srgbClr val="7030A0"/>
                          </a:solidFill>
                          <a:latin typeface="Times New Roman"/>
                          <a:ea typeface="Calibri"/>
                          <a:cs typeface="Arial"/>
                        </a:rPr>
                        <a:t>العقبة</a:t>
                      </a:r>
                      <a:endParaRPr lang="en-US" sz="2000" b="1" dirty="0">
                        <a:solidFill>
                          <a:srgbClr val="7030A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1800" b="1" dirty="0">
                          <a:latin typeface="Times New Roman"/>
                          <a:ea typeface="Calibri"/>
                          <a:cs typeface="Arial"/>
                        </a:rPr>
                        <a:t>274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08">
                <a:tc>
                  <a:txBody>
                    <a:bodyPr/>
                    <a:lstStyle/>
                    <a:p>
                      <a:pPr marL="0" marR="0" indent="0" algn="ctr" rtl="1">
                        <a:lnSpc>
                          <a:spcPct val="100000"/>
                        </a:lnSpc>
                        <a:spcBef>
                          <a:spcPts val="0"/>
                        </a:spcBef>
                        <a:spcAft>
                          <a:spcPts val="0"/>
                        </a:spcAft>
                      </a:pPr>
                      <a:r>
                        <a:rPr lang="ar-JO" sz="2000" b="1" dirty="0" smtClean="0">
                          <a:solidFill>
                            <a:srgbClr val="C00000"/>
                          </a:solidFill>
                          <a:latin typeface="Times New Roman"/>
                          <a:ea typeface="Calibri"/>
                          <a:cs typeface="Arial"/>
                        </a:rPr>
                        <a:t>المملكة</a:t>
                      </a:r>
                      <a:endParaRPr lang="en-US" sz="2000" b="1" dirty="0">
                        <a:solidFill>
                          <a:srgbClr val="C00000"/>
                        </a:solidFill>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r>
                        <a:rPr lang="en-US" sz="2400" b="1" dirty="0">
                          <a:solidFill>
                            <a:srgbClr val="C00000"/>
                          </a:solidFill>
                          <a:latin typeface="Times New Roman"/>
                          <a:ea typeface="Calibri"/>
                          <a:cs typeface="Arial"/>
                        </a:rPr>
                        <a:t>302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rtl="1"/>
            <a:r>
              <a:rPr lang="ar-JO" sz="6600" b="1" dirty="0" smtClean="0">
                <a:solidFill>
                  <a:srgbClr val="002060"/>
                </a:solidFill>
              </a:rPr>
              <a:t>مناقشة عامة</a:t>
            </a:r>
            <a:endParaRPr lang="en-US" sz="6600" b="1" dirty="0">
              <a:solidFill>
                <a:srgbClr val="002060"/>
              </a:solidFill>
            </a:endParaRPr>
          </a:p>
        </p:txBody>
      </p:sp>
      <p:sp>
        <p:nvSpPr>
          <p:cNvPr id="3" name="Content Placeholder 2"/>
          <p:cNvSpPr>
            <a:spLocks noGrp="1"/>
          </p:cNvSpPr>
          <p:nvPr>
            <p:ph idx="1"/>
          </p:nvPr>
        </p:nvSpPr>
        <p:spPr>
          <a:xfrm>
            <a:off x="0" y="1219200"/>
            <a:ext cx="9144000" cy="5638800"/>
          </a:xfrm>
        </p:spPr>
        <p:txBody>
          <a:bodyPr>
            <a:normAutofit fontScale="85000" lnSpcReduction="10000"/>
          </a:bodyPr>
          <a:lstStyle/>
          <a:p>
            <a:pPr algn="r" rtl="1">
              <a:buNone/>
            </a:pPr>
            <a:r>
              <a:rPr lang="ar-JO" dirty="0" smtClean="0"/>
              <a:t>تدل النتائج الإجمالية لهذه الدراسة على أن معدل تناول الفرد في المملكة من الصوديوم كان أعلى بكثير من التوصيات، بينما كانت كميات كل من الكالسيوم والبوتاسيوم والمغنيسيوم والألياف الغذائية أقل من التوصيات. وكل هذه النتائج غير صحية وتسهم في زيادة الإصابة بارتفاع ضغط الدم. ولتغيير هذه الكميات لتصبح صحية ومتوافقة مع التوصيات فينصح بالتعديلات الغذائية الآتية:</a:t>
            </a:r>
          </a:p>
          <a:p>
            <a:pPr algn="r" rtl="1">
              <a:buNone/>
            </a:pPr>
            <a:r>
              <a:rPr lang="ar-JO" dirty="0" smtClean="0"/>
              <a:t>1- زيادة تناول الخضار والفواكه بشكل عام فتزيد بذلك كميات الألياف الغذائية المتناولة والبوتاسيوم (وقد أظهرت دراسة أخرى (</a:t>
            </a:r>
            <a:r>
              <a:rPr lang="en-US" dirty="0" err="1" smtClean="0">
                <a:latin typeface="Arial" pitchFamily="34" charset="0"/>
                <a:cs typeface="Arial" pitchFamily="34" charset="0"/>
              </a:rPr>
              <a:t>Takruri</a:t>
            </a:r>
            <a:r>
              <a:rPr lang="en-US" dirty="0" smtClean="0">
                <a:latin typeface="Arial" pitchFamily="34" charset="0"/>
                <a:cs typeface="Arial" pitchFamily="34" charset="0"/>
              </a:rPr>
              <a:t> </a:t>
            </a:r>
            <a:r>
              <a:rPr lang="en-US" i="1" dirty="0" smtClean="0">
                <a:latin typeface="Arial" pitchFamily="34" charset="0"/>
                <a:cs typeface="Arial" pitchFamily="34" charset="0"/>
              </a:rPr>
              <a:t>et al</a:t>
            </a:r>
            <a:r>
              <a:rPr lang="en-US" dirty="0" smtClean="0">
                <a:latin typeface="Arial" pitchFamily="34" charset="0"/>
                <a:cs typeface="Arial" pitchFamily="34" charset="0"/>
              </a:rPr>
              <a:t>., 2011</a:t>
            </a:r>
            <a:r>
              <a:rPr lang="ar-JO" dirty="0" smtClean="0"/>
              <a:t>) أن استهلاك الأردنيين من الخضار والفواكه كان أقل من التوصيات الصحية).</a:t>
            </a:r>
          </a:p>
          <a:p>
            <a:pPr algn="r" rtl="1">
              <a:buNone/>
            </a:pPr>
            <a:r>
              <a:rPr lang="ar-JO" dirty="0" smtClean="0"/>
              <a:t>2- كما أن تناول كميات كافية من الخضار الورقية الخضراء والمكسرات والحبوب الكاملة يضمن الحصول على كميات كافية من المغنيسيوم.</a:t>
            </a:r>
          </a:p>
          <a:p>
            <a:pPr algn="r" rtl="1">
              <a:buNone/>
            </a:pPr>
            <a:r>
              <a:rPr lang="ar-JO" dirty="0" smtClean="0"/>
              <a:t>3- وحسبما ظهر في دراسة أخرى فقد كان تناول الأردنيين من مجموعة الحليب قليل جداً، لذا فإن زيادة تناول الحليب ومشتقاته يزيد الكميات المأخوذة من الكالسيوم.</a:t>
            </a:r>
          </a:p>
          <a:p>
            <a:pPr algn="r" rtl="1">
              <a:buNone/>
            </a:pPr>
            <a:endParaRPr lang="ar-JO" dirty="0" smtClean="0"/>
          </a:p>
          <a:p>
            <a:pPr algn="r" rtl="1">
              <a:buNone/>
            </a:pPr>
            <a:endParaRPr lang="ar-JO" dirty="0" smtClean="0"/>
          </a:p>
          <a:p>
            <a:pPr algn="r" rtl="1">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rtl="1"/>
            <a:r>
              <a:rPr lang="ar-JO" sz="6600" b="1" dirty="0" smtClean="0">
                <a:solidFill>
                  <a:srgbClr val="002060"/>
                </a:solidFill>
              </a:rPr>
              <a:t>الخلاصة</a:t>
            </a:r>
            <a:endParaRPr lang="en-US" sz="6600" b="1" dirty="0">
              <a:solidFill>
                <a:srgbClr val="002060"/>
              </a:solidFill>
            </a:endParaRPr>
          </a:p>
        </p:txBody>
      </p:sp>
      <p:sp>
        <p:nvSpPr>
          <p:cNvPr id="3" name="Content Placeholder 2"/>
          <p:cNvSpPr>
            <a:spLocks noGrp="1"/>
          </p:cNvSpPr>
          <p:nvPr>
            <p:ph idx="1"/>
          </p:nvPr>
        </p:nvSpPr>
        <p:spPr>
          <a:xfrm>
            <a:off x="0" y="1219200"/>
            <a:ext cx="9144000" cy="5638800"/>
          </a:xfrm>
        </p:spPr>
        <p:txBody>
          <a:bodyPr>
            <a:normAutofit fontScale="92500" lnSpcReduction="20000"/>
          </a:bodyPr>
          <a:lstStyle/>
          <a:p>
            <a:pPr algn="r" rtl="1">
              <a:buNone/>
            </a:pPr>
            <a:r>
              <a:rPr lang="ar-JO" dirty="0" smtClean="0"/>
              <a:t>خلصت نتائج هذه الدراسة إلى ما يلي:</a:t>
            </a:r>
          </a:p>
          <a:p>
            <a:pPr algn="r" rtl="1">
              <a:buNone/>
            </a:pPr>
            <a:r>
              <a:rPr lang="ar-JO" dirty="0" smtClean="0"/>
              <a:t>1- تؤدي العوامل الغذائية دوراً فاعلاً في التسبب بزيادة أمراض القلب والأوعية الدموي وخاصة ارتفاع ضغط الدم.</a:t>
            </a:r>
          </a:p>
          <a:p>
            <a:pPr algn="r" rtl="1">
              <a:buNone/>
            </a:pPr>
            <a:r>
              <a:rPr lang="ar-JO" dirty="0" smtClean="0"/>
              <a:t>2- العوامل الغذائية التالية قد تزيد من معدلات الإصابة بأمراض القلب والأوعية الدموية في الأردن: </a:t>
            </a:r>
          </a:p>
          <a:p>
            <a:pPr algn="r" rtl="1">
              <a:buFontTx/>
              <a:buChar char="-"/>
            </a:pPr>
            <a:r>
              <a:rPr lang="ar-JO" dirty="0" smtClean="0"/>
              <a:t>قلة تناول الدهون عديدة اللاإشباع وأوميغا-3 و -6 والألياف الغذائية والكالسيوم والبوتاسيوم والمغنيسيوم.</a:t>
            </a:r>
          </a:p>
          <a:p>
            <a:pPr algn="r" rtl="1">
              <a:buFontTx/>
              <a:buChar char="-"/>
            </a:pPr>
            <a:r>
              <a:rPr lang="ar-JO" dirty="0" smtClean="0"/>
              <a:t>زيادة تناول الطاقة والصوديوم.</a:t>
            </a:r>
          </a:p>
          <a:p>
            <a:pPr algn="r" rtl="1">
              <a:buNone/>
            </a:pPr>
            <a:r>
              <a:rPr lang="ar-JO" dirty="0" smtClean="0"/>
              <a:t>3- العوامل الغذائية التالية كانت صحية في الأردن وضمن التوصيات:</a:t>
            </a:r>
          </a:p>
          <a:p>
            <a:pPr algn="r" rtl="1">
              <a:buFontTx/>
              <a:buChar char="-"/>
            </a:pPr>
            <a:r>
              <a:rPr lang="ar-JO" dirty="0" smtClean="0"/>
              <a:t>الكوليسترول والدهون الكلية والمشبعة ومتعددة اللاإشباع والمتحولة ونسبة الدهون متعددة اللاإشباع إلى المشبعة.</a:t>
            </a:r>
          </a:p>
          <a:p>
            <a:pPr algn="r" rtl="1">
              <a:buNone/>
            </a:pPr>
            <a:r>
              <a:rPr lang="ar-JO" dirty="0" smtClean="0"/>
              <a:t>4- كما يوصى بتشجيع ممارسة النشاط البدني وتقليل الوزن لدى الأشخاص السمان وزائدي الوزن. </a:t>
            </a:r>
            <a:endParaRPr lang="en-US" dirty="0" smtClean="0"/>
          </a:p>
          <a:p>
            <a:pPr algn="r" rtl="1">
              <a:buNone/>
            </a:pPr>
            <a:endParaRPr lang="ar-JO"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9144000" cy="6858000"/>
          </a:xfrm>
        </p:spPr>
        <p:txBody>
          <a:bodyPr>
            <a:normAutofit/>
          </a:bodyPr>
          <a:lstStyle/>
          <a:p>
            <a:pPr algn="ctr" rtl="1">
              <a:buNone/>
            </a:pPr>
            <a:endParaRPr lang="ar-JO" sz="6600" b="1" dirty="0" smtClean="0">
              <a:solidFill>
                <a:srgbClr val="005828"/>
              </a:solidFill>
            </a:endParaRPr>
          </a:p>
          <a:p>
            <a:pPr algn="ctr" rtl="1">
              <a:buNone/>
            </a:pPr>
            <a:r>
              <a:rPr lang="ar-JO" sz="6600" b="1" dirty="0" smtClean="0">
                <a:solidFill>
                  <a:srgbClr val="005828"/>
                </a:solidFill>
              </a:rPr>
              <a:t>والسلام </a:t>
            </a:r>
            <a:r>
              <a:rPr lang="ar-JO" sz="6600" b="1" dirty="0" smtClean="0">
                <a:solidFill>
                  <a:srgbClr val="005828"/>
                </a:solidFill>
              </a:rPr>
              <a:t>عليكم ورحمة الله وبركاته</a:t>
            </a:r>
          </a:p>
          <a:p>
            <a:pPr algn="ctr" rtl="1">
              <a:buNone/>
            </a:pPr>
            <a:endParaRPr lang="ar-JO" sz="6600" b="1" dirty="0" smtClean="0">
              <a:solidFill>
                <a:srgbClr val="00B050"/>
              </a:solidFill>
            </a:endParaRPr>
          </a:p>
          <a:p>
            <a:pPr algn="ctr" rtl="1">
              <a:buNone/>
            </a:pPr>
            <a:r>
              <a:rPr lang="ar-JO" sz="6600" b="1" dirty="0" smtClean="0">
                <a:solidFill>
                  <a:srgbClr val="660033"/>
                </a:solidFill>
              </a:rPr>
              <a:t>وشكراً لاستماعكم</a:t>
            </a:r>
            <a:endParaRPr lang="en-US" sz="6600" b="1" dirty="0">
              <a:solidFill>
                <a:srgbClr val="66003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rtl="1"/>
            <a:r>
              <a:rPr lang="ar-JO" sz="6600" b="1" dirty="0" smtClean="0">
                <a:solidFill>
                  <a:srgbClr val="002060"/>
                </a:solidFill>
              </a:rPr>
              <a:t>المقدمة- </a:t>
            </a:r>
            <a:r>
              <a:rPr lang="ar-JO" sz="6600" b="1" dirty="0" smtClean="0">
                <a:solidFill>
                  <a:srgbClr val="C00000"/>
                </a:solidFill>
              </a:rPr>
              <a:t>الغذاء وأمراض القلب</a:t>
            </a:r>
            <a:endParaRPr lang="en-US" sz="6600" b="1" dirty="0">
              <a:solidFill>
                <a:srgbClr val="C00000"/>
              </a:solidFill>
            </a:endParaRPr>
          </a:p>
        </p:txBody>
      </p:sp>
      <p:sp>
        <p:nvSpPr>
          <p:cNvPr id="3" name="Content Placeholder 2"/>
          <p:cNvSpPr>
            <a:spLocks noGrp="1"/>
          </p:cNvSpPr>
          <p:nvPr>
            <p:ph idx="1"/>
          </p:nvPr>
        </p:nvSpPr>
        <p:spPr>
          <a:xfrm>
            <a:off x="0" y="1219200"/>
            <a:ext cx="9144000" cy="5638800"/>
          </a:xfrm>
        </p:spPr>
        <p:txBody>
          <a:bodyPr>
            <a:normAutofit fontScale="77500" lnSpcReduction="20000"/>
          </a:bodyPr>
          <a:lstStyle/>
          <a:p>
            <a:pPr algn="r" rtl="1">
              <a:buNone/>
            </a:pPr>
            <a:r>
              <a:rPr lang="ar-JO" dirty="0" smtClean="0"/>
              <a:t>يوجد ارتباط واضح بين الغذاء والإصابة بأمراض القلب </a:t>
            </a:r>
            <a:r>
              <a:rPr lang="ar-JO" dirty="0" smtClean="0"/>
              <a:t>وال</a:t>
            </a:r>
            <a:r>
              <a:rPr lang="ar-JO" dirty="0" smtClean="0"/>
              <a:t>سيطرة</a:t>
            </a:r>
            <a:r>
              <a:rPr lang="ar-JO" dirty="0" smtClean="0"/>
              <a:t> عليها</a:t>
            </a:r>
            <a:r>
              <a:rPr lang="ar-JO" dirty="0" smtClean="0"/>
              <a:t>:</a:t>
            </a:r>
          </a:p>
          <a:p>
            <a:pPr algn="r" rtl="1">
              <a:buNone/>
            </a:pPr>
            <a:r>
              <a:rPr lang="ar-JO" dirty="0" smtClean="0"/>
              <a:t>1</a:t>
            </a:r>
            <a:r>
              <a:rPr lang="ar-JO" b="1" dirty="0" smtClean="0">
                <a:solidFill>
                  <a:srgbClr val="005828"/>
                </a:solidFill>
              </a:rPr>
              <a:t>- الغذاء و</a:t>
            </a:r>
            <a:r>
              <a:rPr lang="ar-JO" b="1" dirty="0" smtClean="0">
                <a:solidFill>
                  <a:srgbClr val="C00000"/>
                </a:solidFill>
              </a:rPr>
              <a:t>الإصابة</a:t>
            </a:r>
            <a:r>
              <a:rPr lang="ar-JO" b="1" dirty="0" smtClean="0">
                <a:solidFill>
                  <a:srgbClr val="005828"/>
                </a:solidFill>
              </a:rPr>
              <a:t> بأمراض القلب</a:t>
            </a:r>
            <a:r>
              <a:rPr lang="ar-JO" dirty="0" smtClean="0"/>
              <a:t>:</a:t>
            </a:r>
          </a:p>
          <a:p>
            <a:pPr algn="r" rtl="1">
              <a:buFontTx/>
              <a:buChar char="-"/>
            </a:pPr>
            <a:r>
              <a:rPr lang="ar-JO" dirty="0" smtClean="0"/>
              <a:t>الدهون الغذائية (خاصة الدهون الثلاثية</a:t>
            </a:r>
            <a:r>
              <a:rPr lang="en-US" dirty="0" smtClean="0">
                <a:solidFill>
                  <a:srgbClr val="660033"/>
                </a:solidFill>
                <a:latin typeface="Arial" pitchFamily="34" charset="0"/>
                <a:cs typeface="Arial" pitchFamily="34" charset="0"/>
              </a:rPr>
              <a:t>TG-</a:t>
            </a:r>
            <a:r>
              <a:rPr lang="en-US" dirty="0" smtClean="0">
                <a:latin typeface="Arial" pitchFamily="34" charset="0"/>
                <a:cs typeface="Arial" pitchFamily="34" charset="0"/>
              </a:rPr>
              <a:t> </a:t>
            </a:r>
            <a:r>
              <a:rPr lang="ar-JO" dirty="0" smtClean="0"/>
              <a:t>) والبروتينات الدهنية (</a:t>
            </a:r>
            <a:r>
              <a:rPr lang="en-US" dirty="0" smtClean="0">
                <a:solidFill>
                  <a:srgbClr val="660033"/>
                </a:solidFill>
                <a:latin typeface="Arial" pitchFamily="34" charset="0"/>
                <a:cs typeface="Arial" pitchFamily="34" charset="0"/>
              </a:rPr>
              <a:t>Lipoproteins</a:t>
            </a:r>
            <a:r>
              <a:rPr lang="ar-JO" dirty="0" smtClean="0"/>
              <a:t>) ←← ارتفاع دهون الدم (خاصة الكوليسترول) </a:t>
            </a:r>
            <a:r>
              <a:rPr lang="en-US" dirty="0" smtClean="0"/>
              <a:t>(</a:t>
            </a:r>
            <a:r>
              <a:rPr lang="en-US" dirty="0" err="1" smtClean="0">
                <a:latin typeface="Arial" pitchFamily="34" charset="0"/>
                <a:cs typeface="Arial" pitchFamily="34" charset="0"/>
              </a:rPr>
              <a:t>Mensink</a:t>
            </a:r>
            <a:r>
              <a:rPr lang="en-US" dirty="0" smtClean="0">
                <a:latin typeface="Arial" pitchFamily="34" charset="0"/>
                <a:cs typeface="Arial" pitchFamily="34" charset="0"/>
              </a:rPr>
              <a:t> and </a:t>
            </a:r>
            <a:r>
              <a:rPr lang="en-US" dirty="0" err="1" smtClean="0">
                <a:latin typeface="Arial" pitchFamily="34" charset="0"/>
                <a:cs typeface="Arial" pitchFamily="34" charset="0"/>
              </a:rPr>
              <a:t>Katan</a:t>
            </a:r>
            <a:r>
              <a:rPr lang="en-US" dirty="0" smtClean="0">
                <a:latin typeface="Arial" pitchFamily="34" charset="0"/>
                <a:cs typeface="Arial" pitchFamily="34" charset="0"/>
              </a:rPr>
              <a:t>, 1992</a:t>
            </a:r>
            <a:r>
              <a:rPr lang="en-US" dirty="0" smtClean="0"/>
              <a:t>)</a:t>
            </a:r>
            <a:r>
              <a:rPr lang="ar-JO" dirty="0" smtClean="0"/>
              <a:t>.</a:t>
            </a:r>
          </a:p>
          <a:p>
            <a:pPr algn="r" rtl="1">
              <a:buFontTx/>
              <a:buChar char="-"/>
            </a:pPr>
            <a:r>
              <a:rPr lang="ar-JO" dirty="0" smtClean="0"/>
              <a:t>الدهون الغذائية المشبعة</a:t>
            </a:r>
            <a:r>
              <a:rPr lang="en-US" dirty="0" smtClean="0"/>
              <a:t> (</a:t>
            </a:r>
            <a:r>
              <a:rPr lang="en-US" dirty="0" smtClean="0">
                <a:solidFill>
                  <a:srgbClr val="660033"/>
                </a:solidFill>
                <a:latin typeface="Arial" pitchFamily="34" charset="0"/>
                <a:cs typeface="Arial" pitchFamily="34" charset="0"/>
              </a:rPr>
              <a:t>SFA</a:t>
            </a:r>
            <a:r>
              <a:rPr lang="en-US" dirty="0" smtClean="0"/>
              <a:t>) </a:t>
            </a:r>
            <a:r>
              <a:rPr lang="ar-JO" dirty="0" smtClean="0"/>
              <a:t> والمتحولة </a:t>
            </a:r>
            <a:r>
              <a:rPr lang="en-US" dirty="0" smtClean="0"/>
              <a:t> (</a:t>
            </a:r>
            <a:r>
              <a:rPr lang="en-US" i="1" dirty="0" smtClean="0">
                <a:solidFill>
                  <a:srgbClr val="660033"/>
                </a:solidFill>
                <a:latin typeface="Arial" pitchFamily="34" charset="0"/>
                <a:cs typeface="Arial" pitchFamily="34" charset="0"/>
              </a:rPr>
              <a:t>trans</a:t>
            </a:r>
            <a:r>
              <a:rPr lang="en-US" dirty="0" smtClean="0">
                <a:solidFill>
                  <a:srgbClr val="660033"/>
                </a:solidFill>
                <a:latin typeface="Arial" pitchFamily="34" charset="0"/>
                <a:cs typeface="Arial" pitchFamily="34" charset="0"/>
              </a:rPr>
              <a:t>)</a:t>
            </a:r>
            <a:r>
              <a:rPr lang="ar-JO" dirty="0" smtClean="0"/>
              <a:t>والكوليسترول</a:t>
            </a:r>
            <a:r>
              <a:rPr lang="en-US" dirty="0" smtClean="0"/>
              <a:t> </a:t>
            </a:r>
            <a:r>
              <a:rPr lang="ar-JO" dirty="0" smtClean="0"/>
              <a:t>←← ارتفاع الكوليسترول منخفض الكثافة</a:t>
            </a:r>
            <a:r>
              <a:rPr lang="en-US" dirty="0" smtClean="0">
                <a:latin typeface="Arial" pitchFamily="34" charset="0"/>
                <a:cs typeface="Arial" pitchFamily="34" charset="0"/>
              </a:rPr>
              <a:t>(</a:t>
            </a:r>
            <a:r>
              <a:rPr lang="en-US" dirty="0" smtClean="0">
                <a:solidFill>
                  <a:srgbClr val="660033"/>
                </a:solidFill>
                <a:latin typeface="Arial" pitchFamily="34" charset="0"/>
                <a:cs typeface="Arial" pitchFamily="34" charset="0"/>
              </a:rPr>
              <a:t>LDL-c</a:t>
            </a:r>
            <a:r>
              <a:rPr lang="en-US" dirty="0" smtClean="0"/>
              <a:t>) </a:t>
            </a:r>
            <a:r>
              <a:rPr lang="ar-JO" dirty="0" smtClean="0"/>
              <a:t> </a:t>
            </a:r>
            <a:r>
              <a:rPr lang="en-US" dirty="0" smtClean="0">
                <a:latin typeface="Arial" pitchFamily="34" charset="0"/>
                <a:cs typeface="Arial" pitchFamily="34" charset="0"/>
              </a:rPr>
              <a:t>AHA, 2002; </a:t>
            </a:r>
            <a:r>
              <a:rPr lang="sq-AL" dirty="0" smtClean="0">
                <a:latin typeface="Arial" pitchFamily="34" charset="0"/>
                <a:cs typeface="Arial" pitchFamily="34" charset="0"/>
              </a:rPr>
              <a:t>NRC, 1989</a:t>
            </a:r>
            <a:r>
              <a:rPr lang="sq-AL" dirty="0" smtClean="0"/>
              <a:t>)</a:t>
            </a:r>
            <a:r>
              <a:rPr lang="ar-JO" dirty="0" smtClean="0"/>
              <a:t>)  </a:t>
            </a:r>
          </a:p>
          <a:p>
            <a:pPr algn="r" rtl="1">
              <a:buNone/>
            </a:pPr>
            <a:endParaRPr lang="ar-JO" dirty="0" smtClean="0"/>
          </a:p>
          <a:p>
            <a:pPr algn="r" rtl="1">
              <a:buNone/>
            </a:pPr>
            <a:r>
              <a:rPr lang="ar-JO" dirty="0" smtClean="0"/>
              <a:t>2- </a:t>
            </a:r>
            <a:r>
              <a:rPr lang="ar-JO" b="1" dirty="0" smtClean="0">
                <a:solidFill>
                  <a:srgbClr val="005828"/>
                </a:solidFill>
              </a:rPr>
              <a:t>الغذاء و</a:t>
            </a:r>
            <a:r>
              <a:rPr lang="ar-JO" b="1" dirty="0" smtClean="0">
                <a:solidFill>
                  <a:srgbClr val="C00000"/>
                </a:solidFill>
              </a:rPr>
              <a:t>السيطرة </a:t>
            </a:r>
            <a:r>
              <a:rPr lang="ar-JO" b="1" dirty="0" smtClean="0">
                <a:solidFill>
                  <a:srgbClr val="005828"/>
                </a:solidFill>
              </a:rPr>
              <a:t>على أمراض القلب</a:t>
            </a:r>
            <a:r>
              <a:rPr lang="ar-JO" dirty="0" smtClean="0"/>
              <a:t>:</a:t>
            </a:r>
          </a:p>
          <a:p>
            <a:pPr algn="r" rtl="1">
              <a:buFontTx/>
              <a:buChar char="-"/>
            </a:pPr>
            <a:r>
              <a:rPr lang="ar-JO" dirty="0" smtClean="0"/>
              <a:t>استبدال الأغذية العالية بالدهون متعددة اللاإشباع</a:t>
            </a:r>
            <a:r>
              <a:rPr lang="en-US" dirty="0" smtClean="0"/>
              <a:t>(</a:t>
            </a:r>
            <a:r>
              <a:rPr lang="en-US" dirty="0" smtClean="0">
                <a:solidFill>
                  <a:srgbClr val="660033"/>
                </a:solidFill>
                <a:latin typeface="Arial" pitchFamily="34" charset="0"/>
                <a:cs typeface="Arial" pitchFamily="34" charset="0"/>
              </a:rPr>
              <a:t>PUFA</a:t>
            </a:r>
            <a:r>
              <a:rPr lang="en-US" dirty="0" smtClean="0"/>
              <a:t>) </a:t>
            </a:r>
            <a:r>
              <a:rPr lang="ar-JO" dirty="0" smtClean="0"/>
              <a:t> مكان الدهون المشبعة وتقليل كمية الدهون الكلية المتناولة ←← يخفض كوليسترول الدم </a:t>
            </a:r>
            <a:r>
              <a:rPr lang="en-US" dirty="0" smtClean="0"/>
              <a:t>(</a:t>
            </a:r>
            <a:r>
              <a:rPr lang="en-US" dirty="0" err="1" smtClean="0">
                <a:latin typeface="Arial" pitchFamily="34" charset="0"/>
                <a:cs typeface="Arial" pitchFamily="34" charset="0"/>
              </a:rPr>
              <a:t>Schlenker</a:t>
            </a:r>
            <a:r>
              <a:rPr lang="en-US" dirty="0" smtClean="0"/>
              <a:t> </a:t>
            </a:r>
            <a:r>
              <a:rPr lang="en-US" dirty="0" smtClean="0">
                <a:latin typeface="Arial" pitchFamily="34" charset="0"/>
                <a:cs typeface="Arial" pitchFamily="34" charset="0"/>
              </a:rPr>
              <a:t>and</a:t>
            </a:r>
            <a:r>
              <a:rPr lang="en-US" dirty="0" smtClean="0"/>
              <a:t> </a:t>
            </a:r>
            <a:r>
              <a:rPr lang="en-US" dirty="0" smtClean="0">
                <a:latin typeface="Arial" pitchFamily="34" charset="0"/>
                <a:cs typeface="Arial" pitchFamily="34" charset="0"/>
              </a:rPr>
              <a:t>Long, 2007</a:t>
            </a:r>
            <a:r>
              <a:rPr lang="en-US" dirty="0" smtClean="0"/>
              <a:t>)</a:t>
            </a:r>
            <a:r>
              <a:rPr lang="ar-JO" dirty="0" smtClean="0"/>
              <a:t>.</a:t>
            </a:r>
          </a:p>
          <a:p>
            <a:pPr algn="r" rtl="1">
              <a:buFontTx/>
              <a:buChar char="-"/>
            </a:pPr>
            <a:r>
              <a:rPr lang="ar-JO" dirty="0" smtClean="0"/>
              <a:t>تخفيف الوزن باستخدام حمية قليلة بالطاقة وبالدهون المشبعة وبالكوليسترول  ←← يحسن مستوى الكوليسترول منخفض الكثافة ويحافظ عليه منخفضاً.</a:t>
            </a:r>
          </a:p>
          <a:p>
            <a:pPr algn="r" rtl="1">
              <a:buFontTx/>
              <a:buChar char="-"/>
            </a:pPr>
            <a:r>
              <a:rPr lang="ar-JO" dirty="0" smtClean="0"/>
              <a:t>الدهون وحيدة اللاإشباع </a:t>
            </a:r>
            <a:r>
              <a:rPr lang="en-US" dirty="0" smtClean="0"/>
              <a:t>(</a:t>
            </a:r>
            <a:r>
              <a:rPr lang="en-US" dirty="0" smtClean="0">
                <a:solidFill>
                  <a:srgbClr val="660033"/>
                </a:solidFill>
                <a:latin typeface="Arial" pitchFamily="34" charset="0"/>
                <a:cs typeface="Arial" pitchFamily="34" charset="0"/>
              </a:rPr>
              <a:t>MUFA</a:t>
            </a:r>
            <a:r>
              <a:rPr lang="en-US" dirty="0" smtClean="0"/>
              <a:t>)</a:t>
            </a:r>
            <a:r>
              <a:rPr lang="ar-JO" dirty="0" smtClean="0"/>
              <a:t>←← تقلل الكوليسترول منخفض الكثافة </a:t>
            </a:r>
            <a:r>
              <a:rPr lang="en-US" dirty="0" smtClean="0"/>
              <a:t>(</a:t>
            </a:r>
            <a:r>
              <a:rPr lang="en-US" dirty="0" err="1" smtClean="0">
                <a:latin typeface="Arial" pitchFamily="34" charset="0"/>
                <a:cs typeface="Arial" pitchFamily="34" charset="0"/>
              </a:rPr>
              <a:t>Schlenker</a:t>
            </a:r>
            <a:r>
              <a:rPr lang="en-US" dirty="0" smtClean="0">
                <a:latin typeface="Arial" pitchFamily="34" charset="0"/>
                <a:cs typeface="Arial" pitchFamily="34" charset="0"/>
              </a:rPr>
              <a:t> and Long, 2007</a:t>
            </a:r>
            <a:r>
              <a:rPr lang="en-US" dirty="0" smtClean="0"/>
              <a:t>)</a:t>
            </a:r>
            <a:r>
              <a:rPr lang="ar-JO" dirty="0" smtClean="0"/>
              <a:t>.</a:t>
            </a:r>
          </a:p>
          <a:p>
            <a:pPr algn="r" rtl="1">
              <a:buFontTx/>
              <a:buChar char="-"/>
            </a:pPr>
            <a:endParaRPr lang="ar-JO" dirty="0" smtClean="0"/>
          </a:p>
          <a:p>
            <a:pPr algn="r" rtl="1">
              <a:buNone/>
            </a:pPr>
            <a:endParaRPr lang="ar-JO" dirty="0" smtClean="0"/>
          </a:p>
          <a:p>
            <a:pPr algn="r" rtl="1">
              <a:buNone/>
            </a:pPr>
            <a:endParaRPr lang="ar-JO" sz="1600" dirty="0" smtClean="0"/>
          </a:p>
          <a:p>
            <a:pPr algn="r" rtl="1">
              <a:buNone/>
            </a:pPr>
            <a:endParaRPr lang="ar-JO"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rtl="1"/>
            <a:r>
              <a:rPr lang="ar-JO" sz="6600" b="1" dirty="0" smtClean="0">
                <a:solidFill>
                  <a:srgbClr val="002060"/>
                </a:solidFill>
              </a:rPr>
              <a:t>المقدمة- </a:t>
            </a:r>
            <a:r>
              <a:rPr lang="ar-JO" sz="6600" b="1" dirty="0" smtClean="0">
                <a:solidFill>
                  <a:srgbClr val="C00000"/>
                </a:solidFill>
              </a:rPr>
              <a:t>الغذاء وأمراض القلب</a:t>
            </a:r>
            <a:endParaRPr lang="en-US" sz="6600" b="1" dirty="0">
              <a:solidFill>
                <a:srgbClr val="C00000"/>
              </a:solidFill>
            </a:endParaRPr>
          </a:p>
        </p:txBody>
      </p:sp>
      <p:sp>
        <p:nvSpPr>
          <p:cNvPr id="3" name="Content Placeholder 2"/>
          <p:cNvSpPr>
            <a:spLocks noGrp="1"/>
          </p:cNvSpPr>
          <p:nvPr>
            <p:ph idx="1"/>
          </p:nvPr>
        </p:nvSpPr>
        <p:spPr>
          <a:xfrm>
            <a:off x="0" y="1219200"/>
            <a:ext cx="9144000" cy="5638800"/>
          </a:xfrm>
        </p:spPr>
        <p:txBody>
          <a:bodyPr>
            <a:normAutofit lnSpcReduction="10000"/>
          </a:bodyPr>
          <a:lstStyle/>
          <a:p>
            <a:pPr algn="r" rtl="1">
              <a:buNone/>
            </a:pPr>
            <a:r>
              <a:rPr lang="ar-JO" dirty="0" smtClean="0"/>
              <a:t>التوصيات الغذائية للوقاية والسيطرة على أمراض القلب:</a:t>
            </a:r>
          </a:p>
          <a:p>
            <a:pPr algn="r" rtl="1">
              <a:buNone/>
            </a:pPr>
            <a:r>
              <a:rPr lang="ar-JO" dirty="0" smtClean="0"/>
              <a:t>- تم اقترح طريقة لتغيير شامل لنمط الحياة لتقليل مخاطر أمراض القلب التاجية وقد سميت هذه الطريقة بـ ”</a:t>
            </a:r>
            <a:r>
              <a:rPr lang="ar-JO" b="1" dirty="0" smtClean="0">
                <a:solidFill>
                  <a:srgbClr val="005828"/>
                </a:solidFill>
              </a:rPr>
              <a:t>تغيير نمط الحياة العلاجي</a:t>
            </a:r>
            <a:r>
              <a:rPr lang="ar-JO" dirty="0" smtClean="0"/>
              <a:t>“ (</a:t>
            </a:r>
            <a:r>
              <a:rPr lang="en-US" b="1" dirty="0" smtClean="0">
                <a:solidFill>
                  <a:srgbClr val="005828"/>
                </a:solidFill>
                <a:latin typeface="Arial" pitchFamily="34" charset="0"/>
                <a:cs typeface="Arial" pitchFamily="34" charset="0"/>
              </a:rPr>
              <a:t>T</a:t>
            </a:r>
            <a:r>
              <a:rPr lang="sq-AL" b="1" dirty="0" smtClean="0">
                <a:solidFill>
                  <a:srgbClr val="005828"/>
                </a:solidFill>
                <a:latin typeface="Arial" pitchFamily="34" charset="0"/>
                <a:cs typeface="Arial" pitchFamily="34" charset="0"/>
              </a:rPr>
              <a:t>herapeutic </a:t>
            </a:r>
            <a:r>
              <a:rPr lang="en-US" b="1" dirty="0" smtClean="0">
                <a:solidFill>
                  <a:srgbClr val="005828"/>
                </a:solidFill>
                <a:latin typeface="Arial" pitchFamily="34" charset="0"/>
                <a:cs typeface="Arial" pitchFamily="34" charset="0"/>
              </a:rPr>
              <a:t>L</a:t>
            </a:r>
            <a:r>
              <a:rPr lang="sq-AL" b="1" dirty="0" smtClean="0">
                <a:solidFill>
                  <a:srgbClr val="005828"/>
                </a:solidFill>
                <a:latin typeface="Arial" pitchFamily="34" charset="0"/>
                <a:cs typeface="Arial" pitchFamily="34" charset="0"/>
              </a:rPr>
              <a:t>ifestyle </a:t>
            </a:r>
            <a:r>
              <a:rPr lang="en-US" b="1" dirty="0" smtClean="0">
                <a:solidFill>
                  <a:srgbClr val="005828"/>
                </a:solidFill>
                <a:latin typeface="Arial" pitchFamily="34" charset="0"/>
                <a:cs typeface="Arial" pitchFamily="34" charset="0"/>
              </a:rPr>
              <a:t>C</a:t>
            </a:r>
            <a:r>
              <a:rPr lang="sq-AL" b="1" dirty="0" smtClean="0">
                <a:solidFill>
                  <a:srgbClr val="005828"/>
                </a:solidFill>
                <a:latin typeface="Arial" pitchFamily="34" charset="0"/>
                <a:cs typeface="Arial" pitchFamily="34" charset="0"/>
              </a:rPr>
              <a:t>hanges</a:t>
            </a:r>
            <a:r>
              <a:rPr lang="en-US" b="1" dirty="0" smtClean="0">
                <a:solidFill>
                  <a:srgbClr val="005828"/>
                </a:solidFill>
                <a:latin typeface="Arial" pitchFamily="34" charset="0"/>
                <a:cs typeface="Arial" pitchFamily="34" charset="0"/>
              </a:rPr>
              <a:t>-</a:t>
            </a:r>
            <a:r>
              <a:rPr lang="sq-AL" b="1" dirty="0" smtClean="0">
                <a:solidFill>
                  <a:srgbClr val="005828"/>
                </a:solidFill>
                <a:latin typeface="Arial" pitchFamily="34" charset="0"/>
                <a:cs typeface="Arial" pitchFamily="34" charset="0"/>
              </a:rPr>
              <a:t>TLC</a:t>
            </a:r>
            <a:r>
              <a:rPr lang="ar-JO" dirty="0" smtClean="0"/>
              <a:t>) وتضمنت التوصيات التالية </a:t>
            </a:r>
            <a:r>
              <a:rPr lang="sq-AL" dirty="0" smtClean="0"/>
              <a:t>(</a:t>
            </a:r>
            <a:r>
              <a:rPr lang="en-US" dirty="0" smtClean="0">
                <a:latin typeface="Arial" pitchFamily="34" charset="0"/>
                <a:cs typeface="Arial" pitchFamily="34" charset="0"/>
              </a:rPr>
              <a:t>NIH, 2002</a:t>
            </a:r>
            <a:r>
              <a:rPr lang="sq-AL" dirty="0" smtClean="0"/>
              <a:t>)</a:t>
            </a:r>
            <a:r>
              <a:rPr lang="ar-JO" dirty="0" smtClean="0"/>
              <a:t>:</a:t>
            </a:r>
          </a:p>
          <a:p>
            <a:pPr algn="r" rtl="1">
              <a:buFontTx/>
              <a:buChar char="-"/>
            </a:pPr>
            <a:r>
              <a:rPr lang="ar-JO" dirty="0" smtClean="0"/>
              <a:t>تقليل تناول الدهون المشبعة والكوليسترول. </a:t>
            </a:r>
          </a:p>
          <a:p>
            <a:pPr algn="r" rtl="1">
              <a:buFontTx/>
              <a:buChar char="-"/>
            </a:pPr>
            <a:r>
              <a:rPr lang="ar-JO" dirty="0" smtClean="0"/>
              <a:t>الإكثار من تناول الألياف الغذائية الذائبة من أجل تخفيض الكوليسترول منخفض الكثافة.</a:t>
            </a:r>
          </a:p>
          <a:p>
            <a:pPr algn="r" rtl="1">
              <a:buFontTx/>
              <a:buChar char="-"/>
            </a:pPr>
            <a:r>
              <a:rPr lang="ar-JO" dirty="0" smtClean="0"/>
              <a:t>تخفيف الوزن.</a:t>
            </a:r>
          </a:p>
          <a:p>
            <a:pPr algn="r" rtl="1">
              <a:buFontTx/>
              <a:buChar char="-"/>
            </a:pPr>
            <a:r>
              <a:rPr lang="ar-JO" dirty="0" smtClean="0"/>
              <a:t>زيادة النشاط البدني.</a:t>
            </a:r>
          </a:p>
          <a:p>
            <a:pPr algn="r" rtl="1">
              <a:buNone/>
            </a:pPr>
            <a:r>
              <a:rPr lang="ar-JO"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rtl="1"/>
            <a:r>
              <a:rPr lang="ar-JO" sz="6600" b="1" dirty="0" smtClean="0">
                <a:solidFill>
                  <a:srgbClr val="002060"/>
                </a:solidFill>
              </a:rPr>
              <a:t>المقدمة- </a:t>
            </a:r>
            <a:r>
              <a:rPr lang="ar-JO" sz="6600" b="1" dirty="0" smtClean="0">
                <a:solidFill>
                  <a:srgbClr val="C00000"/>
                </a:solidFill>
              </a:rPr>
              <a:t>الغذاء وأمراض القلب</a:t>
            </a:r>
            <a:endParaRPr lang="en-US" sz="6600" b="1" dirty="0">
              <a:solidFill>
                <a:srgbClr val="C00000"/>
              </a:solidFill>
            </a:endParaRPr>
          </a:p>
        </p:txBody>
      </p:sp>
      <p:sp>
        <p:nvSpPr>
          <p:cNvPr id="3" name="Content Placeholder 2"/>
          <p:cNvSpPr>
            <a:spLocks noGrp="1"/>
          </p:cNvSpPr>
          <p:nvPr>
            <p:ph idx="1"/>
          </p:nvPr>
        </p:nvSpPr>
        <p:spPr>
          <a:xfrm>
            <a:off x="0" y="1219200"/>
            <a:ext cx="9144000" cy="5638800"/>
          </a:xfrm>
        </p:spPr>
        <p:txBody>
          <a:bodyPr>
            <a:normAutofit fontScale="92500"/>
          </a:bodyPr>
          <a:lstStyle/>
          <a:p>
            <a:pPr algn="r" rtl="1">
              <a:buNone/>
            </a:pPr>
            <a:r>
              <a:rPr lang="ar-JO" dirty="0" smtClean="0"/>
              <a:t>المكونات الأساسية لـ ”تغيير نمط الحياة العلاجي“:</a:t>
            </a:r>
          </a:p>
          <a:p>
            <a:pPr algn="r" rtl="1">
              <a:buNone/>
            </a:pPr>
            <a:r>
              <a:rPr lang="ar-JO" dirty="0" smtClean="0"/>
              <a:t>1- تقليل المغذيات التي تزيد الكوليسترول منخفض الكثافة:</a:t>
            </a:r>
          </a:p>
          <a:p>
            <a:pPr algn="r" rtl="1">
              <a:buNone/>
            </a:pPr>
            <a:r>
              <a:rPr lang="ar-JO" dirty="0" smtClean="0"/>
              <a:t>  - الدهون المشبعة ←←← أقل من 7% من الطاقة المتناولة.</a:t>
            </a:r>
          </a:p>
          <a:p>
            <a:pPr algn="r" rtl="1">
              <a:buNone/>
            </a:pPr>
            <a:r>
              <a:rPr lang="ar-JO" dirty="0" smtClean="0"/>
              <a:t>  - الكوليسترول الغذائي ←←← أقل من 200 ملغم/يوم.</a:t>
            </a:r>
          </a:p>
          <a:p>
            <a:pPr algn="r" rtl="1">
              <a:buNone/>
            </a:pPr>
            <a:r>
              <a:rPr lang="ar-JO" dirty="0" smtClean="0"/>
              <a:t>2- الإجراءات العلاجية لتقليل الكوليسترول منخفض الكثافة:</a:t>
            </a:r>
          </a:p>
          <a:p>
            <a:pPr algn="r" rtl="1">
              <a:buNone/>
            </a:pPr>
            <a:r>
              <a:rPr lang="ar-JO" smtClean="0"/>
              <a:t>  </a:t>
            </a:r>
            <a:r>
              <a:rPr lang="ar-JO" smtClean="0"/>
              <a:t>- </a:t>
            </a:r>
            <a:r>
              <a:rPr lang="ar-JO" dirty="0" smtClean="0"/>
              <a:t>تناول الألياف الغذائية الذائبة ←←← 10-25 غم/يوم. </a:t>
            </a:r>
          </a:p>
          <a:p>
            <a:pPr algn="r" rtl="1">
              <a:buNone/>
            </a:pPr>
            <a:r>
              <a:rPr lang="ar-JO" dirty="0" smtClean="0"/>
              <a:t>3- الطاقة المتناولة ←←← كافية للمحافظة على وزن صحي.</a:t>
            </a:r>
          </a:p>
          <a:p>
            <a:pPr algn="r" rtl="1">
              <a:buNone/>
            </a:pPr>
            <a:r>
              <a:rPr lang="ar-JO" dirty="0" smtClean="0"/>
              <a:t>4- ممارسة رياضة معتدلة ←←← صرف 200 ك.ك/يوم على الأقل.</a:t>
            </a:r>
          </a:p>
          <a:p>
            <a:pPr algn="r" rtl="1">
              <a:buNone/>
            </a:pPr>
            <a:r>
              <a:rPr lang="ar-JO" dirty="0" smtClean="0"/>
              <a:t>5- الدهون المتحولة ←←← تجنبها.</a:t>
            </a:r>
          </a:p>
          <a:p>
            <a:pPr algn="r" rtl="1">
              <a:buNone/>
            </a:pPr>
            <a:r>
              <a:rPr lang="ar-JO" dirty="0" smtClean="0"/>
              <a:t>6- الصوديوم ←←← تحديد المتناول بـ 2400 ملغم/يوم عند الضرورة. </a:t>
            </a:r>
          </a:p>
          <a:p>
            <a:pPr algn="r" rtl="1">
              <a:buNone/>
            </a:pPr>
            <a:endParaRPr lang="ar-JO"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rtl="1"/>
            <a:r>
              <a:rPr lang="ar-JO" sz="6600" b="1" dirty="0" smtClean="0">
                <a:solidFill>
                  <a:srgbClr val="002060"/>
                </a:solidFill>
              </a:rPr>
              <a:t>المقدمة- </a:t>
            </a:r>
            <a:r>
              <a:rPr lang="ar-JO" sz="6600" b="1" dirty="0" smtClean="0">
                <a:solidFill>
                  <a:srgbClr val="C00000"/>
                </a:solidFill>
              </a:rPr>
              <a:t>الغذاء وأمراض القلب</a:t>
            </a:r>
            <a:endParaRPr lang="en-US" sz="6600" b="1" dirty="0">
              <a:solidFill>
                <a:srgbClr val="C00000"/>
              </a:solidFill>
            </a:endParaRPr>
          </a:p>
        </p:txBody>
      </p:sp>
      <p:sp>
        <p:nvSpPr>
          <p:cNvPr id="3" name="Content Placeholder 2"/>
          <p:cNvSpPr>
            <a:spLocks noGrp="1"/>
          </p:cNvSpPr>
          <p:nvPr>
            <p:ph idx="1"/>
          </p:nvPr>
        </p:nvSpPr>
        <p:spPr>
          <a:xfrm>
            <a:off x="0" y="1219200"/>
            <a:ext cx="9144000" cy="5638800"/>
          </a:xfrm>
        </p:spPr>
        <p:txBody>
          <a:bodyPr>
            <a:normAutofit/>
          </a:bodyPr>
          <a:lstStyle/>
          <a:p>
            <a:pPr algn="r" rtl="1">
              <a:buNone/>
            </a:pPr>
            <a:r>
              <a:rPr lang="ar-JO" dirty="0" smtClean="0"/>
              <a:t>المكونات الغذائية لـ ”تغيير نمط الحياة العلاجي“:</a:t>
            </a:r>
          </a:p>
          <a:p>
            <a:pPr algn="r" rtl="1">
              <a:buNone/>
            </a:pPr>
            <a:r>
              <a:rPr lang="ar-JO" dirty="0" smtClean="0"/>
              <a:t>1- الدهون متعددة اللاإشباع (تشمل أوميغا-3) ←←← لا تزيد عن 10% من الطاقة. </a:t>
            </a:r>
          </a:p>
          <a:p>
            <a:pPr algn="r" rtl="1">
              <a:buNone/>
            </a:pPr>
            <a:r>
              <a:rPr lang="ar-JO" dirty="0" smtClean="0"/>
              <a:t>2- الدهون وحيدة اللاإشباع ←←← حتى 20% من الطاقة.</a:t>
            </a:r>
          </a:p>
          <a:p>
            <a:pPr algn="r" rtl="1">
              <a:buNone/>
            </a:pPr>
            <a:r>
              <a:rPr lang="ar-JO" dirty="0" smtClean="0"/>
              <a:t>3- الدهون الكلية ←←← 25 – 35% من الطاقة.</a:t>
            </a:r>
          </a:p>
          <a:p>
            <a:pPr algn="r" rtl="1">
              <a:buNone/>
            </a:pPr>
            <a:r>
              <a:rPr lang="ar-JO" dirty="0" smtClean="0"/>
              <a:t>4- الكربوهيدرات ←←← 50 – 60% من الطاقة.</a:t>
            </a:r>
          </a:p>
          <a:p>
            <a:pPr algn="r" rtl="1">
              <a:buNone/>
            </a:pPr>
            <a:r>
              <a:rPr lang="ar-JO" dirty="0" smtClean="0"/>
              <a:t>5- الألياف الغذائية ←←← 20 – 30 غم/يوم.</a:t>
            </a:r>
          </a:p>
          <a:p>
            <a:pPr algn="r" rtl="1">
              <a:buNone/>
            </a:pPr>
            <a:r>
              <a:rPr lang="ar-JO" dirty="0" smtClean="0"/>
              <a:t>6- البروتينات ←←← حوالي 15% من الطاقة.</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pPr rtl="1"/>
            <a:r>
              <a:rPr lang="ar-JO" sz="6600" b="1" dirty="0" smtClean="0">
                <a:solidFill>
                  <a:srgbClr val="002060"/>
                </a:solidFill>
              </a:rPr>
              <a:t>المقدمة- </a:t>
            </a:r>
            <a:r>
              <a:rPr lang="ar-JO" sz="6600" b="1" dirty="0" smtClean="0">
                <a:solidFill>
                  <a:srgbClr val="C00000"/>
                </a:solidFill>
              </a:rPr>
              <a:t>الغذاء وارتفاع ضغط الدم</a:t>
            </a:r>
            <a:endParaRPr lang="en-US" sz="6600" b="1" dirty="0">
              <a:solidFill>
                <a:srgbClr val="C00000"/>
              </a:solidFill>
            </a:endParaRPr>
          </a:p>
        </p:txBody>
      </p:sp>
      <p:sp>
        <p:nvSpPr>
          <p:cNvPr id="3" name="Content Placeholder 2"/>
          <p:cNvSpPr>
            <a:spLocks noGrp="1"/>
          </p:cNvSpPr>
          <p:nvPr>
            <p:ph idx="1"/>
          </p:nvPr>
        </p:nvSpPr>
        <p:spPr>
          <a:xfrm>
            <a:off x="0" y="1143000"/>
            <a:ext cx="9144000" cy="5715000"/>
          </a:xfrm>
        </p:spPr>
        <p:txBody>
          <a:bodyPr>
            <a:normAutofit fontScale="77500" lnSpcReduction="20000"/>
          </a:bodyPr>
          <a:lstStyle/>
          <a:p>
            <a:pPr algn="r" rtl="1">
              <a:buNone/>
            </a:pPr>
            <a:r>
              <a:rPr lang="ar-JO" b="1" dirty="0" smtClean="0">
                <a:solidFill>
                  <a:srgbClr val="005828"/>
                </a:solidFill>
              </a:rPr>
              <a:t>يستخدم الغذاء في الوقاية والسيطرة على ارتفاع ضغط الدم</a:t>
            </a:r>
            <a:r>
              <a:rPr lang="ar-JO" dirty="0" smtClean="0"/>
              <a:t>.</a:t>
            </a:r>
          </a:p>
          <a:p>
            <a:pPr algn="r" rtl="1">
              <a:buNone/>
            </a:pPr>
            <a:endParaRPr lang="ar-JO" dirty="0" smtClean="0"/>
          </a:p>
          <a:p>
            <a:pPr algn="r" rtl="1">
              <a:buNone/>
            </a:pPr>
            <a:r>
              <a:rPr lang="ar-JO" dirty="0" smtClean="0"/>
              <a:t>السيطرة على ارتفاع ضغط الدم ←←← تقلل خطر الأمراض القلبية.</a:t>
            </a:r>
          </a:p>
          <a:p>
            <a:pPr algn="r" rtl="1">
              <a:buNone/>
            </a:pPr>
            <a:endParaRPr lang="ar-JO" dirty="0" smtClean="0"/>
          </a:p>
          <a:p>
            <a:pPr algn="r" rtl="1">
              <a:buNone/>
            </a:pPr>
            <a:r>
              <a:rPr lang="ar-JO" dirty="0" smtClean="0"/>
              <a:t>تعديل نمط الحياة ←←← يعالج ارتفاع ضغط الدم:</a:t>
            </a:r>
          </a:p>
          <a:p>
            <a:pPr algn="r" rtl="1">
              <a:buNone/>
            </a:pPr>
            <a:r>
              <a:rPr lang="ar-JO" dirty="0" smtClean="0"/>
              <a:t>- في حالة ”ما قبل ارتفاع ضغط الدم </a:t>
            </a:r>
            <a:r>
              <a:rPr lang="en-US" dirty="0" err="1" smtClean="0">
                <a:latin typeface="Arial" pitchFamily="34" charset="0"/>
                <a:cs typeface="Arial" pitchFamily="34" charset="0"/>
              </a:rPr>
              <a:t>prehypertension</a:t>
            </a:r>
            <a:r>
              <a:rPr lang="ar-JO" dirty="0" smtClean="0"/>
              <a:t>“←←← التغيرات في النظام الغذائي ونمط الحياة وحدها ←←← تقلل ضغط الدم إلى المستوى الطبيعي. </a:t>
            </a:r>
          </a:p>
          <a:p>
            <a:pPr algn="r" rtl="1">
              <a:buNone/>
            </a:pPr>
            <a:endParaRPr lang="ar-JO" dirty="0" smtClean="0"/>
          </a:p>
          <a:p>
            <a:pPr algn="r" rtl="1">
              <a:buNone/>
            </a:pPr>
            <a:r>
              <a:rPr lang="ar-JO" dirty="0" smtClean="0"/>
              <a:t>تعديل نمط الحياة يشمل </a:t>
            </a:r>
            <a:r>
              <a:rPr lang="en-US" dirty="0" smtClean="0">
                <a:latin typeface="Arial" pitchFamily="34" charset="0"/>
                <a:cs typeface="Arial" pitchFamily="34" charset="0"/>
              </a:rPr>
              <a:t>AHA</a:t>
            </a:r>
            <a:r>
              <a:rPr lang="en-US" dirty="0" smtClean="0">
                <a:latin typeface="Arial" pitchFamily="34" charset="0"/>
                <a:cs typeface="Arial" pitchFamily="34" charset="0"/>
              </a:rPr>
              <a:t>, 2002; NRC, 1989</a:t>
            </a:r>
            <a:r>
              <a:rPr lang="en-US" dirty="0" smtClean="0"/>
              <a:t>)</a:t>
            </a:r>
            <a:r>
              <a:rPr lang="ar-JO" dirty="0" smtClean="0"/>
              <a:t>): </a:t>
            </a:r>
          </a:p>
          <a:p>
            <a:pPr algn="r" rtl="1">
              <a:buNone/>
            </a:pPr>
            <a:r>
              <a:rPr lang="ar-JO" dirty="0" smtClean="0"/>
              <a:t>  1- خفض </a:t>
            </a:r>
            <a:r>
              <a:rPr lang="ar-JO" dirty="0" smtClean="0"/>
              <a:t>الوزن للأشخاص الذين يعانون من زيادة الوزن أو السمنة. </a:t>
            </a:r>
          </a:p>
          <a:p>
            <a:pPr algn="r" rtl="1">
              <a:buNone/>
            </a:pPr>
            <a:r>
              <a:rPr lang="ar-JO" dirty="0" smtClean="0"/>
              <a:t>  2- ا</a:t>
            </a:r>
            <a:r>
              <a:rPr lang="ar-JO" dirty="0" smtClean="0"/>
              <a:t>تباع </a:t>
            </a:r>
            <a:r>
              <a:rPr lang="ar-JO" dirty="0" smtClean="0"/>
              <a:t>نظام غذائي منخفض بالصوديوم وغني بالبوتاسيوم والكالسيوم والمغنيسيوم</a:t>
            </a:r>
          </a:p>
          <a:p>
            <a:pPr algn="r" rtl="1">
              <a:buNone/>
            </a:pPr>
            <a:r>
              <a:rPr lang="ar-JO" dirty="0" smtClean="0"/>
              <a:t>  3- ممارسة </a:t>
            </a:r>
            <a:r>
              <a:rPr lang="ar-JO" dirty="0" smtClean="0"/>
              <a:t>النشاط البدني بانتظام. </a:t>
            </a:r>
          </a:p>
          <a:p>
            <a:pPr algn="r" rtl="1">
              <a:buNone/>
            </a:pPr>
            <a:r>
              <a:rPr lang="ar-JO" dirty="0" smtClean="0"/>
              <a:t>  4- الجمع </a:t>
            </a:r>
            <a:r>
              <a:rPr lang="ar-JO" dirty="0" smtClean="0"/>
              <a:t>بين اثنين أو أكثر من هذه التعديلات يحسن النتائج. </a:t>
            </a:r>
          </a:p>
          <a:p>
            <a:pPr algn="r" rtl="1">
              <a:buNone/>
            </a:pPr>
            <a:r>
              <a:rPr lang="ar-JO" dirty="0" smtClean="0"/>
              <a:t>  5- تخفيف </a:t>
            </a:r>
            <a:r>
              <a:rPr lang="ar-JO" dirty="0" smtClean="0"/>
              <a:t>الوزن والتغييرات الغذائية هما الأكثر تأثيراً على ضغط الدم </a:t>
            </a:r>
            <a:r>
              <a:rPr lang="en-US" dirty="0" smtClean="0"/>
              <a:t>(</a:t>
            </a:r>
            <a:r>
              <a:rPr lang="en-US" dirty="0" err="1" smtClean="0">
                <a:latin typeface="Arial" pitchFamily="34" charset="0"/>
                <a:cs typeface="Arial" pitchFamily="34" charset="0"/>
              </a:rPr>
              <a:t>Rolfes</a:t>
            </a:r>
            <a:r>
              <a:rPr lang="en-US" dirty="0" smtClean="0">
                <a:latin typeface="Arial" pitchFamily="34" charset="0"/>
                <a:cs typeface="Arial" pitchFamily="34" charset="0"/>
              </a:rPr>
              <a:t> </a:t>
            </a:r>
            <a:r>
              <a:rPr lang="en-US" i="1" dirty="0" smtClean="0">
                <a:latin typeface="Arial" pitchFamily="34" charset="0"/>
                <a:cs typeface="Arial" pitchFamily="34" charset="0"/>
              </a:rPr>
              <a:t>et al</a:t>
            </a:r>
            <a:r>
              <a:rPr lang="en-US" dirty="0" smtClean="0">
                <a:latin typeface="Arial" pitchFamily="34" charset="0"/>
                <a:cs typeface="Arial" pitchFamily="34" charset="0"/>
              </a:rPr>
              <a:t>., 2009</a:t>
            </a:r>
            <a:r>
              <a:rPr lang="en-US" dirty="0" smtClean="0"/>
              <a:t>)</a:t>
            </a:r>
            <a:r>
              <a:rPr lang="ar-JO" dirty="0" smtClean="0"/>
              <a:t>.</a:t>
            </a:r>
          </a:p>
          <a:p>
            <a:pPr algn="r" rtl="1">
              <a:buNone/>
            </a:pPr>
            <a:endParaRPr lang="ar-JO"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rtl="1"/>
            <a:r>
              <a:rPr lang="ar-JO" sz="6600" b="1" dirty="0" smtClean="0">
                <a:solidFill>
                  <a:srgbClr val="002060"/>
                </a:solidFill>
              </a:rPr>
              <a:t>أهداف الدراسة</a:t>
            </a:r>
            <a:endParaRPr lang="en-US" sz="6600" b="1" dirty="0">
              <a:solidFill>
                <a:srgbClr val="002060"/>
              </a:solidFill>
            </a:endParaRPr>
          </a:p>
        </p:txBody>
      </p:sp>
      <p:sp>
        <p:nvSpPr>
          <p:cNvPr id="3" name="Content Placeholder 2"/>
          <p:cNvSpPr>
            <a:spLocks noGrp="1"/>
          </p:cNvSpPr>
          <p:nvPr>
            <p:ph idx="1"/>
          </p:nvPr>
        </p:nvSpPr>
        <p:spPr>
          <a:xfrm>
            <a:off x="0" y="1295400"/>
            <a:ext cx="9144000" cy="5562600"/>
          </a:xfrm>
        </p:spPr>
        <p:txBody>
          <a:bodyPr>
            <a:normAutofit fontScale="92500" lnSpcReduction="20000"/>
          </a:bodyPr>
          <a:lstStyle/>
          <a:p>
            <a:pPr algn="r" rtl="1">
              <a:buNone/>
            </a:pPr>
            <a:r>
              <a:rPr lang="ar-JO" dirty="0" smtClean="0"/>
              <a:t>1- </a:t>
            </a:r>
            <a:r>
              <a:rPr lang="ar-JO" dirty="0" smtClean="0">
                <a:solidFill>
                  <a:srgbClr val="C00000"/>
                </a:solidFill>
              </a:rPr>
              <a:t>حساب </a:t>
            </a:r>
            <a:r>
              <a:rPr lang="ar-SA" dirty="0" smtClean="0">
                <a:solidFill>
                  <a:srgbClr val="C00000"/>
                </a:solidFill>
              </a:rPr>
              <a:t>متناول </a:t>
            </a:r>
            <a:r>
              <a:rPr lang="ar-JO" dirty="0" smtClean="0">
                <a:solidFill>
                  <a:srgbClr val="C00000"/>
                </a:solidFill>
              </a:rPr>
              <a:t>المغذيات التي ترتبط بأمراض القلب الوعائية </a:t>
            </a:r>
            <a:r>
              <a:rPr lang="ar-JO" dirty="0" smtClean="0"/>
              <a:t>وهي:</a:t>
            </a:r>
          </a:p>
          <a:p>
            <a:pPr marL="514350" indent="-514350" algn="r" rtl="1">
              <a:buNone/>
            </a:pPr>
            <a:r>
              <a:rPr lang="ar-JO" dirty="0" smtClean="0"/>
              <a:t>   - </a:t>
            </a:r>
            <a:r>
              <a:rPr lang="ar-SA" dirty="0" smtClean="0"/>
              <a:t>الدهون الكلية والأحماض الدهنية أوميغا-3 وأوميغا-6 والمشبعة </a:t>
            </a:r>
            <a:r>
              <a:rPr lang="ar-JO" dirty="0" smtClean="0"/>
              <a:t>وغير المشبعة </a:t>
            </a:r>
            <a:r>
              <a:rPr lang="ar-SA" dirty="0" smtClean="0"/>
              <a:t>والمتحولة </a:t>
            </a:r>
            <a:endParaRPr lang="ar-JO" dirty="0" smtClean="0"/>
          </a:p>
          <a:p>
            <a:pPr marL="514350" indent="-514350" algn="r" rtl="1">
              <a:buNone/>
            </a:pPr>
            <a:r>
              <a:rPr lang="ar-JO" dirty="0" smtClean="0"/>
              <a:t>   - </a:t>
            </a:r>
            <a:r>
              <a:rPr lang="ar-SA" dirty="0" smtClean="0"/>
              <a:t>الكوليسترول</a:t>
            </a:r>
            <a:endParaRPr lang="ar-JO" dirty="0" smtClean="0"/>
          </a:p>
          <a:p>
            <a:pPr marL="514350" indent="-514350" algn="r" rtl="1">
              <a:buNone/>
            </a:pPr>
            <a:r>
              <a:rPr lang="ar-JO" dirty="0" smtClean="0"/>
              <a:t>   - الألياف الغذائية</a:t>
            </a:r>
          </a:p>
          <a:p>
            <a:pPr marL="514350" indent="-514350" algn="r" rtl="1">
              <a:buNone/>
            </a:pPr>
            <a:r>
              <a:rPr lang="ar-JO" dirty="0" smtClean="0"/>
              <a:t>   - </a:t>
            </a:r>
            <a:r>
              <a:rPr lang="ar-SA" dirty="0" smtClean="0"/>
              <a:t>الصوديوم</a:t>
            </a:r>
            <a:r>
              <a:rPr lang="ar-JO" dirty="0" smtClean="0"/>
              <a:t> والكالسيوم والبوتاسيوم والمغنيسيوم</a:t>
            </a:r>
          </a:p>
          <a:p>
            <a:pPr marL="514350" indent="-514350" algn="r" rtl="1">
              <a:buFont typeface="+mj-lt"/>
              <a:buAutoNum type="arabicPeriod"/>
            </a:pPr>
            <a:endParaRPr lang="ar-JO" dirty="0" smtClean="0"/>
          </a:p>
          <a:p>
            <a:pPr marL="514350" indent="-514350" algn="r" rtl="1">
              <a:buNone/>
            </a:pPr>
            <a:r>
              <a:rPr lang="ar-JO" dirty="0" smtClean="0"/>
              <a:t>2- </a:t>
            </a:r>
            <a:r>
              <a:rPr lang="ar-JO" dirty="0" smtClean="0">
                <a:solidFill>
                  <a:srgbClr val="C00000"/>
                </a:solidFill>
              </a:rPr>
              <a:t>تقييم هذه النتائج ومقارنتها مع التوصيات العالمية </a:t>
            </a:r>
            <a:r>
              <a:rPr lang="ar-JO" dirty="0" smtClean="0"/>
              <a:t>(</a:t>
            </a:r>
            <a:r>
              <a:rPr lang="en-US" dirty="0" smtClean="0">
                <a:latin typeface="Arial" pitchFamily="34" charset="0"/>
                <a:cs typeface="Arial" pitchFamily="34" charset="0"/>
              </a:rPr>
              <a:t>DRIs</a:t>
            </a:r>
            <a:r>
              <a:rPr lang="ar-JO" dirty="0" smtClean="0"/>
              <a:t>) وتوصيات الجمعية الأمريكية للقلب وغيرها من الجهات الصحية العالمية. </a:t>
            </a:r>
          </a:p>
          <a:p>
            <a:pPr marL="514350" indent="-514350" algn="r" rtl="1">
              <a:buNone/>
            </a:pPr>
            <a:endParaRPr lang="ar-JO" dirty="0" smtClean="0"/>
          </a:p>
          <a:p>
            <a:pPr marL="514350" indent="-514350" algn="r" rtl="1">
              <a:buNone/>
            </a:pPr>
            <a:r>
              <a:rPr lang="ar-JO" dirty="0" smtClean="0"/>
              <a:t>3- </a:t>
            </a:r>
            <a:r>
              <a:rPr lang="ar-JO" dirty="0" smtClean="0">
                <a:solidFill>
                  <a:srgbClr val="C00000"/>
                </a:solidFill>
              </a:rPr>
              <a:t>محاولة ربط هذه النتائج بمعدلات انتشار أمراض القلب والسمنة في الأردن</a:t>
            </a:r>
            <a:r>
              <a:rPr lang="ar-JO" dirty="0" smtClean="0"/>
              <a:t>.</a:t>
            </a:r>
          </a:p>
          <a:p>
            <a:pPr marL="514350" indent="-514350" algn="r" rtl="1">
              <a:buNone/>
            </a:pPr>
            <a:endParaRPr lang="ar-JO"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pPr rtl="1"/>
            <a:r>
              <a:rPr lang="ar-JO" sz="6600" b="1" dirty="0" smtClean="0">
                <a:solidFill>
                  <a:srgbClr val="002060"/>
                </a:solidFill>
              </a:rPr>
              <a:t>منهجية الدراسة</a:t>
            </a:r>
            <a:endParaRPr lang="en-US" sz="6600" b="1" dirty="0">
              <a:solidFill>
                <a:srgbClr val="002060"/>
              </a:solidFill>
            </a:endParaRPr>
          </a:p>
        </p:txBody>
      </p:sp>
      <p:sp>
        <p:nvSpPr>
          <p:cNvPr id="3" name="Content Placeholder 2"/>
          <p:cNvSpPr>
            <a:spLocks noGrp="1"/>
          </p:cNvSpPr>
          <p:nvPr>
            <p:ph idx="1"/>
          </p:nvPr>
        </p:nvSpPr>
        <p:spPr>
          <a:xfrm>
            <a:off x="0" y="1219200"/>
            <a:ext cx="9144000" cy="5638800"/>
          </a:xfrm>
        </p:spPr>
        <p:txBody>
          <a:bodyPr>
            <a:normAutofit/>
          </a:bodyPr>
          <a:lstStyle/>
          <a:p>
            <a:pPr algn="r" rtl="1">
              <a:buNone/>
            </a:pPr>
            <a:r>
              <a:rPr lang="ar-JO" dirty="0" smtClean="0"/>
              <a:t>اعتمدت هذه الدراسة على مسح دخل ونفقات الأسرة الأردني الذي قامت به دائرة الإحصاءات العامة في عامي 2006 و 2007 والذي نشر في عام 2008 </a:t>
            </a:r>
            <a:r>
              <a:rPr lang="en-US" dirty="0" smtClean="0"/>
              <a:t>(</a:t>
            </a:r>
            <a:r>
              <a:rPr lang="en-US" dirty="0" smtClean="0">
                <a:latin typeface="Arial" pitchFamily="34" charset="0"/>
                <a:cs typeface="Arial" pitchFamily="34" charset="0"/>
              </a:rPr>
              <a:t>DOS, 2008</a:t>
            </a:r>
            <a:r>
              <a:rPr lang="en-US" dirty="0" smtClean="0"/>
              <a:t>)</a:t>
            </a:r>
            <a:r>
              <a:rPr lang="ar-JO" dirty="0" smtClean="0"/>
              <a:t>:</a:t>
            </a:r>
          </a:p>
          <a:p>
            <a:pPr algn="r" rtl="1">
              <a:buFontTx/>
              <a:buChar char="-"/>
            </a:pPr>
            <a:r>
              <a:rPr lang="ar-JO" dirty="0" smtClean="0"/>
              <a:t>قام المسح باحصاء استهلاك الفرد السنوي من المواد الغذائية في عينة ممثلة من الأسر من جميع محافظات الأردن. </a:t>
            </a:r>
          </a:p>
          <a:p>
            <a:pPr algn="r" rtl="1">
              <a:buFontTx/>
              <a:buChar char="-"/>
            </a:pPr>
            <a:r>
              <a:rPr lang="ar-JO" dirty="0" smtClean="0"/>
              <a:t>حللت البيانات باستعمال برنامج تحليل الأغذية المحوسب (</a:t>
            </a:r>
            <a:r>
              <a:rPr lang="en-US" dirty="0" smtClean="0">
                <a:latin typeface="Arial" pitchFamily="34" charset="0"/>
                <a:cs typeface="Arial" pitchFamily="34" charset="0"/>
              </a:rPr>
              <a:t>Food Processor SQL, 2008</a:t>
            </a:r>
            <a:r>
              <a:rPr lang="ar-JO" dirty="0" smtClean="0"/>
              <a:t>) بشكل أساسي.</a:t>
            </a:r>
          </a:p>
          <a:p>
            <a:pPr algn="r" rtl="1">
              <a:buFontTx/>
              <a:buChar char="-"/>
            </a:pPr>
            <a:r>
              <a:rPr lang="ar-JO" dirty="0" smtClean="0"/>
              <a:t>تم احتساب نصيب الفرد من الغذاء المتاح للاستهلاك في اليوم من كل من الطاقة والعناصر الغذائية.</a:t>
            </a:r>
          </a:p>
          <a:p>
            <a:pPr algn="r" rtl="1">
              <a:buNone/>
            </a:pPr>
            <a:endParaRPr lang="ar-JO" sz="22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1674</TotalTime>
  <Words>2405</Words>
  <Application>Microsoft Office PowerPoint</Application>
  <PresentationFormat>On-screen Show (4:3)</PresentationFormat>
  <Paragraphs>705</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حساب المتناول من الدهون والكوليسترول والألياف الغذائية والصوديوم والكالسيوم والبوتاسيوم والمغنيسيوم لدى الأردنيين  د. رفعت أحمد الكرد  قسم التغذية - كلية الصيدلة والعلوم الطبية جامعة البترا - عمان/الأردن</vt:lpstr>
      <vt:lpstr>المقدمة- أمراض القلب في الأردن </vt:lpstr>
      <vt:lpstr>المقدمة- الغذاء وأمراض القلب</vt:lpstr>
      <vt:lpstr>المقدمة- الغذاء وأمراض القلب</vt:lpstr>
      <vt:lpstr>المقدمة- الغذاء وأمراض القلب</vt:lpstr>
      <vt:lpstr>المقدمة- الغذاء وأمراض القلب</vt:lpstr>
      <vt:lpstr>المقدمة- الغذاء وارتفاع ضغط الدم</vt:lpstr>
      <vt:lpstr>أهداف الدراسة</vt:lpstr>
      <vt:lpstr>منهجية الدراسة</vt:lpstr>
      <vt:lpstr>النتائج  ومناقشتها- الطاقة الكلية</vt:lpstr>
      <vt:lpstr>النتائج  ومناقشتها- الدهون الكلية</vt:lpstr>
      <vt:lpstr>النتائج  ومناقشتها- الدهون المشبعة</vt:lpstr>
      <vt:lpstr>النتائج  ومناقشتها- الدهون وحيدة اللاإشباع</vt:lpstr>
      <vt:lpstr>النتائج  ومناقشتها- الدهون متعددة اللاإشباع</vt:lpstr>
      <vt:lpstr>النتائج  ومناقشتها- الدهون المتحولة</vt:lpstr>
      <vt:lpstr>النتائج  ومناقشتها- الأحماض الدهنية أوميغا-3</vt:lpstr>
      <vt:lpstr>النتائج  ومناقشتها- الأحماض الدهنية أوميغا-6</vt:lpstr>
      <vt:lpstr>النتائج ومناقشتها- الألياف الغذائية</vt:lpstr>
      <vt:lpstr>النتائج ومناقشتها- الكوليسترول</vt:lpstr>
      <vt:lpstr>النتائج ومناقشتها- الصوديوم</vt:lpstr>
      <vt:lpstr>النتائج ومناقشتها- الكالسيوم</vt:lpstr>
      <vt:lpstr>النتائج ومناقشتها- البوتاسيوم</vt:lpstr>
      <vt:lpstr>النتائج ومناقشتها- المغنيسيوم</vt:lpstr>
      <vt:lpstr>مناقشة عامة</vt:lpstr>
      <vt:lpstr>الخلاصة</vt:lpstr>
      <vt:lpstr>Slide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حساب المتناول من الدهون والكوليسترول والألياف الغذائية والصوديوم والكالسيوم والبوتاسيوم والمغنيزيوم لدى الأردنيين د. رفعت أحمد الكرد قسم التغذية-كلية الصيدلة والعلوم الطبية جامعة البترا- عمان/الأردن</dc:title>
  <dc:creator>ralkurd</dc:creator>
  <cp:lastModifiedBy>ralkurd</cp:lastModifiedBy>
  <cp:revision>414</cp:revision>
  <dcterms:created xsi:type="dcterms:W3CDTF">2006-08-16T00:00:00Z</dcterms:created>
  <dcterms:modified xsi:type="dcterms:W3CDTF">2011-04-06T19:37:48Z</dcterms:modified>
</cp:coreProperties>
</file>