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 id="2147483842" r:id="rId2"/>
  </p:sldMasterIdLst>
  <p:notesMasterIdLst>
    <p:notesMasterId r:id="rId46"/>
  </p:notesMasterIdLst>
  <p:sldIdLst>
    <p:sldId id="256" r:id="rId3"/>
    <p:sldId id="304" r:id="rId4"/>
    <p:sldId id="293" r:id="rId5"/>
    <p:sldId id="277" r:id="rId6"/>
    <p:sldId id="257" r:id="rId7"/>
    <p:sldId id="258" r:id="rId8"/>
    <p:sldId id="303" r:id="rId9"/>
    <p:sldId id="262" r:id="rId10"/>
    <p:sldId id="261" r:id="rId11"/>
    <p:sldId id="278" r:id="rId12"/>
    <p:sldId id="279" r:id="rId13"/>
    <p:sldId id="263" r:id="rId14"/>
    <p:sldId id="280" r:id="rId15"/>
    <p:sldId id="264" r:id="rId16"/>
    <p:sldId id="281" r:id="rId17"/>
    <p:sldId id="265" r:id="rId18"/>
    <p:sldId id="282" r:id="rId19"/>
    <p:sldId id="266" r:id="rId20"/>
    <p:sldId id="283" r:id="rId21"/>
    <p:sldId id="267" r:id="rId22"/>
    <p:sldId id="284" r:id="rId23"/>
    <p:sldId id="268" r:id="rId24"/>
    <p:sldId id="285" r:id="rId25"/>
    <p:sldId id="269" r:id="rId26"/>
    <p:sldId id="286" r:id="rId27"/>
    <p:sldId id="270" r:id="rId28"/>
    <p:sldId id="287" r:id="rId29"/>
    <p:sldId id="271" r:id="rId30"/>
    <p:sldId id="288" r:id="rId31"/>
    <p:sldId id="272" r:id="rId32"/>
    <p:sldId id="289" r:id="rId33"/>
    <p:sldId id="273" r:id="rId34"/>
    <p:sldId id="290" r:id="rId35"/>
    <p:sldId id="274" r:id="rId36"/>
    <p:sldId id="291" r:id="rId37"/>
    <p:sldId id="275" r:id="rId38"/>
    <p:sldId id="306" r:id="rId39"/>
    <p:sldId id="300" r:id="rId40"/>
    <p:sldId id="301" r:id="rId41"/>
    <p:sldId id="298" r:id="rId42"/>
    <p:sldId id="302" r:id="rId43"/>
    <p:sldId id="296" r:id="rId44"/>
    <p:sldId id="305" r:id="rId45"/>
  </p:sldIdLst>
  <p:sldSz cx="9144000" cy="6858000" type="screen4x3"/>
  <p:notesSz cx="6858000" cy="9144000"/>
  <p:custShowLst>
    <p:custShow name="Custom Show 1" id="0">
      <p:sldLst>
        <p:sld r:id="rId3"/>
        <p:sld r:id="rId7"/>
        <p:sld r:id="rId8"/>
        <p:sld r:id="rId11"/>
        <p:sld r:id="rId10"/>
        <p:sld r:id="rId14"/>
        <p:sld r:id="rId16"/>
        <p:sld r:id="rId18"/>
        <p:sld r:id="rId20"/>
        <p:sld r:id="rId22"/>
        <p:sld r:id="rId24"/>
        <p:sld r:id="rId26"/>
        <p:sld r:id="rId28"/>
        <p:sld r:id="rId30"/>
        <p:sld r:id="rId32"/>
        <p:sld r:id="rId34"/>
        <p:sld r:id="rId36"/>
        <p:sld r:id="rId38"/>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AF0980"/>
    <a:srgbClr val="11A73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751" autoAdjust="0"/>
  </p:normalViewPr>
  <p:slideViewPr>
    <p:cSldViewPr>
      <p:cViewPr>
        <p:scale>
          <a:sx n="60" d="100"/>
          <a:sy n="60" d="100"/>
        </p:scale>
        <p:origin x="-786" y="-2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09FA5-6CA8-49FF-82B2-620C2AA3851B}" type="datetimeFigureOut">
              <a:rPr lang="en-US" smtClean="0"/>
              <a:pPr/>
              <a:t>4/3/2011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FB26A8-5E0F-4062-A3BF-FA67EB82E7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86FB26A8-5E0F-4062-A3BF-FA67EB82E71C}"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FB26A8-5E0F-4062-A3BF-FA67EB82E71C}"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126809-3773-4C61-A4E8-32A1A3219F47}"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C71DBE63-3FBE-463D-B1BF-DC7B45209C6E}"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126809-3773-4C61-A4E8-32A1A3219F47}"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126809-3773-4C61-A4E8-32A1A3219F47}"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86FB26A8-5E0F-4062-A3BF-FA67EB82E71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6FB26A8-5E0F-4062-A3BF-FA67EB82E71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13B8090-D1AD-496D-8AE7-6997B6BEDF5B}" type="datetimeFigureOut">
              <a:rPr lang="en-US" smtClean="0"/>
              <a:pPr/>
              <a:t>4/3/2011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4D2EA65-4917-43AA-9529-48AFFB390A2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3B8090-D1AD-496D-8AE7-6997B6BEDF5B}"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EA65-4917-43AA-9529-48AFFB390A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3B8090-D1AD-496D-8AE7-6997B6BEDF5B}"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EA65-4917-43AA-9529-48AFFB390A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6FC9E6-866C-440F-8B23-F1A29C7B413A}" type="slidenum">
              <a:rPr lang="ar-SA"/>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6BC4F6-30C9-4539-8F2F-BA1D43B212FE}" type="datetimeFigureOut">
              <a:rPr lang="en-US" smtClean="0">
                <a:solidFill>
                  <a:prstClr val="black">
                    <a:tint val="75000"/>
                  </a:prstClr>
                </a:solidFill>
              </a:rPr>
              <a:pPr/>
              <a:t>4/3/2011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BD01C-AB40-4D9F-8100-29EA137F92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BC4F6-30C9-4539-8F2F-BA1D43B212FE}" type="datetimeFigureOut">
              <a:rPr lang="en-US" smtClean="0">
                <a:solidFill>
                  <a:prstClr val="black">
                    <a:tint val="75000"/>
                  </a:prstClr>
                </a:solidFill>
              </a:rPr>
              <a:pPr/>
              <a:t>4/3/2011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BD01C-AB40-4D9F-8100-29EA137F92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6BC4F6-30C9-4539-8F2F-BA1D43B212FE}" type="datetimeFigureOut">
              <a:rPr lang="en-US" smtClean="0">
                <a:solidFill>
                  <a:prstClr val="black">
                    <a:tint val="75000"/>
                  </a:prstClr>
                </a:solidFill>
              </a:rPr>
              <a:pPr/>
              <a:t>4/3/2011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BD01C-AB40-4D9F-8100-29EA137F92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6BC4F6-30C9-4539-8F2F-BA1D43B212FE}" type="datetimeFigureOut">
              <a:rPr lang="en-US" smtClean="0">
                <a:solidFill>
                  <a:prstClr val="black">
                    <a:tint val="75000"/>
                  </a:prstClr>
                </a:solidFill>
              </a:rPr>
              <a:pPr/>
              <a:t>4/3/2011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3BD01C-AB40-4D9F-8100-29EA137F92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6BC4F6-30C9-4539-8F2F-BA1D43B212FE}" type="datetimeFigureOut">
              <a:rPr lang="en-US" smtClean="0">
                <a:solidFill>
                  <a:prstClr val="black">
                    <a:tint val="75000"/>
                  </a:prstClr>
                </a:solidFill>
              </a:rPr>
              <a:pPr/>
              <a:t>4/3/2011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3BD01C-AB40-4D9F-8100-29EA137F92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6BC4F6-30C9-4539-8F2F-BA1D43B212FE}" type="datetimeFigureOut">
              <a:rPr lang="en-US" smtClean="0">
                <a:solidFill>
                  <a:prstClr val="black">
                    <a:tint val="75000"/>
                  </a:prstClr>
                </a:solidFill>
              </a:rPr>
              <a:pPr/>
              <a:t>4/3/2011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3BD01C-AB40-4D9F-8100-29EA137F92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BC4F6-30C9-4539-8F2F-BA1D43B212FE}" type="datetimeFigureOut">
              <a:rPr lang="en-US" smtClean="0">
                <a:solidFill>
                  <a:prstClr val="black">
                    <a:tint val="75000"/>
                  </a:prstClr>
                </a:solidFill>
              </a:rPr>
              <a:pPr/>
              <a:t>4/3/2011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3BD01C-AB40-4D9F-8100-29EA137F92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3B8090-D1AD-496D-8AE7-6997B6BEDF5B}"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EA65-4917-43AA-9529-48AFFB390A2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BC4F6-30C9-4539-8F2F-BA1D43B212FE}" type="datetimeFigureOut">
              <a:rPr lang="en-US" smtClean="0">
                <a:solidFill>
                  <a:prstClr val="black">
                    <a:tint val="75000"/>
                  </a:prstClr>
                </a:solidFill>
              </a:rPr>
              <a:pPr/>
              <a:t>4/3/2011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3BD01C-AB40-4D9F-8100-29EA137F92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BC4F6-30C9-4539-8F2F-BA1D43B212FE}" type="datetimeFigureOut">
              <a:rPr lang="en-US" smtClean="0">
                <a:solidFill>
                  <a:prstClr val="black">
                    <a:tint val="75000"/>
                  </a:prstClr>
                </a:solidFill>
              </a:rPr>
              <a:pPr/>
              <a:t>4/3/2011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3BD01C-AB40-4D9F-8100-29EA137F92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BC4F6-30C9-4539-8F2F-BA1D43B212FE}" type="datetimeFigureOut">
              <a:rPr lang="en-US" smtClean="0">
                <a:solidFill>
                  <a:prstClr val="black">
                    <a:tint val="75000"/>
                  </a:prstClr>
                </a:solidFill>
              </a:rPr>
              <a:pPr/>
              <a:t>4/3/2011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BD01C-AB40-4D9F-8100-29EA137F92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BC4F6-30C9-4539-8F2F-BA1D43B212FE}" type="datetimeFigureOut">
              <a:rPr lang="en-US" smtClean="0">
                <a:solidFill>
                  <a:prstClr val="black">
                    <a:tint val="75000"/>
                  </a:prstClr>
                </a:solidFill>
              </a:rPr>
              <a:pPr/>
              <a:t>4/3/2011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BD01C-AB40-4D9F-8100-29EA137F92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8164F09-48D5-4369-ABBE-F866F4DD52E2}" type="slidenum">
              <a:rPr lang="ar-SA">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F79A99-E778-4E86-A1A6-809278E45508}" type="slidenum">
              <a:rPr lang="ar-SA">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6FC9E6-866C-440F-8B23-F1A29C7B413A}" type="slidenum">
              <a:rPr lang="ar-SA">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13B8090-D1AD-496D-8AE7-6997B6BEDF5B}"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EA65-4917-43AA-9529-48AFFB390A2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3B8090-D1AD-496D-8AE7-6997B6BEDF5B}" type="datetimeFigureOut">
              <a:rPr lang="en-US" smtClean="0"/>
              <a:pPr/>
              <a:t>4/3/2011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2EA65-4917-43AA-9529-48AFFB390A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13B8090-D1AD-496D-8AE7-6997B6BEDF5B}" type="datetimeFigureOut">
              <a:rPr lang="en-US" smtClean="0"/>
              <a:pPr/>
              <a:t>4/3/2011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2EA65-4917-43AA-9529-48AFFB390A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3B8090-D1AD-496D-8AE7-6997B6BEDF5B}" type="datetimeFigureOut">
              <a:rPr lang="en-US" smtClean="0"/>
              <a:pPr/>
              <a:t>4/3/2011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D2EA65-4917-43AA-9529-48AFFB390A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B8090-D1AD-496D-8AE7-6997B6BEDF5B}" type="datetimeFigureOut">
              <a:rPr lang="en-US" smtClean="0"/>
              <a:pPr/>
              <a:t>4/3/2011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D2EA65-4917-43AA-9529-48AFFB390A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3B8090-D1AD-496D-8AE7-6997B6BEDF5B}" type="datetimeFigureOut">
              <a:rPr lang="en-US" smtClean="0"/>
              <a:pPr/>
              <a:t>4/3/2011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2EA65-4917-43AA-9529-48AFFB390A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13B8090-D1AD-496D-8AE7-6997B6BEDF5B}" type="datetimeFigureOut">
              <a:rPr lang="en-US" smtClean="0"/>
              <a:pPr/>
              <a:t>4/3/2011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4D2EA65-4917-43AA-9529-48AFFB390A2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13B8090-D1AD-496D-8AE7-6997B6BEDF5B}" type="datetimeFigureOut">
              <a:rPr lang="en-US" smtClean="0"/>
              <a:pPr/>
              <a:t>4/3/2011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4D2EA65-4917-43AA-9529-48AFFB390A2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57" r:id="rId12"/>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BC4F6-30C9-4539-8F2F-BA1D43B212FE}" type="datetimeFigureOut">
              <a:rPr lang="en-US" smtClean="0">
                <a:solidFill>
                  <a:prstClr val="black">
                    <a:tint val="75000"/>
                  </a:prstClr>
                </a:solidFill>
              </a:rPr>
              <a:pPr/>
              <a:t>4/3/2011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BD01C-AB40-4D9F-8100-29EA137F9284}"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Lst>
  <p:transition>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6.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4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838200"/>
            <a:ext cx="6553200" cy="838199"/>
          </a:xfrm>
        </p:spPr>
        <p:txBody>
          <a:bodyPr>
            <a:normAutofit/>
          </a:bodyPr>
          <a:lstStyle/>
          <a:p>
            <a:pPr algn="ctr" rtl="1"/>
            <a:r>
              <a:rPr lang="ar-SA" sz="4000" dirty="0" smtClean="0"/>
              <a:t>بسم الله الرحمن الرحيم</a:t>
            </a:r>
            <a:endParaRPr lang="en-US" sz="4000" dirty="0"/>
          </a:p>
        </p:txBody>
      </p:sp>
      <p:sp>
        <p:nvSpPr>
          <p:cNvPr id="3" name="Subtitle 2"/>
          <p:cNvSpPr>
            <a:spLocks noGrp="1"/>
          </p:cNvSpPr>
          <p:nvPr>
            <p:ph type="subTitle" idx="1"/>
          </p:nvPr>
        </p:nvSpPr>
        <p:spPr>
          <a:xfrm>
            <a:off x="609600" y="4876800"/>
            <a:ext cx="7543800" cy="1981200"/>
          </a:xfrm>
        </p:spPr>
        <p:txBody>
          <a:bodyPr>
            <a:normAutofit/>
          </a:bodyPr>
          <a:lstStyle/>
          <a:p>
            <a:endParaRPr lang="ar-SA" dirty="0" smtClean="0">
              <a:cs typeface="DecoType Naskh" pitchFamily="2" charset="-78"/>
            </a:endParaRPr>
          </a:p>
          <a:p>
            <a:endParaRPr lang="ar-SA" dirty="0" smtClean="0">
              <a:solidFill>
                <a:schemeClr val="tx1"/>
              </a:solidFill>
              <a:cs typeface="DecoType Naskh" pitchFamily="2" charset="-78"/>
            </a:endParaRPr>
          </a:p>
        </p:txBody>
      </p:sp>
      <p:pic>
        <p:nvPicPr>
          <p:cNvPr id="6" name="Picture 4" descr="sudflag"/>
          <p:cNvPicPr>
            <a:picLocks noChangeAspect="1" noChangeArrowheads="1" noCrop="1"/>
          </p:cNvPicPr>
          <p:nvPr/>
        </p:nvPicPr>
        <p:blipFill>
          <a:blip r:embed="rId3" cstate="print"/>
          <a:srcRect/>
          <a:stretch>
            <a:fillRect/>
          </a:stretch>
        </p:blipFill>
        <p:spPr>
          <a:xfrm>
            <a:off x="228600" y="1524000"/>
            <a:ext cx="2590800" cy="1219200"/>
          </a:xfrm>
          <a:prstGeom prst="rect">
            <a:avLst/>
          </a:prstGeom>
          <a:noFill/>
        </p:spPr>
      </p:pic>
      <p:sp>
        <p:nvSpPr>
          <p:cNvPr id="9" name="Rectangle 8"/>
          <p:cNvSpPr/>
          <p:nvPr/>
        </p:nvSpPr>
        <p:spPr>
          <a:xfrm>
            <a:off x="152400" y="3505200"/>
            <a:ext cx="8991600" cy="1015663"/>
          </a:xfrm>
          <a:prstGeom prst="rect">
            <a:avLst/>
          </a:prstGeom>
          <a:noFill/>
        </p:spPr>
        <p:txBody>
          <a:bodyPr wrap="square" lIns="91440" tIns="45720" rIns="91440" bIns="45720">
            <a:spAutoFit/>
          </a:bodyPr>
          <a:lstStyle/>
          <a:p>
            <a:pPr algn="ctr" rtl="1"/>
            <a:r>
              <a:rPr lang="ar-SA" sz="6000" b="1" i="1" kern="10" cap="none"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latin typeface="Arial Black"/>
              </a:rPr>
              <a:t>المؤتمر العربي الرابع للتغذية</a:t>
            </a:r>
            <a:endParaRPr lang="ar-SA" sz="6000" b="1" cap="none"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851648" cy="1828800"/>
          </a:xfrm>
        </p:spPr>
        <p:txBody>
          <a:bodyPr>
            <a:normAutofit/>
          </a:bodyPr>
          <a:lstStyle/>
          <a:p>
            <a:pPr algn="ctr"/>
            <a:r>
              <a:rPr lang="ar-SA" sz="9600" dirty="0" smtClean="0"/>
              <a:t>النتائج والمناقشة</a:t>
            </a:r>
            <a:endParaRPr lang="ar-SA" sz="9600" dirty="0"/>
          </a:p>
        </p:txBody>
      </p:sp>
      <p:pic>
        <p:nvPicPr>
          <p:cNvPr id="4" name="Picture 3" descr="6CAH752H2CA53Y1RFCA2EFX7MCAMTKG59CAM8JAN4CAQ8ZMRMCAWZ8R1WCA7YB0V9CACG38KJCAH79L7KCAOVEGQ2CAW38FB3CAAM9RW9CA3GT3H5CAK69BWICAJXV8N9CAHZ5RCJCAXYH4XACAXKV1PNCA1OTZSF.jpg"/>
          <p:cNvPicPr>
            <a:picLocks noChangeAspect="1"/>
          </p:cNvPicPr>
          <p:nvPr/>
        </p:nvPicPr>
        <p:blipFill>
          <a:blip r:embed="rId3" cstate="print"/>
          <a:stretch>
            <a:fillRect/>
          </a:stretch>
        </p:blipFill>
        <p:spPr>
          <a:xfrm>
            <a:off x="5257800" y="4038600"/>
            <a:ext cx="25527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3.jpg"/>
          <p:cNvPicPr>
            <a:picLocks noChangeAspect="1"/>
          </p:cNvPicPr>
          <p:nvPr/>
        </p:nvPicPr>
        <p:blipFill>
          <a:blip r:embed="rId4" cstate="print"/>
          <a:stretch>
            <a:fillRect/>
          </a:stretch>
        </p:blipFill>
        <p:spPr>
          <a:xfrm>
            <a:off x="1447800" y="4038600"/>
            <a:ext cx="28194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676400"/>
            <a:ext cx="7854696" cy="4267200"/>
          </a:xfrm>
        </p:spPr>
        <p:txBody>
          <a:bodyPr>
            <a:normAutofit lnSpcReduction="10000"/>
          </a:bodyPr>
          <a:lstStyle/>
          <a:p>
            <a:pPr rtl="1">
              <a:lnSpc>
                <a:spcPct val="160000"/>
              </a:lnSpc>
              <a:buFont typeface="Courier New" pitchFamily="49" charset="0"/>
              <a:buChar char="o"/>
            </a:pPr>
            <a:r>
              <a:rPr lang="ar-SA" sz="2800" dirty="0" smtClean="0"/>
              <a:t>تشير بيانات الجدول (1) أن 60.5% من النساء غير عاملات و39.5%من النساء عاملات وهنالك علاقة ذات دلالة إحصائية (0.05 ≥</a:t>
            </a:r>
            <a:r>
              <a:rPr lang="en-US" sz="2800" dirty="0" smtClean="0"/>
              <a:t>P</a:t>
            </a:r>
            <a:r>
              <a:rPr lang="ar-SA" sz="2800" dirty="0" smtClean="0"/>
              <a:t>).</a:t>
            </a:r>
          </a:p>
          <a:p>
            <a:pPr rtl="1">
              <a:lnSpc>
                <a:spcPct val="160000"/>
              </a:lnSpc>
              <a:buFont typeface="Courier New" pitchFamily="49" charset="0"/>
              <a:buChar char="o"/>
            </a:pPr>
            <a:r>
              <a:rPr lang="ar-SA" sz="2800" dirty="0" smtClean="0"/>
              <a:t> ان الزيادة في الدخل يتبعها دائما زيادة في الانفاق، فارتفاع مستوى الدخل للاسرة يعني إرتفاع القدرة الشرائية لتلبية إحتياجات الأسرة التغذوية (1995 ،</a:t>
            </a:r>
            <a:r>
              <a:rPr lang="en-US" sz="2800" dirty="0" smtClean="0"/>
              <a:t>WHO/EMRO</a:t>
            </a:r>
            <a:r>
              <a:rPr lang="ar-SA" sz="2800" dirty="0" smtClean="0"/>
              <a:t>).</a:t>
            </a:r>
            <a:endParaRPr lang="en-US" sz="2800" dirty="0" smtClean="0"/>
          </a:p>
          <a:p>
            <a:pPr>
              <a:lnSpc>
                <a:spcPct val="160000"/>
              </a:lnSpc>
            </a:pPr>
            <a:endParaRPr lang="ar-SA" sz="2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1066800"/>
            <a:ext cx="8763000" cy="5562600"/>
          </a:xfrm>
        </p:spPr>
        <p:txBody>
          <a:bodyPr>
            <a:normAutofit fontScale="85000" lnSpcReduction="20000"/>
          </a:bodyPr>
          <a:lstStyle/>
          <a:p>
            <a:pPr rtl="1">
              <a:buFont typeface="Courier New" pitchFamily="49" charset="0"/>
              <a:buChar char="o"/>
            </a:pPr>
            <a:r>
              <a:rPr lang="ar-SA" sz="3000" dirty="0" smtClean="0">
                <a:solidFill>
                  <a:schemeClr val="tx1"/>
                </a:solidFill>
              </a:rPr>
              <a:t>جدول (1) الحالة الوظيفية للنساء السودانيات</a:t>
            </a:r>
            <a:r>
              <a:rPr lang="en-US" sz="3000" dirty="0" smtClean="0">
                <a:solidFill>
                  <a:schemeClr val="tx1"/>
                </a:solidFill>
              </a:rPr>
              <a:t> :</a:t>
            </a:r>
            <a:r>
              <a:rPr lang="ar-SA" sz="3000" dirty="0" smtClean="0">
                <a:solidFill>
                  <a:schemeClr val="tx1"/>
                </a:solidFill>
              </a:rPr>
              <a:t>-</a:t>
            </a:r>
            <a:endParaRPr lang="en-US" sz="3000" dirty="0" smtClean="0">
              <a:solidFill>
                <a:schemeClr val="tx1"/>
              </a:solidFill>
            </a:endParaRPr>
          </a:p>
          <a:p>
            <a:pPr algn="r"/>
            <a:endParaRPr lang="en-US" sz="1800" dirty="0" smtClean="0">
              <a:solidFill>
                <a:schemeClr val="tx1"/>
              </a:solidFill>
            </a:endParaRPr>
          </a:p>
          <a:p>
            <a:pPr algn="r"/>
            <a:endParaRPr lang="ar-SA" sz="1800" dirty="0" smtClean="0">
              <a:solidFill>
                <a:schemeClr val="tx1"/>
              </a:solidFill>
            </a:endParaRPr>
          </a:p>
          <a:p>
            <a:pPr algn="r"/>
            <a:endParaRPr lang="ar-SA" sz="1800" dirty="0" smtClean="0"/>
          </a:p>
          <a:p>
            <a:pPr algn="r"/>
            <a:endParaRPr lang="ar-SA" sz="1800" dirty="0" smtClean="0">
              <a:solidFill>
                <a:schemeClr val="tx1"/>
              </a:solidFill>
            </a:endParaRPr>
          </a:p>
          <a:p>
            <a:pPr algn="r"/>
            <a:endParaRPr lang="ar-SA" sz="1800" dirty="0" smtClean="0"/>
          </a:p>
          <a:p>
            <a:pPr algn="r"/>
            <a:endParaRPr lang="ar-SA" sz="1800" dirty="0" smtClean="0">
              <a:solidFill>
                <a:schemeClr val="tx1"/>
              </a:solidFill>
            </a:endParaRPr>
          </a:p>
          <a:p>
            <a:pPr algn="r"/>
            <a:endParaRPr lang="en-US" sz="1800" dirty="0" smtClean="0">
              <a:solidFill>
                <a:schemeClr val="tx1"/>
              </a:solidFill>
            </a:endParaRPr>
          </a:p>
          <a:p>
            <a:pPr algn="r"/>
            <a:endParaRPr lang="en-US" sz="1800" dirty="0" smtClean="0">
              <a:solidFill>
                <a:schemeClr val="tx1"/>
              </a:solidFill>
            </a:endParaRPr>
          </a:p>
          <a:p>
            <a:pPr algn="r"/>
            <a:endParaRPr lang="en-US" sz="1800" dirty="0" smtClean="0">
              <a:solidFill>
                <a:schemeClr val="tx1"/>
              </a:solidFill>
            </a:endParaRPr>
          </a:p>
          <a:p>
            <a:pPr algn="r"/>
            <a:endParaRPr lang="en-US" sz="1800" dirty="0" smtClean="0">
              <a:solidFill>
                <a:schemeClr val="tx1"/>
              </a:solidFill>
            </a:endParaRPr>
          </a:p>
          <a:p>
            <a:endParaRPr lang="ar-SA" sz="1800" dirty="0" smtClean="0">
              <a:solidFill>
                <a:schemeClr val="tx1"/>
              </a:solidFill>
            </a:endParaRPr>
          </a:p>
          <a:p>
            <a:pPr algn="ctr"/>
            <a:endParaRPr lang="ar-SA" sz="1800" dirty="0" smtClean="0"/>
          </a:p>
          <a:p>
            <a:pPr algn="ctr"/>
            <a:endParaRPr lang="ar-SA" sz="1800" dirty="0" smtClean="0">
              <a:solidFill>
                <a:schemeClr val="tx1"/>
              </a:solidFill>
            </a:endParaRPr>
          </a:p>
          <a:p>
            <a:pPr algn="ctr"/>
            <a:endParaRPr lang="en-US" sz="1800" dirty="0" smtClean="0">
              <a:solidFill>
                <a:schemeClr val="tx1"/>
              </a:solidFill>
            </a:endParaRPr>
          </a:p>
          <a:p>
            <a:pPr algn="ctr"/>
            <a:endParaRPr lang="en-US" sz="1800" dirty="0" smtClean="0"/>
          </a:p>
          <a:p>
            <a:pPr algn="ctr"/>
            <a:endParaRPr lang="en-US" sz="1800" dirty="0" smtClean="0">
              <a:solidFill>
                <a:schemeClr val="tx1"/>
              </a:solidFill>
            </a:endParaRPr>
          </a:p>
          <a:p>
            <a:pPr algn="ctr"/>
            <a:endParaRPr lang="en-US" sz="1800" dirty="0" smtClean="0"/>
          </a:p>
          <a:p>
            <a:pPr algn="ctr"/>
            <a:endParaRPr lang="en-US" sz="1800" dirty="0" smtClean="0">
              <a:solidFill>
                <a:schemeClr val="tx1"/>
              </a:solidFill>
            </a:endParaRPr>
          </a:p>
          <a:p>
            <a:pPr algn="ctr"/>
            <a:endParaRPr lang="en-US" sz="1800" dirty="0" smtClean="0">
              <a:solidFill>
                <a:schemeClr val="tx1"/>
              </a:solidFill>
            </a:endParaRPr>
          </a:p>
          <a:p>
            <a:pPr algn="ctr" rtl="1"/>
            <a:r>
              <a:rPr lang="ar-SA" sz="1800" dirty="0" smtClean="0"/>
              <a:t>مربع كاى( 200) درجة الحرية( 1 ) مستوى الثقة  ( 0.000).</a:t>
            </a:r>
          </a:p>
          <a:p>
            <a:pPr algn="ctr"/>
            <a:r>
              <a:rPr lang="en-US" sz="1800" dirty="0" smtClean="0"/>
              <a:t>   </a:t>
            </a:r>
            <a:endParaRPr lang="ar-SA" sz="1800" dirty="0" smtClean="0"/>
          </a:p>
          <a:p>
            <a:pPr algn="r"/>
            <a:r>
              <a:rPr lang="ar-SA" sz="1800" dirty="0" smtClean="0"/>
              <a:t> </a:t>
            </a:r>
            <a:endParaRPr lang="en-US" sz="1800" dirty="0" smtClean="0"/>
          </a:p>
          <a:p>
            <a:pPr algn="r"/>
            <a:endParaRPr lang="en-US" sz="1800" dirty="0"/>
          </a:p>
          <a:p>
            <a:pPr algn="r"/>
            <a:endParaRPr lang="en-US" sz="1800" dirty="0"/>
          </a:p>
        </p:txBody>
      </p:sp>
      <p:graphicFrame>
        <p:nvGraphicFramePr>
          <p:cNvPr id="6" name="Table 5"/>
          <p:cNvGraphicFramePr>
            <a:graphicFrameLocks noGrp="1"/>
          </p:cNvGraphicFramePr>
          <p:nvPr/>
        </p:nvGraphicFramePr>
        <p:xfrm>
          <a:off x="1066800" y="2133600"/>
          <a:ext cx="6934200" cy="3581400"/>
        </p:xfrm>
        <a:graphic>
          <a:graphicData uri="http://schemas.openxmlformats.org/drawingml/2006/table">
            <a:tbl>
              <a:tblPr firstRow="1" bandRow="1">
                <a:tableStyleId>{5C22544A-7EE6-4342-B048-85BDC9FD1C3A}</a:tableStyleId>
              </a:tblPr>
              <a:tblGrid>
                <a:gridCol w="2311400"/>
                <a:gridCol w="2311400"/>
                <a:gridCol w="2311400"/>
              </a:tblGrid>
              <a:tr h="895350">
                <a:tc>
                  <a:txBody>
                    <a:bodyPr/>
                    <a:lstStyle/>
                    <a:p>
                      <a:pPr marL="0" marR="0" algn="ctr" defTabSz="914400" rtl="1" eaLnBrk="1" latinLnBrk="0" hangingPunct="1">
                        <a:lnSpc>
                          <a:spcPct val="115000"/>
                        </a:lnSpc>
                        <a:spcBef>
                          <a:spcPts val="0"/>
                        </a:spcBef>
                        <a:spcAft>
                          <a:spcPts val="0"/>
                        </a:spcAft>
                      </a:pPr>
                      <a:r>
                        <a:rPr lang="ar-SA" sz="1800" b="1" kern="1200" dirty="0">
                          <a:solidFill>
                            <a:schemeClr val="dk1"/>
                          </a:solidFill>
                          <a:latin typeface="Calibri"/>
                          <a:ea typeface="Calibri"/>
                          <a:cs typeface="Simplified Arabic"/>
                        </a:rPr>
                        <a:t>%</a:t>
                      </a:r>
                      <a:endParaRPr lang="en-US" sz="1800" b="1" kern="1200" dirty="0">
                        <a:solidFill>
                          <a:schemeClr val="dk1"/>
                        </a:solidFill>
                        <a:latin typeface="Calibri"/>
                        <a:ea typeface="Calibri"/>
                        <a:cs typeface="Simplified Arabic"/>
                      </a:endParaRPr>
                    </a:p>
                  </a:txBody>
                  <a:tcPr marL="68580" marR="68580" marT="0" marB="0"/>
                </a:tc>
                <a:tc>
                  <a:txBody>
                    <a:bodyPr/>
                    <a:lstStyle/>
                    <a:p>
                      <a:pPr marL="0" marR="0" algn="ctr" defTabSz="914400" rtl="1" eaLnBrk="1" latinLnBrk="0" hangingPunct="1">
                        <a:lnSpc>
                          <a:spcPct val="115000"/>
                        </a:lnSpc>
                        <a:spcBef>
                          <a:spcPts val="0"/>
                        </a:spcBef>
                        <a:spcAft>
                          <a:spcPts val="0"/>
                        </a:spcAft>
                      </a:pPr>
                      <a:r>
                        <a:rPr lang="ar-SA" sz="1800" b="1" kern="1200" dirty="0">
                          <a:solidFill>
                            <a:schemeClr val="dk1"/>
                          </a:solidFill>
                          <a:latin typeface="Calibri"/>
                          <a:ea typeface="Calibri"/>
                          <a:cs typeface="Simplified Arabic"/>
                        </a:rPr>
                        <a:t>العدد</a:t>
                      </a:r>
                      <a:endParaRPr lang="en-US" sz="1800" b="1" kern="1200" dirty="0">
                        <a:solidFill>
                          <a:schemeClr val="dk1"/>
                        </a:solidFill>
                        <a:latin typeface="Calibri"/>
                        <a:ea typeface="Calibri"/>
                        <a:cs typeface="Simplified Arabic"/>
                      </a:endParaRPr>
                    </a:p>
                  </a:txBody>
                  <a:tcPr marL="68580" marR="68580" marT="0" marB="0"/>
                </a:tc>
                <a:tc>
                  <a:txBody>
                    <a:bodyPr/>
                    <a:lstStyle/>
                    <a:p>
                      <a:pPr marL="0" marR="0" algn="ctr" defTabSz="914400" rtl="1" eaLnBrk="1" latinLnBrk="0" hangingPunct="1">
                        <a:lnSpc>
                          <a:spcPct val="115000"/>
                        </a:lnSpc>
                        <a:spcBef>
                          <a:spcPts val="0"/>
                        </a:spcBef>
                        <a:spcAft>
                          <a:spcPts val="0"/>
                        </a:spcAft>
                      </a:pPr>
                      <a:r>
                        <a:rPr lang="ar-SA" sz="1800" b="1" kern="1200" dirty="0">
                          <a:solidFill>
                            <a:schemeClr val="dk1"/>
                          </a:solidFill>
                          <a:latin typeface="Calibri"/>
                          <a:ea typeface="Calibri"/>
                          <a:cs typeface="Simplified Arabic"/>
                        </a:rPr>
                        <a:t>الوظيفة</a:t>
                      </a:r>
                      <a:endParaRPr lang="en-US" sz="1800" b="1" kern="1200" dirty="0">
                        <a:solidFill>
                          <a:schemeClr val="dk1"/>
                        </a:solidFill>
                        <a:latin typeface="Calibri"/>
                        <a:ea typeface="Calibri"/>
                        <a:cs typeface="Simplified Arabic"/>
                      </a:endParaRPr>
                    </a:p>
                  </a:txBody>
                  <a:tcPr marL="68580" marR="68580" marT="0" marB="0"/>
                </a:tc>
              </a:tr>
              <a:tr h="895350">
                <a:tc>
                  <a:txBody>
                    <a:bodyPr/>
                    <a:lstStyle/>
                    <a:p>
                      <a:pPr marL="0" marR="0" algn="ctr" rtl="1">
                        <a:lnSpc>
                          <a:spcPct val="115000"/>
                        </a:lnSpc>
                        <a:spcBef>
                          <a:spcPts val="0"/>
                        </a:spcBef>
                        <a:spcAft>
                          <a:spcPts val="0"/>
                        </a:spcAft>
                      </a:pPr>
                      <a:r>
                        <a:rPr lang="ar-SA" sz="1800" b="1" dirty="0">
                          <a:latin typeface="Calibri"/>
                          <a:ea typeface="Calibri"/>
                          <a:cs typeface="Simplified Arabic"/>
                        </a:rPr>
                        <a:t>60.5</a:t>
                      </a:r>
                      <a:endParaRPr lang="en-US" sz="1800" b="1"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800" b="1" dirty="0">
                          <a:latin typeface="Calibri"/>
                          <a:ea typeface="Calibri"/>
                          <a:cs typeface="Simplified Arabic"/>
                        </a:rPr>
                        <a:t>121</a:t>
                      </a:r>
                      <a:endParaRPr lang="en-US" sz="1800" b="1"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800" b="1" dirty="0">
                          <a:latin typeface="Calibri"/>
                          <a:ea typeface="Calibri"/>
                          <a:cs typeface="Simplified Arabic"/>
                        </a:rPr>
                        <a:t>نساء غير عاملات</a:t>
                      </a:r>
                      <a:endParaRPr lang="en-US" sz="1800" b="1" dirty="0">
                        <a:latin typeface="Calibri"/>
                        <a:ea typeface="Calibri"/>
                        <a:cs typeface="Arial"/>
                      </a:endParaRPr>
                    </a:p>
                  </a:txBody>
                  <a:tcPr marL="68580" marR="68580" marT="0" marB="0"/>
                </a:tc>
              </a:tr>
              <a:tr h="895350">
                <a:tc>
                  <a:txBody>
                    <a:bodyPr/>
                    <a:lstStyle/>
                    <a:p>
                      <a:pPr marL="0" marR="0" algn="ctr" rtl="1">
                        <a:lnSpc>
                          <a:spcPct val="115000"/>
                        </a:lnSpc>
                        <a:spcBef>
                          <a:spcPts val="0"/>
                        </a:spcBef>
                        <a:spcAft>
                          <a:spcPts val="0"/>
                        </a:spcAft>
                      </a:pPr>
                      <a:r>
                        <a:rPr lang="ar-SA" sz="1800" b="1">
                          <a:latin typeface="Calibri"/>
                          <a:ea typeface="Calibri"/>
                          <a:cs typeface="Simplified Arabic"/>
                        </a:rPr>
                        <a:t>39.5</a:t>
                      </a:r>
                      <a:endParaRPr lang="en-US" sz="1800" b="1">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800" b="1" dirty="0">
                          <a:latin typeface="Calibri"/>
                          <a:ea typeface="Calibri"/>
                          <a:cs typeface="Simplified Arabic"/>
                        </a:rPr>
                        <a:t>79</a:t>
                      </a:r>
                      <a:endParaRPr lang="en-US" sz="1800" b="1"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800" b="1" dirty="0">
                          <a:latin typeface="Calibri"/>
                          <a:ea typeface="Calibri"/>
                          <a:cs typeface="Simplified Arabic"/>
                        </a:rPr>
                        <a:t>نساء عاملات</a:t>
                      </a:r>
                      <a:endParaRPr lang="en-US" sz="1800" b="1" dirty="0">
                        <a:latin typeface="Calibri"/>
                        <a:ea typeface="Calibri"/>
                        <a:cs typeface="Arial"/>
                      </a:endParaRPr>
                    </a:p>
                  </a:txBody>
                  <a:tcPr marL="68580" marR="68580" marT="0" marB="0"/>
                </a:tc>
              </a:tr>
              <a:tr h="895350">
                <a:tc>
                  <a:txBody>
                    <a:bodyPr/>
                    <a:lstStyle/>
                    <a:p>
                      <a:pPr marL="0" marR="0" algn="ctr" rtl="1">
                        <a:lnSpc>
                          <a:spcPct val="115000"/>
                        </a:lnSpc>
                        <a:spcBef>
                          <a:spcPts val="0"/>
                        </a:spcBef>
                        <a:spcAft>
                          <a:spcPts val="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800" b="1" dirty="0">
                          <a:latin typeface="Calibri"/>
                          <a:ea typeface="Calibri"/>
                          <a:cs typeface="Simplified Arabic"/>
                        </a:rPr>
                        <a:t>200</a:t>
                      </a:r>
                      <a:endParaRPr lang="en-US" sz="1800" b="1"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tc>
              </a:tr>
            </a:tbl>
          </a:graphicData>
        </a:graphic>
      </p:graphicFrame>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066800"/>
            <a:ext cx="7854696" cy="4724400"/>
          </a:xfrm>
        </p:spPr>
        <p:txBody>
          <a:bodyPr>
            <a:normAutofit/>
          </a:bodyPr>
          <a:lstStyle/>
          <a:p>
            <a:pPr rtl="1">
              <a:buFont typeface="Courier New" pitchFamily="49" charset="0"/>
              <a:buChar char="o"/>
            </a:pPr>
            <a:r>
              <a:rPr lang="ar-SA" sz="2800" dirty="0" smtClean="0"/>
              <a:t>من الجدول (2) نجد أن جميع المبحوثات(100%) يعرفن الملح الميودن وهذا يتعارض مع دراسة (</a:t>
            </a:r>
            <a:r>
              <a:rPr lang="en-US" sz="2800" dirty="0" smtClean="0"/>
              <a:t>(Panigrahi,2009</a:t>
            </a:r>
            <a:r>
              <a:rPr lang="ar-SA" sz="2800" dirty="0" smtClean="0"/>
              <a:t> في الهند حيث وجد أن 82.3% من العينة لايعرفن الملح الميودن .</a:t>
            </a:r>
          </a:p>
          <a:p>
            <a:pPr rtl="1">
              <a:buFont typeface="Courier New" pitchFamily="49" charset="0"/>
              <a:buChar char="o"/>
            </a:pPr>
            <a:r>
              <a:rPr lang="ar-SA" sz="2800" dirty="0" smtClean="0"/>
              <a:t> تعدد قنوات الارسال وتداخل الارسال التلفزيوني بين الدول ساهم في نشر الاعلانات التجارية للمواد الغذائية إلي المستهلك من أكثر من محطة في ان واحد. </a:t>
            </a:r>
          </a:p>
          <a:p>
            <a:pPr rtl="1">
              <a:buFont typeface="Courier New" pitchFamily="49" charset="0"/>
              <a:buChar char="o"/>
            </a:pPr>
            <a:r>
              <a:rPr lang="ar-SA" sz="2800" dirty="0" smtClean="0"/>
              <a:t>الاعلان التجاري سلاح ذو حدين ، فاذاأحسن إستغلالة فانه يساعد علي إدخال بعض العادات الغذائية الجيدة ( مصيقر،2005).</a:t>
            </a:r>
          </a:p>
          <a:p>
            <a:endParaRPr lang="ar-SA"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09600" y="762000"/>
            <a:ext cx="8077200" cy="5867400"/>
          </a:xfrm>
        </p:spPr>
        <p:txBody>
          <a:bodyPr>
            <a:normAutofit fontScale="92500" lnSpcReduction="10000"/>
          </a:bodyPr>
          <a:lstStyle/>
          <a:p>
            <a:pPr rtl="1"/>
            <a:r>
              <a:rPr lang="ar-SA" dirty="0" smtClean="0">
                <a:solidFill>
                  <a:schemeClr val="tx1"/>
                </a:solidFill>
              </a:rPr>
              <a:t>جدول (2)الوسائل التي تم التعرف بها علي الملح الميودن عند للنساء السودانيات:- </a:t>
            </a:r>
          </a:p>
          <a:p>
            <a:pPr rtl="1"/>
            <a:endParaRPr lang="ar-SA" sz="2000" dirty="0">
              <a:solidFill>
                <a:schemeClr val="tx1"/>
              </a:solidFill>
            </a:endParaRPr>
          </a:p>
          <a:p>
            <a:pPr rtl="1"/>
            <a:endParaRPr lang="ar-SA" sz="2000" dirty="0" smtClean="0">
              <a:solidFill>
                <a:schemeClr val="tx1"/>
              </a:solidFill>
            </a:endParaRPr>
          </a:p>
          <a:p>
            <a:pPr rtl="1"/>
            <a:endParaRPr lang="ar-SA" sz="2000" dirty="0">
              <a:solidFill>
                <a:schemeClr val="tx1"/>
              </a:solidFill>
            </a:endParaRPr>
          </a:p>
          <a:p>
            <a:pPr rtl="1"/>
            <a:endParaRPr lang="ar-SA" sz="2000" dirty="0" smtClean="0">
              <a:solidFill>
                <a:schemeClr val="tx1"/>
              </a:solidFill>
            </a:endParaRPr>
          </a:p>
          <a:p>
            <a:pPr rtl="1"/>
            <a:endParaRPr lang="ar-SA" sz="2000" dirty="0">
              <a:solidFill>
                <a:schemeClr val="tx1"/>
              </a:solidFill>
            </a:endParaRPr>
          </a:p>
          <a:p>
            <a:pPr rtl="1"/>
            <a:endParaRPr lang="ar-SA" sz="2000" dirty="0" smtClean="0">
              <a:solidFill>
                <a:schemeClr val="tx1"/>
              </a:solidFill>
            </a:endParaRPr>
          </a:p>
          <a:p>
            <a:pPr rtl="1"/>
            <a:r>
              <a:rPr lang="ar-SA" sz="2000" dirty="0" smtClean="0">
                <a:solidFill>
                  <a:schemeClr val="tx1"/>
                </a:solidFill>
              </a:rPr>
              <a:t>  </a:t>
            </a:r>
          </a:p>
          <a:p>
            <a:pPr rtl="1"/>
            <a:endParaRPr lang="ar-SA" sz="2000" dirty="0" smtClean="0"/>
          </a:p>
          <a:p>
            <a:pPr rtl="1"/>
            <a:endParaRPr lang="ar-SA" sz="2000" dirty="0" smtClean="0">
              <a:solidFill>
                <a:schemeClr val="tx1"/>
              </a:solidFill>
            </a:endParaRPr>
          </a:p>
          <a:p>
            <a:pPr rtl="1"/>
            <a:endParaRPr lang="ar-SA" sz="2000" dirty="0" smtClean="0"/>
          </a:p>
          <a:p>
            <a:pPr rtl="1"/>
            <a:endParaRPr lang="ar-SA" sz="2000" dirty="0" smtClean="0">
              <a:solidFill>
                <a:schemeClr val="tx1"/>
              </a:solidFill>
            </a:endParaRPr>
          </a:p>
          <a:p>
            <a:pPr rtl="1"/>
            <a:endParaRPr lang="ar-SA" sz="2000" dirty="0" smtClean="0"/>
          </a:p>
          <a:p>
            <a:pPr rtl="1"/>
            <a:endParaRPr lang="ar-SA" sz="2000" dirty="0" smtClean="0">
              <a:solidFill>
                <a:schemeClr val="tx1"/>
              </a:solidFill>
            </a:endParaRPr>
          </a:p>
          <a:p>
            <a:pPr algn="ctr" rtl="1"/>
            <a:r>
              <a:rPr lang="ar-SA" sz="2000" dirty="0" smtClean="0"/>
              <a:t>مربع كاى( 200) درجة الحرية( 1 ) مستوى الثقة  ( 0.000).</a:t>
            </a:r>
          </a:p>
          <a:p>
            <a:pPr algn="ctr"/>
            <a:r>
              <a:rPr lang="en-US" sz="2000" dirty="0" smtClean="0"/>
              <a:t>   </a:t>
            </a:r>
            <a:endParaRPr lang="ar-SA" sz="2000" dirty="0" smtClean="0"/>
          </a:p>
          <a:p>
            <a:pPr algn="ctr" rtl="1"/>
            <a:r>
              <a:rPr lang="ar-SA" sz="1700" dirty="0" smtClean="0"/>
              <a:t>مربع كاى( 200) درجة الحرية( 1 ) مستوى الثقة  ( 0.000).</a:t>
            </a:r>
          </a:p>
          <a:p>
            <a:pPr algn="ctr"/>
            <a:r>
              <a:rPr lang="en-US" sz="2000" dirty="0" smtClean="0"/>
              <a:t>   </a:t>
            </a:r>
            <a:endParaRPr lang="ar-SA" sz="2000" dirty="0" smtClean="0"/>
          </a:p>
          <a:p>
            <a:pPr algn="ctr" rtl="1"/>
            <a:endParaRPr lang="en-US" sz="2000" dirty="0">
              <a:solidFill>
                <a:schemeClr val="tx1"/>
              </a:solidFill>
            </a:endParaRPr>
          </a:p>
        </p:txBody>
      </p:sp>
      <p:graphicFrame>
        <p:nvGraphicFramePr>
          <p:cNvPr id="6" name="Table 5"/>
          <p:cNvGraphicFramePr>
            <a:graphicFrameLocks noGrp="1"/>
          </p:cNvGraphicFramePr>
          <p:nvPr/>
        </p:nvGraphicFramePr>
        <p:xfrm>
          <a:off x="1143002" y="1447799"/>
          <a:ext cx="7010395" cy="4343401"/>
        </p:xfrm>
        <a:graphic>
          <a:graphicData uri="http://schemas.openxmlformats.org/drawingml/2006/table">
            <a:tbl>
              <a:tblPr firstRow="1" bandRow="1">
                <a:tableStyleId>{5C22544A-7EE6-4342-B048-85BDC9FD1C3A}</a:tableStyleId>
              </a:tblPr>
              <a:tblGrid>
                <a:gridCol w="1001485"/>
                <a:gridCol w="1001485"/>
                <a:gridCol w="1001485"/>
                <a:gridCol w="1001485"/>
                <a:gridCol w="1001485"/>
                <a:gridCol w="1001485"/>
                <a:gridCol w="1001485"/>
              </a:tblGrid>
              <a:tr h="548059">
                <a:tc rowSpan="2">
                  <a:txBody>
                    <a:bodyPr/>
                    <a:lstStyle/>
                    <a:p>
                      <a:pPr marL="0" marR="0" algn="ctr" rtl="1">
                        <a:lnSpc>
                          <a:spcPct val="115000"/>
                        </a:lnSpc>
                        <a:spcBef>
                          <a:spcPts val="0"/>
                        </a:spcBef>
                        <a:spcAft>
                          <a:spcPts val="1000"/>
                        </a:spcAft>
                      </a:pPr>
                      <a:r>
                        <a:rPr lang="ar-SA" sz="1400" b="1" dirty="0">
                          <a:latin typeface="Calibri"/>
                          <a:ea typeface="Calibri"/>
                          <a:cs typeface="Simplified Arabic"/>
                        </a:rPr>
                        <a:t>%</a:t>
                      </a:r>
                      <a:endParaRPr lang="en-US" sz="1400" b="1" dirty="0">
                        <a:latin typeface="Calibri"/>
                        <a:ea typeface="Calibri"/>
                        <a:cs typeface="Arial"/>
                      </a:endParaRPr>
                    </a:p>
                  </a:txBody>
                  <a:tcPr marL="68580" marR="68580" marT="0" marB="0" anchor="ctr"/>
                </a:tc>
                <a:tc rowSpan="2">
                  <a:txBody>
                    <a:bodyPr/>
                    <a:lstStyle/>
                    <a:p>
                      <a:pPr marL="0" marR="0" algn="ctr" rtl="1">
                        <a:lnSpc>
                          <a:spcPct val="115000"/>
                        </a:lnSpc>
                        <a:spcBef>
                          <a:spcPts val="0"/>
                        </a:spcBef>
                        <a:spcAft>
                          <a:spcPts val="1000"/>
                        </a:spcAft>
                      </a:pPr>
                      <a:r>
                        <a:rPr lang="ar-SA" sz="1400" b="1">
                          <a:latin typeface="Calibri"/>
                          <a:ea typeface="Calibri"/>
                          <a:cs typeface="Simplified Arabic"/>
                        </a:rPr>
                        <a:t>المجموع</a:t>
                      </a:r>
                      <a:endParaRPr lang="en-US" sz="1400" b="1">
                        <a:latin typeface="Calibri"/>
                        <a:ea typeface="Calibri"/>
                        <a:cs typeface="Arial"/>
                      </a:endParaRPr>
                    </a:p>
                  </a:txBody>
                  <a:tcPr marL="68580" marR="68580" marT="0" marB="0" anchor="ctr"/>
                </a:tc>
                <a:tc gridSpan="2">
                  <a:txBody>
                    <a:bodyPr/>
                    <a:lstStyle/>
                    <a:p>
                      <a:pPr marL="0" marR="0" algn="ctr" rtl="1">
                        <a:lnSpc>
                          <a:spcPct val="115000"/>
                        </a:lnSpc>
                        <a:spcBef>
                          <a:spcPts val="0"/>
                        </a:spcBef>
                        <a:spcAft>
                          <a:spcPts val="1000"/>
                        </a:spcAft>
                      </a:pPr>
                      <a:r>
                        <a:rPr lang="ar-SA" sz="1400" b="1" dirty="0">
                          <a:latin typeface="Calibri"/>
                          <a:ea typeface="Calibri"/>
                          <a:cs typeface="Simplified Arabic"/>
                        </a:rPr>
                        <a:t>النساء العاملات</a:t>
                      </a:r>
                      <a:endParaRPr lang="en-US" sz="1400" b="1" dirty="0">
                        <a:latin typeface="Calibri"/>
                        <a:ea typeface="Calibri"/>
                        <a:cs typeface="Arial"/>
                      </a:endParaRPr>
                    </a:p>
                  </a:txBody>
                  <a:tcPr marL="68580" marR="68580" marT="0" marB="0" anchor="ctr"/>
                </a:tc>
                <a:tc hMerge="1">
                  <a:txBody>
                    <a:bodyPr/>
                    <a:lstStyle/>
                    <a:p>
                      <a:endParaRPr lang="en-US"/>
                    </a:p>
                  </a:txBody>
                  <a:tcPr/>
                </a:tc>
                <a:tc gridSpan="2">
                  <a:txBody>
                    <a:bodyPr/>
                    <a:lstStyle/>
                    <a:p>
                      <a:pPr marL="0" marR="0" algn="ctr" rtl="1">
                        <a:lnSpc>
                          <a:spcPct val="115000"/>
                        </a:lnSpc>
                        <a:spcBef>
                          <a:spcPts val="0"/>
                        </a:spcBef>
                        <a:spcAft>
                          <a:spcPts val="1000"/>
                        </a:spcAft>
                      </a:pPr>
                      <a:r>
                        <a:rPr lang="ar-SA" sz="1400" b="1">
                          <a:latin typeface="Calibri"/>
                          <a:ea typeface="Calibri"/>
                          <a:cs typeface="Simplified Arabic"/>
                        </a:rPr>
                        <a:t>النساء غير العاملات</a:t>
                      </a:r>
                      <a:endParaRPr lang="en-US" sz="1400" b="1">
                        <a:latin typeface="Calibri"/>
                        <a:ea typeface="Calibri"/>
                        <a:cs typeface="Arial"/>
                      </a:endParaRPr>
                    </a:p>
                  </a:txBody>
                  <a:tcPr marL="68580" marR="68580" marT="0" marB="0" anchor="ctr"/>
                </a:tc>
                <a:tc hMerge="1">
                  <a:txBody>
                    <a:bodyPr/>
                    <a:lstStyle/>
                    <a:p>
                      <a:endParaRPr lang="en-US"/>
                    </a:p>
                  </a:txBody>
                  <a:tcPr/>
                </a:tc>
                <a:tc rowSpan="2">
                  <a:txBody>
                    <a:bodyPr/>
                    <a:lstStyle/>
                    <a:p>
                      <a:pPr marL="0" marR="0" algn="ctr" rtl="1">
                        <a:lnSpc>
                          <a:spcPct val="115000"/>
                        </a:lnSpc>
                        <a:spcBef>
                          <a:spcPts val="0"/>
                        </a:spcBef>
                        <a:spcAft>
                          <a:spcPts val="1000"/>
                        </a:spcAft>
                      </a:pPr>
                      <a:r>
                        <a:rPr lang="ar-SA" sz="1400" b="1">
                          <a:latin typeface="Calibri"/>
                          <a:ea typeface="Calibri"/>
                          <a:cs typeface="Simplified Arabic"/>
                        </a:rPr>
                        <a:t>الوسائل التي تم بها التعرف</a:t>
                      </a:r>
                      <a:endParaRPr lang="en-US" sz="1400" b="1">
                        <a:latin typeface="Calibri"/>
                        <a:ea typeface="Calibri"/>
                        <a:cs typeface="Arial"/>
                      </a:endParaRPr>
                    </a:p>
                  </a:txBody>
                  <a:tcPr marL="68580" marR="68580" marT="0" marB="0" anchor="ctr"/>
                </a:tc>
              </a:tr>
              <a:tr h="548059">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1000"/>
                        </a:spcAft>
                      </a:pPr>
                      <a:r>
                        <a:rPr lang="ar-SA" sz="1400" b="1">
                          <a:latin typeface="Calibri"/>
                          <a:ea typeface="Calibri"/>
                          <a:cs typeface="Simplified Arabic"/>
                        </a:rPr>
                        <a:t>%</a:t>
                      </a:r>
                      <a:endParaRPr lang="en-US" sz="14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a:latin typeface="Calibri"/>
                          <a:ea typeface="Calibri"/>
                          <a:cs typeface="Simplified Arabic"/>
                        </a:rPr>
                        <a:t>العدد</a:t>
                      </a:r>
                      <a:endParaRPr lang="en-US" sz="14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a:latin typeface="Calibri"/>
                          <a:ea typeface="Calibri"/>
                          <a:cs typeface="Simplified Arabic"/>
                        </a:rPr>
                        <a:t>%</a:t>
                      </a:r>
                      <a:endParaRPr lang="en-US" sz="14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a:latin typeface="Calibri"/>
                          <a:ea typeface="Calibri"/>
                          <a:cs typeface="Simplified Arabic"/>
                        </a:rPr>
                        <a:t>العدد</a:t>
                      </a:r>
                      <a:endParaRPr lang="en-US" sz="1400" b="1">
                        <a:latin typeface="Calibri"/>
                        <a:ea typeface="Calibri"/>
                        <a:cs typeface="Arial"/>
                      </a:endParaRPr>
                    </a:p>
                  </a:txBody>
                  <a:tcPr marL="68580" marR="68580" marT="0" marB="0" anchor="ctr"/>
                </a:tc>
                <a:tc vMerge="1">
                  <a:txBody>
                    <a:bodyPr/>
                    <a:lstStyle/>
                    <a:p>
                      <a:endParaRPr lang="en-US"/>
                    </a:p>
                  </a:txBody>
                  <a:tcPr/>
                </a:tc>
              </a:tr>
              <a:tr h="717055">
                <a:tc>
                  <a:txBody>
                    <a:bodyPr/>
                    <a:lstStyle/>
                    <a:p>
                      <a:pPr marL="0" marR="0" algn="ctr" rtl="1">
                        <a:lnSpc>
                          <a:spcPct val="115000"/>
                        </a:lnSpc>
                        <a:spcBef>
                          <a:spcPts val="0"/>
                        </a:spcBef>
                        <a:spcAft>
                          <a:spcPts val="1000"/>
                        </a:spcAft>
                      </a:pPr>
                      <a:r>
                        <a:rPr lang="ar-SA" sz="1400" b="1" dirty="0">
                          <a:latin typeface="Calibri"/>
                          <a:ea typeface="Calibri"/>
                          <a:cs typeface="Simplified Arabic"/>
                        </a:rPr>
                        <a:t>56.0</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112</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48.1</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38</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a:latin typeface="Calibri"/>
                          <a:ea typeface="Calibri"/>
                          <a:cs typeface="Simplified Arabic"/>
                        </a:rPr>
                        <a:t>61.2</a:t>
                      </a:r>
                      <a:endParaRPr lang="en-US" sz="14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a:latin typeface="Calibri"/>
                          <a:ea typeface="Calibri"/>
                          <a:cs typeface="Simplified Arabic"/>
                        </a:rPr>
                        <a:t>74</a:t>
                      </a:r>
                      <a:endParaRPr lang="en-US" sz="14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a:latin typeface="Calibri"/>
                          <a:ea typeface="Calibri"/>
                          <a:cs typeface="Simplified Arabic"/>
                        </a:rPr>
                        <a:t>السمعية والبصرية </a:t>
                      </a:r>
                      <a:endParaRPr lang="en-US" sz="1400" b="1">
                        <a:latin typeface="Calibri"/>
                        <a:ea typeface="Calibri"/>
                        <a:cs typeface="Arial"/>
                      </a:endParaRPr>
                    </a:p>
                  </a:txBody>
                  <a:tcPr marL="68580" marR="68580" marT="0" marB="0" anchor="ctr"/>
                </a:tc>
              </a:tr>
              <a:tr h="548059">
                <a:tc>
                  <a:txBody>
                    <a:bodyPr/>
                    <a:lstStyle/>
                    <a:p>
                      <a:pPr marL="0" marR="0" algn="ctr" rtl="1">
                        <a:lnSpc>
                          <a:spcPct val="115000"/>
                        </a:lnSpc>
                        <a:spcBef>
                          <a:spcPts val="0"/>
                        </a:spcBef>
                        <a:spcAft>
                          <a:spcPts val="1000"/>
                        </a:spcAft>
                      </a:pPr>
                      <a:r>
                        <a:rPr lang="ar-SA" sz="1400" b="1" dirty="0">
                          <a:latin typeface="Calibri"/>
                          <a:ea typeface="Calibri"/>
                          <a:cs typeface="Simplified Arabic"/>
                        </a:rPr>
                        <a:t>13.5</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a:latin typeface="Calibri"/>
                          <a:ea typeface="Calibri"/>
                          <a:cs typeface="Simplified Arabic"/>
                        </a:rPr>
                        <a:t>27</a:t>
                      </a:r>
                      <a:endParaRPr lang="en-US" sz="14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a:latin typeface="Calibri"/>
                          <a:ea typeface="Calibri"/>
                          <a:cs typeface="Simplified Arabic"/>
                        </a:rPr>
                        <a:t>17.7</a:t>
                      </a:r>
                      <a:endParaRPr lang="en-US" sz="14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14</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10.7</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13</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a:latin typeface="Calibri"/>
                          <a:ea typeface="Calibri"/>
                          <a:cs typeface="Simplified Arabic"/>
                        </a:rPr>
                        <a:t>المقروءة</a:t>
                      </a:r>
                      <a:endParaRPr lang="en-US" sz="1400" b="1">
                        <a:latin typeface="Calibri"/>
                        <a:ea typeface="Calibri"/>
                        <a:cs typeface="Arial"/>
                      </a:endParaRPr>
                    </a:p>
                  </a:txBody>
                  <a:tcPr marL="68580" marR="68580" marT="0" marB="0" anchor="ctr"/>
                </a:tc>
              </a:tr>
              <a:tr h="717055">
                <a:tc>
                  <a:txBody>
                    <a:bodyPr/>
                    <a:lstStyle/>
                    <a:p>
                      <a:pPr marL="0" marR="0" algn="ctr" rtl="1">
                        <a:lnSpc>
                          <a:spcPct val="115000"/>
                        </a:lnSpc>
                        <a:spcBef>
                          <a:spcPts val="0"/>
                        </a:spcBef>
                        <a:spcAft>
                          <a:spcPts val="1000"/>
                        </a:spcAft>
                      </a:pPr>
                      <a:r>
                        <a:rPr lang="ar-SA" sz="1400" b="1" dirty="0">
                          <a:latin typeface="Calibri"/>
                          <a:ea typeface="Calibri"/>
                          <a:cs typeface="Simplified Arabic"/>
                        </a:rPr>
                        <a:t>8.5</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a:latin typeface="Calibri"/>
                          <a:ea typeface="Calibri"/>
                          <a:cs typeface="Simplified Arabic"/>
                        </a:rPr>
                        <a:t>17</a:t>
                      </a:r>
                      <a:endParaRPr lang="en-US" sz="14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a:latin typeface="Calibri"/>
                          <a:ea typeface="Calibri"/>
                          <a:cs typeface="Simplified Arabic"/>
                        </a:rPr>
                        <a:t>8.9</a:t>
                      </a:r>
                      <a:endParaRPr lang="en-US" sz="14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a:latin typeface="Calibri"/>
                          <a:ea typeface="Calibri"/>
                          <a:cs typeface="Simplified Arabic"/>
                        </a:rPr>
                        <a:t>7</a:t>
                      </a:r>
                      <a:endParaRPr lang="en-US" sz="14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8.3</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10</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المراكز والمنظمات </a:t>
                      </a:r>
                      <a:endParaRPr lang="en-US" sz="1400" b="1" dirty="0">
                        <a:latin typeface="Calibri"/>
                        <a:ea typeface="Calibri"/>
                        <a:cs typeface="Arial"/>
                      </a:endParaRPr>
                    </a:p>
                  </a:txBody>
                  <a:tcPr marL="68580" marR="68580" marT="0" marB="0" anchor="ctr"/>
                </a:tc>
              </a:tr>
              <a:tr h="717055">
                <a:tc>
                  <a:txBody>
                    <a:bodyPr/>
                    <a:lstStyle/>
                    <a:p>
                      <a:pPr marL="0" marR="0" algn="ctr" rtl="1">
                        <a:lnSpc>
                          <a:spcPct val="115000"/>
                        </a:lnSpc>
                        <a:spcBef>
                          <a:spcPts val="0"/>
                        </a:spcBef>
                        <a:spcAft>
                          <a:spcPts val="1000"/>
                        </a:spcAft>
                      </a:pPr>
                      <a:r>
                        <a:rPr lang="ar-SA" sz="1400" b="1">
                          <a:latin typeface="Calibri"/>
                          <a:ea typeface="Calibri"/>
                          <a:cs typeface="Simplified Arabic"/>
                        </a:rPr>
                        <a:t>22.0</a:t>
                      </a:r>
                      <a:endParaRPr lang="en-US" sz="14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a:latin typeface="Calibri"/>
                          <a:ea typeface="Calibri"/>
                          <a:cs typeface="Simplified Arabic"/>
                        </a:rPr>
                        <a:t>44</a:t>
                      </a:r>
                      <a:endParaRPr lang="en-US" sz="14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a:latin typeface="Calibri"/>
                          <a:ea typeface="Calibri"/>
                          <a:cs typeface="Simplified Arabic"/>
                        </a:rPr>
                        <a:t>25.3</a:t>
                      </a:r>
                      <a:endParaRPr lang="en-US" sz="14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20</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a:latin typeface="Calibri"/>
                          <a:ea typeface="Calibri"/>
                          <a:cs typeface="Simplified Arabic"/>
                        </a:rPr>
                        <a:t>19.8</a:t>
                      </a:r>
                      <a:endParaRPr lang="en-US" sz="14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a:latin typeface="Calibri"/>
                          <a:ea typeface="Calibri"/>
                          <a:cs typeface="Simplified Arabic"/>
                        </a:rPr>
                        <a:t>24</a:t>
                      </a:r>
                      <a:endParaRPr lang="en-US" sz="14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الاصدقاء والجيران</a:t>
                      </a:r>
                      <a:endParaRPr lang="en-US" sz="1400" b="1" dirty="0">
                        <a:latin typeface="Calibri"/>
                        <a:ea typeface="Calibri"/>
                        <a:cs typeface="Arial"/>
                      </a:endParaRPr>
                    </a:p>
                  </a:txBody>
                  <a:tcPr marL="68580" marR="68580" marT="0" marB="0" anchor="ctr"/>
                </a:tc>
              </a:tr>
              <a:tr h="548059">
                <a:tc>
                  <a:txBody>
                    <a:bodyPr/>
                    <a:lstStyle/>
                    <a:p>
                      <a:pPr marL="0" marR="0" algn="ctr" rtl="1">
                        <a:lnSpc>
                          <a:spcPct val="115000"/>
                        </a:lnSpc>
                        <a:spcBef>
                          <a:spcPts val="0"/>
                        </a:spcBef>
                        <a:spcAft>
                          <a:spcPts val="1000"/>
                        </a:spcAft>
                      </a:pPr>
                      <a:r>
                        <a:rPr lang="ar-SA" sz="1400" b="1" dirty="0">
                          <a:latin typeface="Calibri"/>
                          <a:ea typeface="Calibri"/>
                          <a:cs typeface="Simplified Arabic"/>
                        </a:rPr>
                        <a:t>100</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200</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100</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79</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100</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121</a:t>
                      </a:r>
                      <a:endParaRPr lang="en-US" sz="14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400" b="1" dirty="0">
                          <a:latin typeface="Calibri"/>
                          <a:ea typeface="Calibri"/>
                          <a:cs typeface="Simplified Arabic"/>
                        </a:rPr>
                        <a:t>المجموع</a:t>
                      </a:r>
                      <a:endParaRPr lang="en-US" sz="1400" b="1" dirty="0">
                        <a:latin typeface="Calibri"/>
                        <a:ea typeface="Calibri"/>
                        <a:cs typeface="Arial"/>
                      </a:endParaRPr>
                    </a:p>
                  </a:txBody>
                  <a:tcPr marL="68580" marR="68580" marT="0" marB="0" anchor="ctr"/>
                </a:tc>
              </a:tr>
            </a:tbl>
          </a:graphicData>
        </a:graphic>
      </p:graphicFrame>
    </p:spTree>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914400"/>
            <a:ext cx="7854696" cy="4676336"/>
          </a:xfrm>
        </p:spPr>
        <p:txBody>
          <a:bodyPr/>
          <a:lstStyle/>
          <a:p>
            <a:pPr algn="just">
              <a:lnSpc>
                <a:spcPct val="150000"/>
              </a:lnSpc>
              <a:buFont typeface="Courier New" pitchFamily="49" charset="0"/>
              <a:buChar char="o"/>
            </a:pPr>
            <a:r>
              <a:rPr lang="ar-SA" sz="2800" dirty="0" smtClean="0"/>
              <a:t>  </a:t>
            </a:r>
            <a:r>
              <a:rPr lang="ar-SA" sz="3600" dirty="0" smtClean="0"/>
              <a:t>من الجدول(3) يتضح أن ¾ النساء العاملات (75.9%) وأكثرمن2/ 3 النساء غير العاملات (67.8%) أعمارهن أقل من 40 سنة. </a:t>
            </a:r>
          </a:p>
          <a:p>
            <a:pPr algn="just">
              <a:lnSpc>
                <a:spcPct val="150000"/>
              </a:lnSpc>
              <a:buFont typeface="Courier New" pitchFamily="49" charset="0"/>
              <a:buChar char="o"/>
            </a:pPr>
            <a:r>
              <a:rPr lang="ar-SA" sz="3600" dirty="0" smtClean="0"/>
              <a:t>الاعمار الصغيره يمكن أن تكون سبب لإقناع المستهلك بشراء المادة الغذائية المعلن عنها . </a:t>
            </a:r>
          </a:p>
          <a:p>
            <a:pPr algn="just">
              <a:lnSpc>
                <a:spcPct val="150000"/>
              </a:lnSpc>
            </a:pPr>
            <a:endParaRPr lang="ar-SA"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990600"/>
            <a:ext cx="8686800" cy="5715000"/>
          </a:xfrm>
        </p:spPr>
        <p:txBody>
          <a:bodyPr>
            <a:normAutofit/>
          </a:bodyPr>
          <a:lstStyle/>
          <a:p>
            <a:r>
              <a:rPr lang="ar-SA" sz="2400" dirty="0" smtClean="0"/>
              <a:t>جدول </a:t>
            </a:r>
            <a:r>
              <a:rPr lang="ar-SA" sz="2400" dirty="0"/>
              <a:t>(3) الفئة العمرية للنساء </a:t>
            </a:r>
            <a:r>
              <a:rPr lang="ar-SA" sz="2400" dirty="0" smtClean="0"/>
              <a:t>السودانيات</a:t>
            </a:r>
          </a:p>
          <a:p>
            <a:endParaRPr lang="ar-SA" sz="2400" dirty="0">
              <a:solidFill>
                <a:schemeClr val="tx1"/>
              </a:solidFill>
              <a:cs typeface="Akhbar MT" pitchFamily="2" charset="-78"/>
            </a:endParaRPr>
          </a:p>
          <a:p>
            <a:endParaRPr lang="ar-SA" sz="2400" dirty="0" smtClean="0">
              <a:solidFill>
                <a:schemeClr val="tx1"/>
              </a:solidFill>
              <a:cs typeface="Akhbar MT" pitchFamily="2" charset="-78"/>
            </a:endParaRPr>
          </a:p>
          <a:p>
            <a:endParaRPr lang="ar-SA" sz="2400" dirty="0">
              <a:solidFill>
                <a:schemeClr val="tx1"/>
              </a:solidFill>
              <a:cs typeface="Akhbar MT" pitchFamily="2" charset="-78"/>
            </a:endParaRPr>
          </a:p>
          <a:p>
            <a:endParaRPr lang="ar-SA" sz="2400" dirty="0" smtClean="0">
              <a:solidFill>
                <a:schemeClr val="tx1"/>
              </a:solidFill>
              <a:cs typeface="Akhbar MT" pitchFamily="2" charset="-78"/>
            </a:endParaRPr>
          </a:p>
          <a:p>
            <a:endParaRPr lang="ar-SA" sz="2400" dirty="0">
              <a:solidFill>
                <a:schemeClr val="tx1"/>
              </a:solidFill>
              <a:cs typeface="Akhbar MT" pitchFamily="2" charset="-78"/>
            </a:endParaRPr>
          </a:p>
          <a:p>
            <a:endParaRPr lang="ar-SA" sz="2400" dirty="0" smtClean="0">
              <a:solidFill>
                <a:schemeClr val="tx1"/>
              </a:solidFill>
              <a:cs typeface="Akhbar MT" pitchFamily="2" charset="-78"/>
            </a:endParaRPr>
          </a:p>
          <a:p>
            <a:endParaRPr lang="ar-SA" sz="2400" dirty="0" smtClean="0"/>
          </a:p>
          <a:p>
            <a:pPr algn="ctr"/>
            <a:endParaRPr lang="ar-SA" sz="2400" dirty="0" smtClean="0"/>
          </a:p>
          <a:p>
            <a:pPr algn="ctr"/>
            <a:endParaRPr lang="ar-SA" sz="2400" dirty="0" smtClean="0"/>
          </a:p>
          <a:p>
            <a:pPr algn="ctr"/>
            <a:endParaRPr lang="ar-SA" sz="2400" dirty="0" smtClean="0"/>
          </a:p>
          <a:p>
            <a:pPr algn="ctr"/>
            <a:r>
              <a:rPr lang="ar-SA" sz="2000" dirty="0" smtClean="0"/>
              <a:t>مربع </a:t>
            </a:r>
            <a:r>
              <a:rPr lang="ar-SA" sz="2000" dirty="0"/>
              <a:t>كاى( 4.06 )/ درجة الحرية( 3 )/ مستوى الثقة  ( 0.255</a:t>
            </a:r>
            <a:r>
              <a:rPr lang="ar-SA" sz="2000" dirty="0" smtClean="0"/>
              <a:t>).</a:t>
            </a:r>
            <a:endParaRPr lang="en-US" sz="2000" dirty="0" smtClean="0"/>
          </a:p>
          <a:p>
            <a:pPr algn="ctr" rtl="1"/>
            <a:endParaRPr lang="en-US" sz="2400" dirty="0"/>
          </a:p>
          <a:p>
            <a:pPr algn="ctr"/>
            <a:endParaRPr lang="ar-SA" sz="2400" dirty="0" smtClean="0">
              <a:solidFill>
                <a:schemeClr val="tx1"/>
              </a:solidFill>
              <a:cs typeface="Akhbar MT" pitchFamily="2" charset="-78"/>
            </a:endParaRPr>
          </a:p>
          <a:p>
            <a:endParaRPr lang="en-US" sz="2400" dirty="0">
              <a:solidFill>
                <a:schemeClr val="tx1"/>
              </a:solidFill>
              <a:cs typeface="Akhbar MT" pitchFamily="2" charset="-78"/>
            </a:endParaRPr>
          </a:p>
        </p:txBody>
      </p:sp>
      <p:graphicFrame>
        <p:nvGraphicFramePr>
          <p:cNvPr id="5" name="Table 4"/>
          <p:cNvGraphicFramePr>
            <a:graphicFrameLocks noGrp="1"/>
          </p:cNvGraphicFramePr>
          <p:nvPr/>
        </p:nvGraphicFramePr>
        <p:xfrm>
          <a:off x="1142998" y="1447800"/>
          <a:ext cx="7391401" cy="4114800"/>
        </p:xfrm>
        <a:graphic>
          <a:graphicData uri="http://schemas.openxmlformats.org/drawingml/2006/table">
            <a:tbl>
              <a:tblPr firstRow="1" bandRow="1">
                <a:tableStyleId>{5C22544A-7EE6-4342-B048-85BDC9FD1C3A}</a:tableStyleId>
              </a:tblPr>
              <a:tblGrid>
                <a:gridCol w="1322671"/>
                <a:gridCol w="1011455"/>
                <a:gridCol w="1011455"/>
                <a:gridCol w="1011455"/>
                <a:gridCol w="1011455"/>
                <a:gridCol w="1011455"/>
                <a:gridCol w="1011455"/>
              </a:tblGrid>
              <a:tr h="685800">
                <a:tc rowSpan="2">
                  <a:txBody>
                    <a:bodyPr/>
                    <a:lstStyle/>
                    <a:p>
                      <a:pPr marL="0" marR="0" algn="ctr" rtl="1">
                        <a:lnSpc>
                          <a:spcPct val="115000"/>
                        </a:lnSpc>
                        <a:spcBef>
                          <a:spcPts val="0"/>
                        </a:spcBef>
                        <a:spcAft>
                          <a:spcPts val="1000"/>
                        </a:spcAft>
                      </a:pPr>
                      <a:r>
                        <a:rPr lang="ar-SA" sz="1600" b="1" dirty="0">
                          <a:latin typeface="Calibri"/>
                          <a:ea typeface="Calibri"/>
                          <a:cs typeface="Simplified Arabic"/>
                        </a:rPr>
                        <a:t>%</a:t>
                      </a:r>
                      <a:endParaRPr lang="en-US" sz="1600" b="1" dirty="0">
                        <a:latin typeface="Calibri"/>
                        <a:ea typeface="Calibri"/>
                        <a:cs typeface="Arial"/>
                      </a:endParaRPr>
                    </a:p>
                  </a:txBody>
                  <a:tcPr marL="68580" marR="68580" marT="0" marB="0" anchor="ctr"/>
                </a:tc>
                <a:tc rowSpan="2">
                  <a:txBody>
                    <a:bodyPr/>
                    <a:lstStyle/>
                    <a:p>
                      <a:pPr marL="0" marR="0" algn="ctr" rtl="1">
                        <a:lnSpc>
                          <a:spcPct val="115000"/>
                        </a:lnSpc>
                        <a:spcBef>
                          <a:spcPts val="0"/>
                        </a:spcBef>
                        <a:spcAft>
                          <a:spcPts val="1000"/>
                        </a:spcAft>
                      </a:pPr>
                      <a:r>
                        <a:rPr lang="ar-SA" sz="1600" b="1" dirty="0">
                          <a:latin typeface="Calibri"/>
                          <a:ea typeface="Calibri"/>
                          <a:cs typeface="Simplified Arabic"/>
                        </a:rPr>
                        <a:t>المجموع</a:t>
                      </a:r>
                      <a:endParaRPr lang="en-US" sz="1600" b="1" dirty="0">
                        <a:latin typeface="Calibri"/>
                        <a:ea typeface="Calibri"/>
                        <a:cs typeface="Arial"/>
                      </a:endParaRPr>
                    </a:p>
                  </a:txBody>
                  <a:tcPr marL="68580" marR="68580" marT="0" marB="0" anchor="ctr"/>
                </a:tc>
                <a:tc gridSpan="2">
                  <a:txBody>
                    <a:bodyPr/>
                    <a:lstStyle/>
                    <a:p>
                      <a:pPr marL="0" marR="0" algn="ctr" rtl="1">
                        <a:lnSpc>
                          <a:spcPct val="115000"/>
                        </a:lnSpc>
                        <a:spcBef>
                          <a:spcPts val="0"/>
                        </a:spcBef>
                        <a:spcAft>
                          <a:spcPts val="1000"/>
                        </a:spcAft>
                      </a:pPr>
                      <a:r>
                        <a:rPr lang="ar-SA" sz="1600" b="1" dirty="0">
                          <a:latin typeface="Calibri"/>
                          <a:ea typeface="Calibri"/>
                          <a:cs typeface="Simplified Arabic"/>
                        </a:rPr>
                        <a:t>النساء العاملات</a:t>
                      </a:r>
                      <a:endParaRPr lang="en-US" sz="1600" b="1" dirty="0">
                        <a:latin typeface="Calibri"/>
                        <a:ea typeface="Calibri"/>
                        <a:cs typeface="Arial"/>
                      </a:endParaRPr>
                    </a:p>
                  </a:txBody>
                  <a:tcPr marL="68580" marR="68580" marT="0" marB="0" anchor="ctr"/>
                </a:tc>
                <a:tc hMerge="1">
                  <a:txBody>
                    <a:bodyPr/>
                    <a:lstStyle/>
                    <a:p>
                      <a:endParaRPr lang="en-US"/>
                    </a:p>
                  </a:txBody>
                  <a:tcPr/>
                </a:tc>
                <a:tc gridSpan="2">
                  <a:txBody>
                    <a:bodyPr/>
                    <a:lstStyle/>
                    <a:p>
                      <a:pPr marL="0" marR="0" algn="ctr" rtl="1">
                        <a:lnSpc>
                          <a:spcPct val="115000"/>
                        </a:lnSpc>
                        <a:spcBef>
                          <a:spcPts val="0"/>
                        </a:spcBef>
                        <a:spcAft>
                          <a:spcPts val="1000"/>
                        </a:spcAft>
                      </a:pPr>
                      <a:r>
                        <a:rPr lang="ar-SA" sz="1600" b="1" dirty="0">
                          <a:latin typeface="Calibri"/>
                          <a:ea typeface="Calibri"/>
                          <a:cs typeface="Simplified Arabic"/>
                        </a:rPr>
                        <a:t>النساء غير العاملات</a:t>
                      </a:r>
                      <a:endParaRPr lang="en-US" sz="1600" b="1" dirty="0">
                        <a:latin typeface="Calibri"/>
                        <a:ea typeface="Calibri"/>
                        <a:cs typeface="Arial"/>
                      </a:endParaRPr>
                    </a:p>
                  </a:txBody>
                  <a:tcPr marL="68580" marR="68580" marT="0" marB="0" anchor="ctr"/>
                </a:tc>
                <a:tc hMerge="1">
                  <a:txBody>
                    <a:bodyPr/>
                    <a:lstStyle/>
                    <a:p>
                      <a:endParaRPr lang="en-US"/>
                    </a:p>
                  </a:txBody>
                  <a:tcPr/>
                </a:tc>
                <a:tc rowSpan="2">
                  <a:txBody>
                    <a:bodyPr/>
                    <a:lstStyle/>
                    <a:p>
                      <a:pPr marL="0" marR="0" algn="ctr" rtl="1">
                        <a:lnSpc>
                          <a:spcPct val="115000"/>
                        </a:lnSpc>
                        <a:spcBef>
                          <a:spcPts val="0"/>
                        </a:spcBef>
                        <a:spcAft>
                          <a:spcPts val="1000"/>
                        </a:spcAft>
                      </a:pPr>
                      <a:r>
                        <a:rPr lang="ar-SA" sz="1600" b="1" dirty="0">
                          <a:latin typeface="Calibri"/>
                          <a:ea typeface="Calibri"/>
                          <a:cs typeface="Simplified Arabic"/>
                        </a:rPr>
                        <a:t>الفئة العمرية</a:t>
                      </a:r>
                      <a:endParaRPr lang="en-US" sz="1600" b="1" dirty="0">
                        <a:latin typeface="Calibri"/>
                        <a:ea typeface="Calibri"/>
                        <a:cs typeface="Arial"/>
                      </a:endParaRPr>
                    </a:p>
                  </a:txBody>
                  <a:tcPr marL="68580" marR="68580" marT="0" marB="0" anchor="ctr"/>
                </a:tc>
              </a:tr>
              <a:tr h="685800">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1000"/>
                        </a:spcAft>
                      </a:pPr>
                      <a:r>
                        <a:rPr lang="ar-SA" sz="1600" b="1">
                          <a:latin typeface="Calibri"/>
                          <a:ea typeface="Calibri"/>
                          <a:cs typeface="Simplified Arabic"/>
                        </a:rPr>
                        <a:t>%</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العدد</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العدد</a:t>
                      </a:r>
                      <a:endParaRPr lang="en-US" sz="1600" b="1" dirty="0">
                        <a:latin typeface="Calibri"/>
                        <a:ea typeface="Calibri"/>
                        <a:cs typeface="Arial"/>
                      </a:endParaRPr>
                    </a:p>
                  </a:txBody>
                  <a:tcPr marL="68580" marR="68580" marT="0" marB="0" anchor="ctr"/>
                </a:tc>
                <a:tc vMerge="1">
                  <a:txBody>
                    <a:bodyPr/>
                    <a:lstStyle/>
                    <a:p>
                      <a:endParaRPr lang="en-US"/>
                    </a:p>
                  </a:txBody>
                  <a:tcPr/>
                </a:tc>
              </a:tr>
              <a:tr h="685800">
                <a:tc>
                  <a:txBody>
                    <a:bodyPr/>
                    <a:lstStyle/>
                    <a:p>
                      <a:pPr marL="0" marR="0" algn="ctr" rtl="1">
                        <a:lnSpc>
                          <a:spcPct val="115000"/>
                        </a:lnSpc>
                        <a:spcBef>
                          <a:spcPts val="0"/>
                        </a:spcBef>
                        <a:spcAft>
                          <a:spcPts val="1000"/>
                        </a:spcAft>
                      </a:pPr>
                      <a:r>
                        <a:rPr lang="ar-SA" sz="1600" b="1">
                          <a:latin typeface="Calibri"/>
                          <a:ea typeface="Calibri"/>
                          <a:cs typeface="Simplified Arabic"/>
                        </a:rPr>
                        <a:t>36</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72</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44.3</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35</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30.6</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37</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20 – 29 سنة</a:t>
                      </a:r>
                      <a:endParaRPr lang="en-US" sz="1600" b="1" dirty="0">
                        <a:latin typeface="Calibri"/>
                        <a:ea typeface="Calibri"/>
                        <a:cs typeface="Arial"/>
                      </a:endParaRPr>
                    </a:p>
                  </a:txBody>
                  <a:tcPr marL="68580" marR="68580" marT="0" marB="0" anchor="ctr"/>
                </a:tc>
              </a:tr>
              <a:tr h="685800">
                <a:tc>
                  <a:txBody>
                    <a:bodyPr/>
                    <a:lstStyle/>
                    <a:p>
                      <a:pPr marL="0" marR="0" algn="ctr" rtl="1">
                        <a:lnSpc>
                          <a:spcPct val="115000"/>
                        </a:lnSpc>
                        <a:spcBef>
                          <a:spcPts val="0"/>
                        </a:spcBef>
                        <a:spcAft>
                          <a:spcPts val="1000"/>
                        </a:spcAft>
                      </a:pPr>
                      <a:r>
                        <a:rPr lang="ar-SA" sz="1600" b="1">
                          <a:latin typeface="Calibri"/>
                          <a:ea typeface="Calibri"/>
                          <a:cs typeface="Simplified Arabic"/>
                        </a:rPr>
                        <a:t>35.0</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70</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31.6</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25</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37.2</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45</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30 – 39 سنة</a:t>
                      </a:r>
                      <a:endParaRPr lang="en-US" sz="1600" b="1" dirty="0">
                        <a:latin typeface="Calibri"/>
                        <a:ea typeface="Calibri"/>
                        <a:cs typeface="Arial"/>
                      </a:endParaRPr>
                    </a:p>
                  </a:txBody>
                  <a:tcPr marL="68580" marR="68580" marT="0" marB="0" anchor="ctr"/>
                </a:tc>
              </a:tr>
              <a:tr h="685800">
                <a:tc>
                  <a:txBody>
                    <a:bodyPr/>
                    <a:lstStyle/>
                    <a:p>
                      <a:pPr marL="0" marR="0" algn="ctr" rtl="1">
                        <a:lnSpc>
                          <a:spcPct val="115000"/>
                        </a:lnSpc>
                        <a:spcBef>
                          <a:spcPts val="0"/>
                        </a:spcBef>
                        <a:spcAft>
                          <a:spcPts val="1000"/>
                        </a:spcAft>
                      </a:pPr>
                      <a:r>
                        <a:rPr lang="ar-SA" sz="1600" b="1">
                          <a:latin typeface="Calibri"/>
                          <a:ea typeface="Calibri"/>
                          <a:cs typeface="Simplified Arabic"/>
                        </a:rPr>
                        <a:t>24.0</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48</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20.3</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16</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26.4</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32</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40 – 49 سنة</a:t>
                      </a:r>
                      <a:endParaRPr lang="en-US" sz="1600" b="1" dirty="0">
                        <a:latin typeface="Calibri"/>
                        <a:ea typeface="Calibri"/>
                        <a:cs typeface="Arial"/>
                      </a:endParaRPr>
                    </a:p>
                  </a:txBody>
                  <a:tcPr marL="68580" marR="68580" marT="0" marB="0" anchor="ctr"/>
                </a:tc>
              </a:tr>
              <a:tr h="685800">
                <a:tc>
                  <a:txBody>
                    <a:bodyPr/>
                    <a:lstStyle/>
                    <a:p>
                      <a:pPr marL="0" marR="0" algn="ctr" rtl="1">
                        <a:lnSpc>
                          <a:spcPct val="115000"/>
                        </a:lnSpc>
                        <a:spcBef>
                          <a:spcPts val="0"/>
                        </a:spcBef>
                        <a:spcAft>
                          <a:spcPts val="1000"/>
                        </a:spcAft>
                      </a:pPr>
                      <a:r>
                        <a:rPr lang="ar-SA" sz="1600" b="1" dirty="0">
                          <a:latin typeface="Calibri"/>
                          <a:ea typeface="Calibri"/>
                          <a:cs typeface="Simplified Arabic"/>
                        </a:rPr>
                        <a:t>5.0</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10</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3.8</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3</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5.8</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7</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50 </a:t>
                      </a:r>
                      <a:r>
                        <a:rPr lang="ar-SA" sz="1600" b="1" dirty="0" smtClean="0">
                          <a:latin typeface="Calibri"/>
                          <a:ea typeface="Calibri"/>
                          <a:cs typeface="Simplified Arabic"/>
                        </a:rPr>
                        <a:t>فما</a:t>
                      </a:r>
                      <a:r>
                        <a:rPr lang="en-US" sz="1600" b="1" dirty="0" smtClean="0">
                          <a:latin typeface="Calibri"/>
                          <a:ea typeface="Calibri"/>
                          <a:cs typeface="Simplified Arabic"/>
                        </a:rPr>
                        <a:t> </a:t>
                      </a:r>
                      <a:r>
                        <a:rPr lang="ar-SA" sz="1600" b="1" dirty="0" smtClean="0">
                          <a:latin typeface="Calibri"/>
                          <a:ea typeface="Calibri"/>
                          <a:cs typeface="Simplified Arabic"/>
                        </a:rPr>
                        <a:t>فوق</a:t>
                      </a:r>
                      <a:endParaRPr lang="en-US" sz="1600" b="1" dirty="0">
                        <a:latin typeface="Calibri"/>
                        <a:ea typeface="Calibri"/>
                        <a:cs typeface="Arial"/>
                      </a:endParaRPr>
                    </a:p>
                  </a:txBody>
                  <a:tcPr marL="68580" marR="68580" marT="0" marB="0" anchor="ctr"/>
                </a:tc>
              </a:tr>
            </a:tbl>
          </a:graphicData>
        </a:graphic>
      </p:graphicFrame>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143000"/>
            <a:ext cx="7854696" cy="4648200"/>
          </a:xfrm>
        </p:spPr>
        <p:txBody>
          <a:bodyPr>
            <a:normAutofit/>
          </a:bodyPr>
          <a:lstStyle/>
          <a:p>
            <a:pPr rtl="1">
              <a:buFont typeface="Courier New" pitchFamily="49" charset="0"/>
              <a:buChar char="o"/>
            </a:pPr>
            <a:r>
              <a:rPr lang="ar-SA" sz="2800" dirty="0" smtClean="0"/>
              <a:t>من الجدول (4) نجد أن 68.5% من النساء غير العاملات تعليمهن متدني (أمي، منخفض ومتوسط) بينما 57% من النساء العاملات تعليمهن عالي وقد كانت العلاقة ذات دلالة إحصائية(0.05 ≥</a:t>
            </a:r>
            <a:r>
              <a:rPr lang="en-US" sz="2800" dirty="0" smtClean="0"/>
              <a:t>P</a:t>
            </a:r>
            <a:r>
              <a:rPr lang="ar-SA" sz="2800" dirty="0" smtClean="0"/>
              <a:t>).</a:t>
            </a:r>
          </a:p>
          <a:p>
            <a:pPr rtl="1">
              <a:buFont typeface="Courier New" pitchFamily="49" charset="0"/>
              <a:buChar char="o"/>
            </a:pPr>
            <a:r>
              <a:rPr lang="ar-SA" sz="2800" dirty="0" smtClean="0"/>
              <a:t> يقتصر تعليم نسبة كبيرة من النساء علي مراحل التعليم الاولي مما يؤثر علي مستوي وعيها وقلة </a:t>
            </a:r>
            <a:r>
              <a:rPr lang="ar-SA" sz="3200" dirty="0" smtClean="0"/>
              <a:t>مقدرتها علي التخطيط الغذائي </a:t>
            </a:r>
            <a:r>
              <a:rPr lang="ar-SA" sz="2800" dirty="0" smtClean="0"/>
              <a:t>السليم( مصيقر،1998) .</a:t>
            </a:r>
          </a:p>
          <a:p>
            <a:pPr rtl="1">
              <a:buFont typeface="Courier New" pitchFamily="49" charset="0"/>
              <a:buChar char="o"/>
            </a:pPr>
            <a:r>
              <a:rPr lang="ar-SA" sz="2800" dirty="0" smtClean="0"/>
              <a:t> وقد أكدت الدراسات ان إرتفاع مستوي تعليم ربة الاسرة يؤدي الي تحسن نوعية التغذية التي يتلقاها أفراد الاسرة لانها أكثر دراية باحتياجات أفراد أسرتها مصيقر(2005).</a:t>
            </a:r>
            <a:endParaRPr lang="en-US" sz="2800" dirty="0" smtClean="0"/>
          </a:p>
          <a:p>
            <a:endParaRPr lang="ar-SA"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304800"/>
            <a:ext cx="8763000" cy="6324600"/>
          </a:xfrm>
        </p:spPr>
        <p:txBody>
          <a:bodyPr>
            <a:normAutofit lnSpcReduction="10000"/>
          </a:bodyPr>
          <a:lstStyle/>
          <a:p>
            <a:pPr rtl="1"/>
            <a:endParaRPr lang="ar-SA" sz="1800" b="1" dirty="0" smtClean="0"/>
          </a:p>
          <a:p>
            <a:pPr rtl="1"/>
            <a:endParaRPr lang="ar-SA" sz="1800" b="1" dirty="0" smtClean="0"/>
          </a:p>
          <a:p>
            <a:pPr rtl="1"/>
            <a:endParaRPr lang="ar-SA" sz="1800" b="1" dirty="0" smtClean="0"/>
          </a:p>
          <a:p>
            <a:pPr rtl="1"/>
            <a:r>
              <a:rPr lang="ar-SA" sz="2800" b="1" dirty="0" smtClean="0"/>
              <a:t>جدول</a:t>
            </a:r>
            <a:r>
              <a:rPr lang="ar-SA" sz="2800" dirty="0" smtClean="0"/>
              <a:t> (4) المستوي التعليمي للنساء السودانيات </a:t>
            </a:r>
          </a:p>
          <a:p>
            <a:endParaRPr lang="en-US" sz="1800" dirty="0" smtClean="0"/>
          </a:p>
          <a:p>
            <a:pPr algn="ctr"/>
            <a:endParaRPr lang="ar-SA" sz="1800" b="1" dirty="0" smtClean="0"/>
          </a:p>
          <a:p>
            <a:pPr algn="ctr"/>
            <a:endParaRPr lang="ar-SA" sz="1800" b="1" dirty="0" smtClean="0"/>
          </a:p>
          <a:p>
            <a:pPr algn="ctr"/>
            <a:endParaRPr lang="ar-SA" sz="1800" b="1" dirty="0" smtClean="0"/>
          </a:p>
          <a:p>
            <a:pPr algn="ctr"/>
            <a:endParaRPr lang="ar-SA" sz="1800" b="1" dirty="0"/>
          </a:p>
          <a:p>
            <a:pPr algn="ctr"/>
            <a:endParaRPr lang="ar-SA" sz="1800" b="1" dirty="0" smtClean="0"/>
          </a:p>
          <a:p>
            <a:pPr algn="ctr"/>
            <a:endParaRPr lang="ar-SA" sz="1800" b="1" dirty="0"/>
          </a:p>
          <a:p>
            <a:pPr algn="ctr"/>
            <a:endParaRPr lang="ar-SA" sz="1800" b="1" dirty="0" smtClean="0"/>
          </a:p>
          <a:p>
            <a:pPr algn="ctr"/>
            <a:endParaRPr lang="ar-SA" sz="1800" b="1" dirty="0" smtClean="0"/>
          </a:p>
          <a:p>
            <a:pPr algn="ctr"/>
            <a:endParaRPr lang="ar-SA" sz="1800" b="1" dirty="0"/>
          </a:p>
          <a:p>
            <a:pPr algn="ctr" rtl="1"/>
            <a:endParaRPr lang="ar-SA" sz="1800" dirty="0" smtClean="0"/>
          </a:p>
          <a:p>
            <a:pPr algn="ctr" rtl="1"/>
            <a:endParaRPr lang="ar-SA" sz="1800" dirty="0" smtClean="0"/>
          </a:p>
          <a:p>
            <a:pPr algn="ctr" rtl="1"/>
            <a:endParaRPr lang="ar-SA" sz="1800" dirty="0" smtClean="0"/>
          </a:p>
          <a:p>
            <a:pPr algn="ctr" rtl="1"/>
            <a:endParaRPr lang="ar-SA" sz="1800" dirty="0" smtClean="0"/>
          </a:p>
          <a:p>
            <a:pPr algn="ctr" rtl="1"/>
            <a:r>
              <a:rPr lang="ar-SA" sz="1800" dirty="0" smtClean="0"/>
              <a:t>مربع </a:t>
            </a:r>
            <a:r>
              <a:rPr lang="ar-SA" sz="1800" dirty="0"/>
              <a:t>كاى( 49.09 )/ درجة الحرية( 3 ) مستوى الثقة  ( 0.000</a:t>
            </a:r>
            <a:r>
              <a:rPr lang="ar-SA" sz="1800" dirty="0" smtClean="0"/>
              <a:t>).</a:t>
            </a:r>
          </a:p>
          <a:p>
            <a:pPr algn="ctr"/>
            <a:endParaRPr lang="en-US" sz="1800" dirty="0"/>
          </a:p>
          <a:p>
            <a:endParaRPr lang="ar-SA" sz="1800" b="1" dirty="0" smtClean="0"/>
          </a:p>
          <a:p>
            <a:endParaRPr lang="ar-SA" sz="1800" b="1" dirty="0"/>
          </a:p>
        </p:txBody>
      </p:sp>
      <p:graphicFrame>
        <p:nvGraphicFramePr>
          <p:cNvPr id="6" name="Table 5"/>
          <p:cNvGraphicFramePr>
            <a:graphicFrameLocks noGrp="1"/>
          </p:cNvGraphicFramePr>
          <p:nvPr/>
        </p:nvGraphicFramePr>
        <p:xfrm>
          <a:off x="1066800" y="1981200"/>
          <a:ext cx="7162806" cy="3733798"/>
        </p:xfrm>
        <a:graphic>
          <a:graphicData uri="http://schemas.openxmlformats.org/drawingml/2006/table">
            <a:tbl>
              <a:tblPr firstRow="1" bandRow="1">
                <a:tableStyleId>{5C22544A-7EE6-4342-B048-85BDC9FD1C3A}</a:tableStyleId>
              </a:tblPr>
              <a:tblGrid>
                <a:gridCol w="1023258"/>
                <a:gridCol w="1023258"/>
                <a:gridCol w="1023258"/>
                <a:gridCol w="1023258"/>
                <a:gridCol w="1023258"/>
                <a:gridCol w="1023258"/>
                <a:gridCol w="1023258"/>
              </a:tblGrid>
              <a:tr h="803844">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a:t>
                      </a:r>
                      <a:endParaRPr lang="en-US" sz="1800" b="1" dirty="0">
                        <a:latin typeface="Calibri"/>
                        <a:ea typeface="Calibri"/>
                        <a:cs typeface="Arial"/>
                      </a:endParaRPr>
                    </a:p>
                  </a:txBody>
                  <a:tcPr marL="68580" marR="68580" marT="0" marB="0" anchor="ctr"/>
                </a:tc>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nchor="ctr"/>
                </a:tc>
                <a:tc grid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النساء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grid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النساء غير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المستوي التعليمي</a:t>
                      </a:r>
                      <a:endParaRPr lang="en-US" sz="1800" b="1" dirty="0">
                        <a:latin typeface="Calibri"/>
                        <a:ea typeface="Calibri"/>
                        <a:cs typeface="Arial"/>
                      </a:endParaRPr>
                    </a:p>
                  </a:txBody>
                  <a:tcPr marL="68580" marR="68580" marT="0" marB="0" anchor="ctr"/>
                </a:tc>
              </a:tr>
              <a:tr h="803844">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1000"/>
                        </a:spcAft>
                      </a:pPr>
                      <a:r>
                        <a:rPr lang="ar-SA" sz="1800" b="1">
                          <a:latin typeface="Calibri"/>
                          <a:ea typeface="Calibri"/>
                          <a:cs typeface="Simplified Arabic"/>
                        </a:rPr>
                        <a:t>%</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العدد</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العدد</a:t>
                      </a:r>
                      <a:endParaRPr lang="en-US" sz="1800" b="1" dirty="0">
                        <a:latin typeface="Calibri"/>
                        <a:ea typeface="Calibri"/>
                        <a:cs typeface="Arial"/>
                      </a:endParaRPr>
                    </a:p>
                  </a:txBody>
                  <a:tcPr marL="68580" marR="68580" marT="0" marB="0" anchor="ctr"/>
                </a:tc>
                <a:tc vMerge="1">
                  <a:txBody>
                    <a:bodyPr/>
                    <a:lstStyle/>
                    <a:p>
                      <a:endParaRPr lang="en-US"/>
                    </a:p>
                  </a:txBody>
                  <a:tcPr/>
                </a:tc>
              </a:tr>
              <a:tr h="425222">
                <a:tc>
                  <a:txBody>
                    <a:bodyPr/>
                    <a:lstStyle/>
                    <a:p>
                      <a:pPr marL="0" marR="0" algn="ctr" rtl="1">
                        <a:lnSpc>
                          <a:spcPct val="115000"/>
                        </a:lnSpc>
                        <a:spcBef>
                          <a:spcPts val="0"/>
                        </a:spcBef>
                        <a:spcAft>
                          <a:spcPts val="1000"/>
                        </a:spcAft>
                      </a:pPr>
                      <a:r>
                        <a:rPr lang="ar-SA" sz="1800" b="1" dirty="0">
                          <a:latin typeface="Calibri"/>
                          <a:ea typeface="Calibri"/>
                          <a:cs typeface="Simplified Arabic"/>
                        </a:rPr>
                        <a:t>9.0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18</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1.3</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14.0</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17</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أمي</a:t>
                      </a:r>
                      <a:endParaRPr lang="en-US" sz="1800" b="1" dirty="0">
                        <a:latin typeface="Calibri"/>
                        <a:ea typeface="Calibri"/>
                        <a:cs typeface="Arial"/>
                      </a:endParaRPr>
                    </a:p>
                  </a:txBody>
                  <a:tcPr marL="68580" marR="68580" marT="0" marB="0" anchor="ctr"/>
                </a:tc>
              </a:tr>
              <a:tr h="425222">
                <a:tc>
                  <a:txBody>
                    <a:bodyPr/>
                    <a:lstStyle/>
                    <a:p>
                      <a:pPr marL="0" marR="0" algn="ctr" rtl="1">
                        <a:lnSpc>
                          <a:spcPct val="115000"/>
                        </a:lnSpc>
                        <a:spcBef>
                          <a:spcPts val="0"/>
                        </a:spcBef>
                        <a:spcAft>
                          <a:spcPts val="1000"/>
                        </a:spcAft>
                      </a:pPr>
                      <a:r>
                        <a:rPr lang="ar-SA" sz="1800" b="1" dirty="0">
                          <a:latin typeface="Calibri"/>
                          <a:ea typeface="Calibri"/>
                          <a:cs typeface="Simplified Arabic"/>
                        </a:rPr>
                        <a:t>16.5</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33</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3.8</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3</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24.8</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30</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منخفض</a:t>
                      </a:r>
                      <a:endParaRPr lang="en-US" sz="1800" b="1" dirty="0">
                        <a:latin typeface="Calibri"/>
                        <a:ea typeface="Calibri"/>
                        <a:cs typeface="Arial"/>
                      </a:endParaRPr>
                    </a:p>
                  </a:txBody>
                  <a:tcPr marL="68580" marR="68580" marT="0" marB="0" anchor="ctr"/>
                </a:tc>
              </a:tr>
              <a:tr h="425222">
                <a:tc>
                  <a:txBody>
                    <a:bodyPr/>
                    <a:lstStyle/>
                    <a:p>
                      <a:pPr marL="0" marR="0" algn="ctr" rtl="1">
                        <a:lnSpc>
                          <a:spcPct val="115000"/>
                        </a:lnSpc>
                        <a:spcBef>
                          <a:spcPts val="0"/>
                        </a:spcBef>
                        <a:spcAft>
                          <a:spcPts val="1000"/>
                        </a:spcAft>
                      </a:pPr>
                      <a:r>
                        <a:rPr lang="ar-SA" sz="1800" b="1" dirty="0">
                          <a:latin typeface="Calibri"/>
                          <a:ea typeface="Calibri"/>
                          <a:cs typeface="Simplified Arabic"/>
                        </a:rPr>
                        <a:t>43.0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86</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38.0</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30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46.3</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56</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متوسط</a:t>
                      </a:r>
                      <a:endParaRPr lang="en-US" sz="1800" b="1" dirty="0">
                        <a:latin typeface="Calibri"/>
                        <a:ea typeface="Calibri"/>
                        <a:cs typeface="Arial"/>
                      </a:endParaRPr>
                    </a:p>
                  </a:txBody>
                  <a:tcPr marL="68580" marR="68580" marT="0" marB="0" anchor="ctr"/>
                </a:tc>
              </a:tr>
              <a:tr h="425222">
                <a:tc>
                  <a:txBody>
                    <a:bodyPr/>
                    <a:lstStyle/>
                    <a:p>
                      <a:pPr marL="0" marR="0" algn="ctr" rtl="1">
                        <a:lnSpc>
                          <a:spcPct val="115000"/>
                        </a:lnSpc>
                        <a:spcBef>
                          <a:spcPts val="0"/>
                        </a:spcBef>
                        <a:spcAft>
                          <a:spcPts val="1000"/>
                        </a:spcAft>
                      </a:pPr>
                      <a:r>
                        <a:rPr lang="ar-SA" sz="1800" b="1" dirty="0">
                          <a:latin typeface="Calibri"/>
                          <a:ea typeface="Calibri"/>
                          <a:cs typeface="Simplified Arabic"/>
                        </a:rPr>
                        <a:t>31.5</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63</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57.0</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45</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14.9</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18</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عالي</a:t>
                      </a:r>
                      <a:endParaRPr lang="en-US" sz="1800" b="1" dirty="0">
                        <a:latin typeface="Calibri"/>
                        <a:ea typeface="Calibri"/>
                        <a:cs typeface="Arial"/>
                      </a:endParaRPr>
                    </a:p>
                  </a:txBody>
                  <a:tcPr marL="68580" marR="68580" marT="0" marB="0" anchor="ctr"/>
                </a:tc>
              </a:tr>
              <a:tr h="425222">
                <a:tc>
                  <a:txBody>
                    <a:bodyPr/>
                    <a:lstStyle/>
                    <a:p>
                      <a:pPr marL="0" marR="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200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79</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121</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nchor="ctr"/>
                </a:tc>
              </a:tr>
            </a:tbl>
          </a:graphicData>
        </a:graphic>
      </p:graphicFrame>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subTitle" idx="1"/>
          </p:nvPr>
        </p:nvSpPr>
        <p:spPr>
          <a:xfrm>
            <a:off x="533400" y="1295400"/>
            <a:ext cx="7854696" cy="4114800"/>
          </a:xfrm>
        </p:spPr>
        <p:txBody>
          <a:bodyPr>
            <a:noAutofit/>
          </a:bodyPr>
          <a:lstStyle/>
          <a:p>
            <a:pPr rtl="1">
              <a:lnSpc>
                <a:spcPct val="150000"/>
              </a:lnSpc>
              <a:buFont typeface="Courier New" pitchFamily="49" charset="0"/>
              <a:buChar char="o"/>
            </a:pPr>
            <a:r>
              <a:rPr lang="ar-SA" sz="2800" dirty="0" smtClean="0"/>
              <a:t> توضح النتائج فى جدول (5) أن83.5%يعشن مع أزواجهن (87.6%غير عاملات و77.2% عاملات) و3.5 % مطلقات (4.1% غير عاملات و1.3% عاملات)5.5 % أرامل (5.8% غير عاملات و5.0% عاملات) 8.0% غير متزوجات (2.5% غير عاملات و16.5% عاملات).وقد كانت العلاقة ذات دلالة إحصائية (0.05 ≥</a:t>
            </a:r>
            <a:r>
              <a:rPr lang="en-US" sz="2800" dirty="0" smtClean="0"/>
              <a:t>P</a:t>
            </a:r>
            <a:r>
              <a:rPr lang="ar-SA" sz="2800" dirty="0" smtClean="0"/>
              <a:t>).</a:t>
            </a:r>
            <a:endParaRPr lang="en-US" sz="2800" dirty="0" smtClean="0"/>
          </a:p>
          <a:p>
            <a:pPr>
              <a:lnSpc>
                <a:spcPct val="150000"/>
              </a:lnSpc>
            </a:pPr>
            <a:endParaRPr lang="ar-SA" sz="2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sz="5400" dirty="0" smtClean="0"/>
              <a:t>     </a:t>
            </a:r>
            <a:endParaRPr lang="ar-SA" dirty="0"/>
          </a:p>
        </p:txBody>
      </p:sp>
      <p:sp>
        <p:nvSpPr>
          <p:cNvPr id="3" name="Content Placeholder 2"/>
          <p:cNvSpPr>
            <a:spLocks noGrp="1"/>
          </p:cNvSpPr>
          <p:nvPr>
            <p:ph type="body" idx="1"/>
          </p:nvPr>
        </p:nvSpPr>
        <p:spPr/>
        <p:txBody>
          <a:bodyPr>
            <a:normAutofit fontScale="25000" lnSpcReduction="20000"/>
          </a:bodyPr>
          <a:lstStyle/>
          <a:p>
            <a:endParaRPr lang="ar-SA" sz="2800" b="1" i="1" kern="1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a:endParaRPr>
          </a:p>
          <a:p>
            <a:endParaRPr lang="ar-SA" sz="2800" b="1" i="1" kern="1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a:endParaRPr>
          </a:p>
          <a:p>
            <a:endParaRPr lang="ar-SA" sz="2800" b="1" i="1" kern="1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a:endParaRPr>
          </a:p>
          <a:p>
            <a:pPr>
              <a:buNone/>
            </a:pPr>
            <a:endParaRPr lang="ar-SA" sz="12800" b="1" i="1" kern="1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a:endParaRPr>
          </a:p>
          <a:p>
            <a:pPr algn="ctr">
              <a:buNone/>
            </a:pPr>
            <a:r>
              <a:rPr lang="ar-SA" sz="12800" b="1" i="1" kern="10"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a:rPr>
              <a:t>مدى وعي النساء بولاية </a:t>
            </a:r>
            <a:r>
              <a:rPr lang="ar-SA" sz="12800" b="1" i="1" kern="10" spc="300" dirty="0" smtClean="0">
                <a:ln w="11430" cmpd="sng">
                  <a:solidFill>
                    <a:schemeClr val="accent1">
                      <a:tint val="10000"/>
                    </a:schemeClr>
                  </a:solidFill>
                  <a:prstDash val="solid"/>
                  <a:miter lim="800000"/>
                </a:ln>
                <a:effectLst>
                  <a:glow rad="45500">
                    <a:schemeClr val="accent1">
                      <a:satMod val="220000"/>
                      <a:alpha val="35000"/>
                    </a:schemeClr>
                  </a:glow>
                  <a:outerShdw blurRad="50800" dist="38100" dir="5400000" algn="t" rotWithShape="0">
                    <a:prstClr val="black">
                      <a:alpha val="40000"/>
                    </a:prstClr>
                  </a:outerShdw>
                </a:effectLst>
                <a:latin typeface="Arial Black"/>
              </a:rPr>
              <a:t>الخرطوم</a:t>
            </a:r>
            <a:r>
              <a:rPr lang="ar-SA" sz="12800" b="1" i="1" kern="10"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a:rPr>
              <a:t>  (السودان) </a:t>
            </a:r>
          </a:p>
          <a:p>
            <a:pPr algn="ctr"/>
            <a:r>
              <a:rPr lang="ar-SA" sz="12800" b="1" i="1" kern="10"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a:rPr>
              <a:t>بإستخدام الملح الميودن</a:t>
            </a:r>
          </a:p>
          <a:p>
            <a:pPr algn="ctr"/>
            <a:endParaRPr lang="ar-SA" sz="12800" b="1" i="1" u="sng" kern="10" spc="300" dirty="0" smtClean="0">
              <a:ln w="11430" cmpd="sng">
                <a:solidFill>
                  <a:schemeClr val="accent1">
                    <a:tint val="10000"/>
                  </a:schemeClr>
                </a:solidFill>
                <a:prstDash val="solid"/>
                <a:miter lim="800000"/>
              </a:ln>
              <a:effectLst>
                <a:glow rad="45500">
                  <a:schemeClr val="accent1">
                    <a:satMod val="220000"/>
                    <a:alpha val="35000"/>
                  </a:schemeClr>
                </a:glow>
              </a:effectLst>
              <a:latin typeface="Arial Black"/>
              <a:cs typeface="DecoType Naskh" pitchFamily="2" charset="-78"/>
            </a:endParaRPr>
          </a:p>
          <a:p>
            <a:endParaRPr lang="ar-SA" sz="12800" b="1" i="1" u="sng" kern="1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a:cs typeface="DecoType Naskh" pitchFamily="2" charset="-78"/>
            </a:endParaRPr>
          </a:p>
          <a:p>
            <a:r>
              <a:rPr lang="ar-EG" sz="19200" b="1" u="sng" dirty="0" smtClean="0">
                <a:solidFill>
                  <a:srgbClr val="002060"/>
                </a:solidFill>
                <a:cs typeface="DecoType Naskh" pitchFamily="2" charset="-78"/>
              </a:rPr>
              <a:t>فاطمة عمر نبق </a:t>
            </a:r>
            <a:r>
              <a:rPr lang="ar-EG" sz="12800" dirty="0" smtClean="0">
                <a:solidFill>
                  <a:srgbClr val="002060"/>
                </a:solidFill>
                <a:cs typeface="DecoType Naskh" pitchFamily="2" charset="-78"/>
              </a:rPr>
              <a:t>– حنان يعقوب – منال كبر- بخيتة ابراهيم- انديرا الزبير</a:t>
            </a:r>
            <a:endParaRPr lang="en-US" sz="12800" dirty="0" smtClean="0">
              <a:solidFill>
                <a:srgbClr val="002060"/>
              </a:solidFill>
              <a:cs typeface="DecoType Naskh" pitchFamily="2" charset="-78"/>
            </a:endParaRPr>
          </a:p>
          <a:p>
            <a:endParaRPr lang="ar-SA" sz="12800" b="1" i="1" kern="1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a:endParaRPr>
          </a:p>
          <a:p>
            <a:endParaRPr lang="ar-SA" sz="1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endParaRPr lang="ar-SA" sz="12800" dirty="0"/>
          </a:p>
        </p:txBody>
      </p:sp>
      <p:pic>
        <p:nvPicPr>
          <p:cNvPr id="4" name="Picture 4" descr="sudflag"/>
          <p:cNvPicPr>
            <a:picLocks noChangeAspect="1" noChangeArrowheads="1" noCrop="1"/>
          </p:cNvPicPr>
          <p:nvPr/>
        </p:nvPicPr>
        <p:blipFill>
          <a:blip r:embed="rId2" cstate="print"/>
          <a:srcRect/>
          <a:stretch>
            <a:fillRect/>
          </a:stretch>
        </p:blipFill>
        <p:spPr>
          <a:xfrm>
            <a:off x="2590800" y="1219200"/>
            <a:ext cx="31242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304800"/>
            <a:ext cx="8763000" cy="6324600"/>
          </a:xfrm>
        </p:spPr>
        <p:txBody>
          <a:bodyPr>
            <a:normAutofit/>
          </a:bodyPr>
          <a:lstStyle/>
          <a:p>
            <a:pPr rtl="1"/>
            <a:r>
              <a:rPr lang="ar-SA" sz="1800" dirty="0"/>
              <a:t> </a:t>
            </a:r>
            <a:endParaRPr lang="en-US" sz="1800" dirty="0"/>
          </a:p>
          <a:p>
            <a:pPr rtl="1"/>
            <a:r>
              <a:rPr lang="ar-SA" sz="1800" dirty="0"/>
              <a:t> </a:t>
            </a:r>
            <a:endParaRPr lang="en-US" sz="1800" dirty="0"/>
          </a:p>
          <a:p>
            <a:r>
              <a:rPr lang="ar-SA" sz="2800" dirty="0" smtClean="0"/>
              <a:t>جدول </a:t>
            </a:r>
            <a:r>
              <a:rPr lang="ar-SA" sz="2800" dirty="0"/>
              <a:t>(5) الحالة الزوجية للنساء </a:t>
            </a:r>
            <a:r>
              <a:rPr lang="ar-SA" sz="2800" dirty="0" smtClean="0"/>
              <a:t>السودانيات</a:t>
            </a:r>
          </a:p>
          <a:p>
            <a:endParaRPr lang="ar-SA" sz="1800" b="1" dirty="0" smtClean="0"/>
          </a:p>
          <a:p>
            <a:endParaRPr lang="ar-SA" sz="1800" b="1" dirty="0"/>
          </a:p>
          <a:p>
            <a:endParaRPr lang="ar-SA" sz="1800" b="1" dirty="0" smtClean="0"/>
          </a:p>
          <a:p>
            <a:endParaRPr lang="ar-SA" sz="1800" b="1" dirty="0"/>
          </a:p>
          <a:p>
            <a:endParaRPr lang="ar-SA" sz="1800" b="1" dirty="0" smtClean="0"/>
          </a:p>
          <a:p>
            <a:endParaRPr lang="ar-SA" sz="1800" b="1" dirty="0"/>
          </a:p>
          <a:p>
            <a:endParaRPr lang="ar-SA" sz="1800" b="1" dirty="0" smtClean="0"/>
          </a:p>
          <a:p>
            <a:endParaRPr lang="ar-SA" sz="1800" b="1" dirty="0"/>
          </a:p>
          <a:p>
            <a:pPr rtl="1"/>
            <a:endParaRPr lang="ar-SA" sz="1800" b="1" dirty="0" smtClean="0"/>
          </a:p>
          <a:p>
            <a:pPr rtl="1"/>
            <a:endParaRPr lang="ar-SA" sz="1800" b="1" dirty="0" smtClean="0"/>
          </a:p>
          <a:p>
            <a:pPr rtl="1"/>
            <a:endParaRPr lang="ar-SA" sz="1800" b="1" dirty="0" smtClean="0"/>
          </a:p>
          <a:p>
            <a:pPr rtl="1"/>
            <a:endParaRPr lang="ar-SA" sz="1800" b="1" dirty="0" smtClean="0"/>
          </a:p>
          <a:p>
            <a:pPr algn="ctr" rtl="1"/>
            <a:endParaRPr lang="ar-SA" sz="1800" b="1" dirty="0" smtClean="0"/>
          </a:p>
          <a:p>
            <a:pPr algn="ctr" rtl="1"/>
            <a:r>
              <a:rPr lang="ar-SA" sz="1800" dirty="0"/>
              <a:t>مربع كاى( 13.64 ) درجة الحرية( 3 ) مستوى الثقة  ( 0.003).</a:t>
            </a:r>
            <a:endParaRPr lang="ar-SA" sz="1800" b="1" dirty="0"/>
          </a:p>
        </p:txBody>
      </p:sp>
      <p:graphicFrame>
        <p:nvGraphicFramePr>
          <p:cNvPr id="4" name="Table 3"/>
          <p:cNvGraphicFramePr>
            <a:graphicFrameLocks noGrp="1"/>
          </p:cNvGraphicFramePr>
          <p:nvPr/>
        </p:nvGraphicFramePr>
        <p:xfrm>
          <a:off x="1371598" y="1886712"/>
          <a:ext cx="6477002" cy="3761232"/>
        </p:xfrm>
        <a:graphic>
          <a:graphicData uri="http://schemas.openxmlformats.org/drawingml/2006/table">
            <a:tbl>
              <a:tblPr firstRow="1" bandRow="1">
                <a:tableStyleId>{5C22544A-7EE6-4342-B048-85BDC9FD1C3A}</a:tableStyleId>
              </a:tblPr>
              <a:tblGrid>
                <a:gridCol w="925286"/>
                <a:gridCol w="925286"/>
                <a:gridCol w="925286"/>
                <a:gridCol w="925286"/>
                <a:gridCol w="925286"/>
                <a:gridCol w="925286"/>
                <a:gridCol w="925286"/>
              </a:tblGrid>
              <a:tr h="533400">
                <a:tc rowSpan="2">
                  <a:txBody>
                    <a:bodyPr/>
                    <a:lstStyle/>
                    <a:p>
                      <a:pPr marL="0" marR="0" algn="ctr" rtl="1">
                        <a:lnSpc>
                          <a:spcPct val="115000"/>
                        </a:lnSpc>
                        <a:spcBef>
                          <a:spcPts val="0"/>
                        </a:spcBef>
                        <a:spcAft>
                          <a:spcPts val="1000"/>
                        </a:spcAft>
                      </a:pPr>
                      <a:r>
                        <a:rPr lang="ar-SA" sz="1600" b="1" dirty="0">
                          <a:latin typeface="Calibri"/>
                          <a:ea typeface="Calibri"/>
                          <a:cs typeface="Simplified Arabic"/>
                        </a:rPr>
                        <a:t>%</a:t>
                      </a:r>
                      <a:endParaRPr lang="en-US" sz="1600" b="1" dirty="0">
                        <a:latin typeface="Calibri"/>
                        <a:ea typeface="Calibri"/>
                        <a:cs typeface="Arial"/>
                      </a:endParaRPr>
                    </a:p>
                  </a:txBody>
                  <a:tcPr marL="68580" marR="68580" marT="0" marB="0" anchor="ctr"/>
                </a:tc>
                <a:tc rowSpan="2">
                  <a:txBody>
                    <a:bodyPr/>
                    <a:lstStyle/>
                    <a:p>
                      <a:pPr marL="0" marR="0" algn="ctr" rtl="1">
                        <a:lnSpc>
                          <a:spcPct val="115000"/>
                        </a:lnSpc>
                        <a:spcBef>
                          <a:spcPts val="0"/>
                        </a:spcBef>
                        <a:spcAft>
                          <a:spcPts val="1000"/>
                        </a:spcAft>
                      </a:pPr>
                      <a:r>
                        <a:rPr lang="ar-SA" sz="1600" b="1" dirty="0">
                          <a:latin typeface="Calibri"/>
                          <a:ea typeface="Calibri"/>
                          <a:cs typeface="Simplified Arabic"/>
                        </a:rPr>
                        <a:t>المجموع</a:t>
                      </a:r>
                      <a:endParaRPr lang="en-US" sz="1600" b="1" dirty="0">
                        <a:latin typeface="Calibri"/>
                        <a:ea typeface="Calibri"/>
                        <a:cs typeface="Arial"/>
                      </a:endParaRPr>
                    </a:p>
                  </a:txBody>
                  <a:tcPr marL="68580" marR="68580" marT="0" marB="0" anchor="ctr"/>
                </a:tc>
                <a:tc gridSpan="2">
                  <a:txBody>
                    <a:bodyPr/>
                    <a:lstStyle/>
                    <a:p>
                      <a:pPr marL="0" marR="0" algn="ctr" rtl="1">
                        <a:lnSpc>
                          <a:spcPct val="115000"/>
                        </a:lnSpc>
                        <a:spcBef>
                          <a:spcPts val="0"/>
                        </a:spcBef>
                        <a:spcAft>
                          <a:spcPts val="1000"/>
                        </a:spcAft>
                      </a:pPr>
                      <a:r>
                        <a:rPr lang="ar-SA" sz="1200" dirty="0">
                          <a:latin typeface="Calibri"/>
                          <a:ea typeface="Calibri"/>
                          <a:cs typeface="Simplified Arabic"/>
                        </a:rPr>
                        <a:t>النساء العاملات</a:t>
                      </a:r>
                      <a:endParaRPr lang="en-US" sz="1100" dirty="0">
                        <a:latin typeface="Calibri"/>
                        <a:ea typeface="Calibri"/>
                        <a:cs typeface="Arial"/>
                      </a:endParaRPr>
                    </a:p>
                  </a:txBody>
                  <a:tcPr marL="68580" marR="68580" marT="0" marB="0" anchor="ctr"/>
                </a:tc>
                <a:tc hMerge="1">
                  <a:txBody>
                    <a:bodyPr/>
                    <a:lstStyle/>
                    <a:p>
                      <a:endParaRPr lang="en-US"/>
                    </a:p>
                  </a:txBody>
                  <a:tcPr/>
                </a:tc>
                <a:tc gridSpan="2">
                  <a:txBody>
                    <a:bodyPr/>
                    <a:lstStyle/>
                    <a:p>
                      <a:pPr marL="0" marR="0" algn="ctr" rtl="1">
                        <a:lnSpc>
                          <a:spcPct val="115000"/>
                        </a:lnSpc>
                        <a:spcBef>
                          <a:spcPts val="0"/>
                        </a:spcBef>
                        <a:spcAft>
                          <a:spcPts val="1000"/>
                        </a:spcAft>
                      </a:pPr>
                      <a:r>
                        <a:rPr lang="ar-SA" sz="1200" dirty="0">
                          <a:latin typeface="Calibri"/>
                          <a:ea typeface="Calibri"/>
                          <a:cs typeface="Simplified Arabic"/>
                        </a:rPr>
                        <a:t>النساء غير العاملات</a:t>
                      </a:r>
                      <a:endParaRPr lang="en-US" sz="1100" dirty="0">
                        <a:latin typeface="Calibri"/>
                        <a:ea typeface="Calibri"/>
                        <a:cs typeface="Arial"/>
                      </a:endParaRPr>
                    </a:p>
                  </a:txBody>
                  <a:tcPr marL="68580" marR="68580" marT="0" marB="0" anchor="ctr"/>
                </a:tc>
                <a:tc hMerge="1">
                  <a:txBody>
                    <a:bodyPr/>
                    <a:lstStyle/>
                    <a:p>
                      <a:endParaRPr lang="en-US"/>
                    </a:p>
                  </a:txBody>
                  <a:tcPr/>
                </a:tc>
                <a:tc rowSpan="2">
                  <a:txBody>
                    <a:bodyPr/>
                    <a:lstStyle/>
                    <a:p>
                      <a:pPr marL="0" marR="0" algn="ctr" rtl="1">
                        <a:lnSpc>
                          <a:spcPct val="115000"/>
                        </a:lnSpc>
                        <a:spcBef>
                          <a:spcPts val="0"/>
                        </a:spcBef>
                        <a:spcAft>
                          <a:spcPts val="1000"/>
                        </a:spcAft>
                      </a:pPr>
                      <a:r>
                        <a:rPr lang="ar-SA" sz="1600" b="1" dirty="0">
                          <a:latin typeface="Calibri"/>
                          <a:ea typeface="Calibri"/>
                          <a:cs typeface="Simplified Arabic"/>
                        </a:rPr>
                        <a:t>الحالة الزوجية</a:t>
                      </a:r>
                      <a:endParaRPr lang="en-US" sz="1600" b="1" dirty="0">
                        <a:latin typeface="Calibri"/>
                        <a:ea typeface="Calibri"/>
                        <a:cs typeface="Arial"/>
                      </a:endParaRPr>
                    </a:p>
                  </a:txBody>
                  <a:tcPr marL="68580" marR="68580" marT="0" marB="0" anchor="ctr"/>
                </a:tc>
              </a:tr>
              <a:tr h="533400">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العدد</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العدد</a:t>
                      </a:r>
                      <a:endParaRPr lang="en-US" sz="1600" b="1">
                        <a:latin typeface="Calibri"/>
                        <a:ea typeface="Calibri"/>
                        <a:cs typeface="Arial"/>
                      </a:endParaRPr>
                    </a:p>
                  </a:txBody>
                  <a:tcPr marL="68580" marR="68580" marT="0" marB="0" anchor="ctr"/>
                </a:tc>
                <a:tc vMerge="1">
                  <a:txBody>
                    <a:bodyPr/>
                    <a:lstStyle/>
                    <a:p>
                      <a:endParaRPr lang="en-US"/>
                    </a:p>
                  </a:txBody>
                  <a:tcPr/>
                </a:tc>
              </a:tr>
              <a:tr h="533400">
                <a:tc>
                  <a:txBody>
                    <a:bodyPr/>
                    <a:lstStyle/>
                    <a:p>
                      <a:pPr marL="0" marR="0" algn="ctr" rtl="1">
                        <a:lnSpc>
                          <a:spcPct val="115000"/>
                        </a:lnSpc>
                        <a:spcBef>
                          <a:spcPts val="0"/>
                        </a:spcBef>
                        <a:spcAft>
                          <a:spcPts val="1000"/>
                        </a:spcAft>
                      </a:pPr>
                      <a:r>
                        <a:rPr lang="ar-SA" sz="1600" b="1" dirty="0">
                          <a:latin typeface="Calibri"/>
                          <a:ea typeface="Calibri"/>
                          <a:cs typeface="Simplified Arabic"/>
                        </a:rPr>
                        <a:t>9.0</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16</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16.5</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13</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2.5</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3</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غير متزوجة</a:t>
                      </a:r>
                      <a:endParaRPr lang="en-US" sz="1600" b="1" dirty="0">
                        <a:latin typeface="Calibri"/>
                        <a:ea typeface="Calibri"/>
                        <a:cs typeface="Arial"/>
                      </a:endParaRPr>
                    </a:p>
                  </a:txBody>
                  <a:tcPr marL="68580" marR="68580" marT="0" marB="0" anchor="ctr"/>
                </a:tc>
              </a:tr>
              <a:tr h="533400">
                <a:tc>
                  <a:txBody>
                    <a:bodyPr/>
                    <a:lstStyle/>
                    <a:p>
                      <a:pPr marL="0" marR="0" algn="ctr" rtl="1">
                        <a:lnSpc>
                          <a:spcPct val="115000"/>
                        </a:lnSpc>
                        <a:spcBef>
                          <a:spcPts val="0"/>
                        </a:spcBef>
                        <a:spcAft>
                          <a:spcPts val="1000"/>
                        </a:spcAft>
                      </a:pPr>
                      <a:r>
                        <a:rPr lang="ar-SA" sz="1600" b="1" dirty="0">
                          <a:latin typeface="Calibri"/>
                          <a:ea typeface="Calibri"/>
                          <a:cs typeface="Simplified Arabic"/>
                        </a:rPr>
                        <a:t>16.5</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167</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77.2</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61</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87.6</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106</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متزوجة</a:t>
                      </a:r>
                      <a:endParaRPr lang="en-US" sz="1600" b="1" dirty="0">
                        <a:latin typeface="Calibri"/>
                        <a:ea typeface="Calibri"/>
                        <a:cs typeface="Arial"/>
                      </a:endParaRPr>
                    </a:p>
                  </a:txBody>
                  <a:tcPr marL="68580" marR="68580" marT="0" marB="0" anchor="ctr"/>
                </a:tc>
              </a:tr>
              <a:tr h="533400">
                <a:tc>
                  <a:txBody>
                    <a:bodyPr/>
                    <a:lstStyle/>
                    <a:p>
                      <a:pPr marL="0" marR="0" algn="ctr" rtl="1">
                        <a:lnSpc>
                          <a:spcPct val="115000"/>
                        </a:lnSpc>
                        <a:spcBef>
                          <a:spcPts val="0"/>
                        </a:spcBef>
                        <a:spcAft>
                          <a:spcPts val="1000"/>
                        </a:spcAft>
                      </a:pPr>
                      <a:r>
                        <a:rPr lang="ar-SA" sz="1600" b="1" dirty="0">
                          <a:latin typeface="Calibri"/>
                          <a:ea typeface="Calibri"/>
                          <a:cs typeface="Simplified Arabic"/>
                        </a:rPr>
                        <a:t>43.0</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6</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1.3</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1</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4.1</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5</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مطلقة</a:t>
                      </a:r>
                      <a:endParaRPr lang="en-US" sz="1600" b="1" dirty="0">
                        <a:latin typeface="Calibri"/>
                        <a:ea typeface="Calibri"/>
                        <a:cs typeface="Arial"/>
                      </a:endParaRPr>
                    </a:p>
                  </a:txBody>
                  <a:tcPr marL="68580" marR="68580" marT="0" marB="0" anchor="ctr"/>
                </a:tc>
              </a:tr>
              <a:tr h="533400">
                <a:tc>
                  <a:txBody>
                    <a:bodyPr/>
                    <a:lstStyle/>
                    <a:p>
                      <a:pPr marL="0" marR="0" algn="ctr" rtl="1">
                        <a:lnSpc>
                          <a:spcPct val="115000"/>
                        </a:lnSpc>
                        <a:spcBef>
                          <a:spcPts val="0"/>
                        </a:spcBef>
                        <a:spcAft>
                          <a:spcPts val="1000"/>
                        </a:spcAft>
                      </a:pPr>
                      <a:r>
                        <a:rPr lang="ar-SA" sz="1600" b="1" dirty="0">
                          <a:latin typeface="Calibri"/>
                          <a:ea typeface="Calibri"/>
                          <a:cs typeface="Simplified Arabic"/>
                        </a:rPr>
                        <a:t>31.5</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11</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5.0</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4</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5.8</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7</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أرملة</a:t>
                      </a:r>
                      <a:endParaRPr lang="en-US" sz="1600" b="1" dirty="0">
                        <a:latin typeface="Calibri"/>
                        <a:ea typeface="Calibri"/>
                        <a:cs typeface="Arial"/>
                      </a:endParaRPr>
                    </a:p>
                  </a:txBody>
                  <a:tcPr marL="68580" marR="68580" marT="0" marB="0" anchor="ctr"/>
                </a:tc>
              </a:tr>
              <a:tr h="533400">
                <a:tc>
                  <a:txBody>
                    <a:bodyPr/>
                    <a:lstStyle/>
                    <a:p>
                      <a:pPr marL="0" marR="0" algn="ctr" rtl="1">
                        <a:lnSpc>
                          <a:spcPct val="115000"/>
                        </a:lnSpc>
                        <a:spcBef>
                          <a:spcPts val="0"/>
                        </a:spcBef>
                        <a:spcAft>
                          <a:spcPts val="1000"/>
                        </a:spcAft>
                      </a:pPr>
                      <a:r>
                        <a:rPr lang="ar-SA" sz="1600" b="1" dirty="0">
                          <a:latin typeface="Calibri"/>
                          <a:ea typeface="Calibri"/>
                          <a:cs typeface="Simplified Arabic"/>
                        </a:rPr>
                        <a:t>100</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200</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100</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79</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100</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121</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المجموع</a:t>
                      </a:r>
                      <a:endParaRPr lang="en-US" sz="1600" b="1" dirty="0">
                        <a:latin typeface="Calibri"/>
                        <a:ea typeface="Calibri"/>
                        <a:cs typeface="Arial"/>
                      </a:endParaRPr>
                    </a:p>
                  </a:txBody>
                  <a:tcPr marL="68580" marR="68580" marT="0" marB="0" anchor="ctr"/>
                </a:tc>
              </a:tr>
            </a:tbl>
          </a:graphicData>
        </a:graphic>
      </p:graphicFrame>
    </p:spTree>
  </p:cSld>
  <p:clrMapOvr>
    <a:masterClrMapping/>
  </p:clrMapOvr>
  <p:transition>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00200"/>
            <a:ext cx="7854696" cy="4419600"/>
          </a:xfrm>
        </p:spPr>
        <p:txBody>
          <a:bodyPr>
            <a:normAutofit/>
          </a:bodyPr>
          <a:lstStyle/>
          <a:p>
            <a:pPr>
              <a:buFont typeface="Courier New" pitchFamily="49" charset="0"/>
              <a:buChar char="o"/>
            </a:pPr>
            <a:r>
              <a:rPr lang="ar-SA" sz="2800" dirty="0" smtClean="0"/>
              <a:t>الجدول(6) يشير إلي ان </a:t>
            </a:r>
            <a:r>
              <a:rPr lang="en-US" sz="2800" dirty="0" smtClean="0"/>
              <a:t>%</a:t>
            </a:r>
            <a:r>
              <a:rPr lang="ar-SA" sz="2800" dirty="0" smtClean="0"/>
              <a:t>51.5 من النساء عدد أفراد اسرتهم أكثر من سبعة.</a:t>
            </a:r>
          </a:p>
          <a:p>
            <a:pPr>
              <a:buFont typeface="Courier New" pitchFamily="49" charset="0"/>
              <a:buChar char="o"/>
            </a:pPr>
            <a:r>
              <a:rPr lang="ar-SA" sz="2800" dirty="0" smtClean="0"/>
              <a:t>55.7% من اسر النساء العاملات  و66.9% من  أسر النساء الغيرالعاملات  يسكنون مع اسر أخرى (أسره ممتدة) .</a:t>
            </a:r>
          </a:p>
          <a:p>
            <a:pPr>
              <a:buFont typeface="Courier New" pitchFamily="49" charset="0"/>
              <a:buChar char="o"/>
            </a:pPr>
            <a:r>
              <a:rPr lang="ar-SA" sz="2800" dirty="0" smtClean="0"/>
              <a:t>الاسرة الكبيرة تحاول توفير غذاء أكثر إقتصادا لتلك الاعداد الكبيرة من الافراد(حمزة،2006). </a:t>
            </a:r>
          </a:p>
          <a:p>
            <a:pPr>
              <a:buFont typeface="Courier New" pitchFamily="49" charset="0"/>
              <a:buChar char="o"/>
            </a:pPr>
            <a:r>
              <a:rPr lang="ar-SA" sz="2800" dirty="0" smtClean="0"/>
              <a:t>زيادة عدد أفراد الأسرة مع محدودية الدخل تؤثر  علي نصيب الفرد من العناصر الغذائية مما يؤدي إلي إنتشار أمراض سوء التغذية و ما يصاحبها من أضرار (الدويك وعبد المجيد، 2006).</a:t>
            </a:r>
          </a:p>
          <a:p>
            <a:endParaRPr lang="ar-SA"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838200"/>
            <a:ext cx="8763000" cy="5791200"/>
          </a:xfrm>
        </p:spPr>
        <p:txBody>
          <a:bodyPr>
            <a:normAutofit/>
          </a:bodyPr>
          <a:lstStyle/>
          <a:p>
            <a:pPr rtl="1"/>
            <a:r>
              <a:rPr lang="ar-SA" sz="2800" dirty="0" smtClean="0"/>
              <a:t>جدول (6) حجم الاسرة للنساء السودانيات</a:t>
            </a:r>
            <a:endParaRPr lang="ar-SA" sz="2800" b="1" dirty="0" smtClean="0"/>
          </a:p>
          <a:p>
            <a:pPr rtl="1"/>
            <a:endParaRPr lang="en-US" sz="1800" dirty="0"/>
          </a:p>
          <a:p>
            <a:endParaRPr lang="ar-SA" sz="1800" dirty="0" smtClean="0"/>
          </a:p>
          <a:p>
            <a:endParaRPr lang="ar-SA" sz="1800" dirty="0"/>
          </a:p>
          <a:p>
            <a:endParaRPr lang="ar-SA" sz="1800" dirty="0" smtClean="0"/>
          </a:p>
          <a:p>
            <a:endParaRPr lang="ar-SA" sz="1800" dirty="0"/>
          </a:p>
          <a:p>
            <a:endParaRPr lang="ar-SA" sz="1800" dirty="0" smtClean="0"/>
          </a:p>
          <a:p>
            <a:endParaRPr lang="ar-SA" sz="1800" dirty="0"/>
          </a:p>
          <a:p>
            <a:endParaRPr lang="ar-SA" sz="1800" dirty="0" smtClean="0"/>
          </a:p>
          <a:p>
            <a:endParaRPr lang="ar-SA" sz="1800" dirty="0" smtClean="0"/>
          </a:p>
          <a:p>
            <a:endParaRPr lang="ar-SA" sz="1800" dirty="0" smtClean="0"/>
          </a:p>
          <a:p>
            <a:endParaRPr lang="ar-SA" sz="1800" dirty="0" smtClean="0"/>
          </a:p>
          <a:p>
            <a:endParaRPr lang="ar-SA" sz="1800" dirty="0" smtClean="0"/>
          </a:p>
          <a:p>
            <a:endParaRPr lang="ar-SA" sz="1800" dirty="0" smtClean="0"/>
          </a:p>
          <a:p>
            <a:pPr algn="ctr" rtl="1"/>
            <a:endParaRPr lang="ar-SA" sz="1800" dirty="0" smtClean="0"/>
          </a:p>
          <a:p>
            <a:pPr algn="ctr" rtl="1"/>
            <a:r>
              <a:rPr lang="ar-SA" sz="1800" dirty="0"/>
              <a:t>مربع كاى( 5.01 ) درجة الحرية( 2 ) مستوى الثقة  ( 0.08).</a:t>
            </a:r>
            <a:endParaRPr lang="en-US" sz="1800" dirty="0"/>
          </a:p>
          <a:p>
            <a:endParaRPr lang="ar-SA" sz="1800" dirty="0"/>
          </a:p>
          <a:p>
            <a:endParaRPr lang="ar-SA" sz="1800" dirty="0" smtClean="0"/>
          </a:p>
        </p:txBody>
      </p:sp>
      <p:graphicFrame>
        <p:nvGraphicFramePr>
          <p:cNvPr id="4" name="Table 3"/>
          <p:cNvGraphicFramePr>
            <a:graphicFrameLocks noGrp="1"/>
          </p:cNvGraphicFramePr>
          <p:nvPr/>
        </p:nvGraphicFramePr>
        <p:xfrm>
          <a:off x="1447803" y="1600200"/>
          <a:ext cx="6248396" cy="4038600"/>
        </p:xfrm>
        <a:graphic>
          <a:graphicData uri="http://schemas.openxmlformats.org/drawingml/2006/table">
            <a:tbl>
              <a:tblPr firstRow="1" bandRow="1">
                <a:tableStyleId>{5C22544A-7EE6-4342-B048-85BDC9FD1C3A}</a:tableStyleId>
              </a:tblPr>
              <a:tblGrid>
                <a:gridCol w="892628"/>
                <a:gridCol w="892628"/>
                <a:gridCol w="892628"/>
                <a:gridCol w="892628"/>
                <a:gridCol w="892628"/>
                <a:gridCol w="892628"/>
                <a:gridCol w="892628"/>
              </a:tblGrid>
              <a:tr h="673100">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a:t>
                      </a:r>
                      <a:endParaRPr lang="en-US" sz="1800" b="1" dirty="0">
                        <a:latin typeface="Calibri"/>
                        <a:ea typeface="Calibri"/>
                        <a:cs typeface="Arial"/>
                      </a:endParaRPr>
                    </a:p>
                  </a:txBody>
                  <a:tcPr marL="68580" marR="68580" marT="0" marB="0" anchor="ctr"/>
                </a:tc>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nchor="ctr"/>
                </a:tc>
                <a:tc grid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النساء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grid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النساء غير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حجم الاسرة</a:t>
                      </a:r>
                      <a:endParaRPr lang="en-US" sz="1800" b="1" dirty="0">
                        <a:latin typeface="Calibri"/>
                        <a:ea typeface="Calibri"/>
                        <a:cs typeface="Arial"/>
                      </a:endParaRPr>
                    </a:p>
                  </a:txBody>
                  <a:tcPr marL="68580" marR="68580" marT="0" marB="0" anchor="ctr"/>
                </a:tc>
              </a:tr>
              <a:tr h="673100">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العدد</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العدد</a:t>
                      </a:r>
                      <a:endParaRPr lang="en-US" sz="1800" b="1">
                        <a:latin typeface="Calibri"/>
                        <a:ea typeface="Calibri"/>
                        <a:cs typeface="Arial"/>
                      </a:endParaRPr>
                    </a:p>
                  </a:txBody>
                  <a:tcPr marL="68580" marR="68580" marT="0" marB="0" anchor="ctr"/>
                </a:tc>
                <a:tc vMerge="1">
                  <a:txBody>
                    <a:bodyPr/>
                    <a:lstStyle/>
                    <a:p>
                      <a:endParaRPr lang="en-US"/>
                    </a:p>
                  </a:txBody>
                  <a:tcPr/>
                </a:tc>
              </a:tr>
              <a:tr h="673100">
                <a:tc>
                  <a:txBody>
                    <a:bodyPr/>
                    <a:lstStyle/>
                    <a:p>
                      <a:pPr marL="0" marR="0" algn="ctr" rtl="1">
                        <a:lnSpc>
                          <a:spcPct val="115000"/>
                        </a:lnSpc>
                        <a:spcBef>
                          <a:spcPts val="0"/>
                        </a:spcBef>
                        <a:spcAft>
                          <a:spcPts val="1000"/>
                        </a:spcAft>
                      </a:pPr>
                      <a:r>
                        <a:rPr lang="ar-SA" sz="1800" b="1" dirty="0">
                          <a:latin typeface="Calibri"/>
                          <a:ea typeface="Calibri"/>
                          <a:cs typeface="Simplified Arabic"/>
                        </a:rPr>
                        <a:t>48.5</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97</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45.6</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36</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50.4</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61</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2 -  6</a:t>
                      </a:r>
                      <a:endParaRPr lang="en-US" sz="1800" b="1" dirty="0">
                        <a:latin typeface="Calibri"/>
                        <a:ea typeface="Calibri"/>
                        <a:cs typeface="Arial"/>
                      </a:endParaRPr>
                    </a:p>
                  </a:txBody>
                  <a:tcPr marL="68580" marR="68580" marT="0" marB="0" anchor="ctr"/>
                </a:tc>
              </a:tr>
              <a:tr h="673100">
                <a:tc>
                  <a:txBody>
                    <a:bodyPr/>
                    <a:lstStyle/>
                    <a:p>
                      <a:pPr marL="0" marR="0" algn="ctr" rtl="1">
                        <a:lnSpc>
                          <a:spcPct val="115000"/>
                        </a:lnSpc>
                        <a:spcBef>
                          <a:spcPts val="0"/>
                        </a:spcBef>
                        <a:spcAft>
                          <a:spcPts val="1000"/>
                        </a:spcAft>
                      </a:pPr>
                      <a:r>
                        <a:rPr lang="ar-SA" sz="1800" b="1" dirty="0">
                          <a:latin typeface="Calibri"/>
                          <a:ea typeface="Calibri"/>
                          <a:cs typeface="Simplified Arabic"/>
                        </a:rPr>
                        <a:t>44.0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88</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41.8</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33</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45.5</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55</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7   -  11</a:t>
                      </a:r>
                      <a:endParaRPr lang="en-US" sz="1800" b="1" dirty="0">
                        <a:latin typeface="Calibri"/>
                        <a:ea typeface="Calibri"/>
                        <a:cs typeface="Arial"/>
                      </a:endParaRPr>
                    </a:p>
                  </a:txBody>
                  <a:tcPr marL="68580" marR="68580" marT="0" marB="0" anchor="ctr"/>
                </a:tc>
              </a:tr>
              <a:tr h="673100">
                <a:tc>
                  <a:txBody>
                    <a:bodyPr/>
                    <a:lstStyle/>
                    <a:p>
                      <a:pPr marL="0" marR="0" algn="ctr" rtl="1">
                        <a:lnSpc>
                          <a:spcPct val="115000"/>
                        </a:lnSpc>
                        <a:spcBef>
                          <a:spcPts val="0"/>
                        </a:spcBef>
                        <a:spcAft>
                          <a:spcPts val="1000"/>
                        </a:spcAft>
                      </a:pPr>
                      <a:r>
                        <a:rPr lang="ar-SA" sz="1800" b="1" dirty="0">
                          <a:latin typeface="Calibri"/>
                          <a:ea typeface="Calibri"/>
                          <a:cs typeface="Simplified Arabic"/>
                        </a:rPr>
                        <a:t>7.5</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15</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12.7</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10</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4.1</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5</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12 فمافوق</a:t>
                      </a:r>
                      <a:endParaRPr lang="en-US" sz="1800" b="1" dirty="0">
                        <a:latin typeface="Calibri"/>
                        <a:ea typeface="Calibri"/>
                        <a:cs typeface="Arial"/>
                      </a:endParaRPr>
                    </a:p>
                  </a:txBody>
                  <a:tcPr marL="68580" marR="68580" marT="0" marB="0" anchor="ctr"/>
                </a:tc>
              </a:tr>
              <a:tr h="673100">
                <a:tc>
                  <a:txBody>
                    <a:bodyPr/>
                    <a:lstStyle/>
                    <a:p>
                      <a:pPr marL="0" marR="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200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79</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121</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nchor="ctr"/>
                </a:tc>
              </a:tr>
            </a:tbl>
          </a:graphicData>
        </a:graphic>
      </p:graphicFrame>
    </p:spTree>
  </p:cSld>
  <p:clrMapOvr>
    <a:masterClrMapping/>
  </p:clrMapOvr>
  <p:transition>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1"/>
          </p:nvPr>
        </p:nvSpPr>
        <p:spPr>
          <a:xfrm>
            <a:off x="609600" y="990600"/>
            <a:ext cx="7854696" cy="4876800"/>
          </a:xfrm>
        </p:spPr>
        <p:txBody>
          <a:bodyPr>
            <a:normAutofit/>
          </a:bodyPr>
          <a:lstStyle/>
          <a:p>
            <a:pPr>
              <a:buFont typeface="Courier New" pitchFamily="49" charset="0"/>
              <a:buChar char="o"/>
            </a:pPr>
            <a:r>
              <a:rPr lang="ar-SA" sz="2800" dirty="0" smtClean="0"/>
              <a:t>من الجدول (7) يتضح أن 87.6% من أسر النساء غير العاملات و 77.2% من أسر النساء العاملات المسوول عن الشراء هوالاب. وهنالك علاقة ذات دلالة إحصائية (0.05 ≥</a:t>
            </a:r>
            <a:r>
              <a:rPr lang="en-US" sz="2800" dirty="0" smtClean="0"/>
              <a:t>P</a:t>
            </a:r>
            <a:r>
              <a:rPr lang="ar-SA" sz="2800" dirty="0" smtClean="0"/>
              <a:t>). </a:t>
            </a:r>
          </a:p>
          <a:p>
            <a:pPr>
              <a:buFont typeface="Courier New" pitchFamily="49" charset="0"/>
              <a:buChar char="o"/>
            </a:pPr>
            <a:r>
              <a:rPr lang="ar-SA" sz="2800" dirty="0" smtClean="0"/>
              <a:t>الحالة الاقتصادية من العوامل المؤثرة علي القدرة الشرائية وتعدد فرص إختيار الاطعمة وبدائلها.</a:t>
            </a:r>
          </a:p>
          <a:p>
            <a:pPr>
              <a:buFont typeface="Courier New" pitchFamily="49" charset="0"/>
              <a:buChar char="o"/>
            </a:pPr>
            <a:r>
              <a:rPr lang="ar-SA" sz="2800" dirty="0" smtClean="0"/>
              <a:t> ارتفاع الحالة الاقتصادية لوحدها لايعني تحسن الحالة التغذوية مالم يكن ذلك مصحوبا بوعي للابوين فيما يتعلق باختيار وتحضير وإستهلاك الغذاء بصورة صحيحة( حمزة، 2006).</a:t>
            </a:r>
            <a:endParaRPr lang="en-US" sz="2800" dirty="0" smtClean="0"/>
          </a:p>
          <a:p>
            <a:endParaRPr lang="ar-SA"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990600"/>
            <a:ext cx="8763000" cy="5638800"/>
          </a:xfrm>
        </p:spPr>
        <p:txBody>
          <a:bodyPr>
            <a:normAutofit/>
          </a:bodyPr>
          <a:lstStyle/>
          <a:p>
            <a:r>
              <a:rPr lang="ar-SA" sz="2800" dirty="0" smtClean="0"/>
              <a:t>جدول </a:t>
            </a:r>
            <a:r>
              <a:rPr lang="ar-SA" sz="2800" dirty="0"/>
              <a:t>(7 ) المسؤول عن شراء مستلزمات </a:t>
            </a:r>
            <a:r>
              <a:rPr lang="ar-SA" sz="2800" dirty="0" smtClean="0"/>
              <a:t>الاسرة</a:t>
            </a:r>
          </a:p>
          <a:p>
            <a:endParaRPr lang="ar-SA" sz="1800" b="1" dirty="0"/>
          </a:p>
          <a:p>
            <a:endParaRPr lang="ar-SA" sz="1800" b="1" dirty="0" smtClean="0"/>
          </a:p>
          <a:p>
            <a:endParaRPr lang="ar-SA" sz="1800" b="1" dirty="0"/>
          </a:p>
          <a:p>
            <a:endParaRPr lang="ar-SA" sz="1800" b="1" dirty="0" smtClean="0"/>
          </a:p>
          <a:p>
            <a:endParaRPr lang="ar-SA" sz="1800" b="1" dirty="0"/>
          </a:p>
          <a:p>
            <a:endParaRPr lang="ar-SA" sz="1800" b="1" dirty="0" smtClean="0"/>
          </a:p>
          <a:p>
            <a:endParaRPr lang="ar-SA" sz="1800" b="1" dirty="0"/>
          </a:p>
          <a:p>
            <a:endParaRPr lang="ar-SA" sz="1800" b="1" dirty="0" smtClean="0"/>
          </a:p>
          <a:p>
            <a:endParaRPr lang="ar-SA" sz="1800" b="1" dirty="0" smtClean="0"/>
          </a:p>
          <a:p>
            <a:endParaRPr lang="ar-SA" sz="1800" b="1" dirty="0" smtClean="0"/>
          </a:p>
          <a:p>
            <a:pPr rtl="1"/>
            <a:endParaRPr lang="ar-SA" sz="1800" b="1" dirty="0" smtClean="0"/>
          </a:p>
          <a:p>
            <a:pPr rtl="1"/>
            <a:endParaRPr lang="ar-SA" sz="1800" b="1" dirty="0" smtClean="0"/>
          </a:p>
          <a:p>
            <a:pPr rtl="1"/>
            <a:endParaRPr lang="ar-SA" sz="1800" b="1" dirty="0" smtClean="0"/>
          </a:p>
          <a:p>
            <a:pPr rtl="1"/>
            <a:endParaRPr lang="ar-SA" sz="1800" b="1" dirty="0"/>
          </a:p>
          <a:p>
            <a:pPr algn="ctr" rtl="1"/>
            <a:r>
              <a:rPr lang="ar-SA" sz="1800" dirty="0"/>
              <a:t>مربع كاى( 13.01 ) درجة الحرية( 2 ) مستوى الثقة  (0.001).</a:t>
            </a:r>
            <a:endParaRPr lang="ar-SA" sz="1800" b="1" dirty="0" smtClean="0"/>
          </a:p>
          <a:p>
            <a:endParaRPr lang="ar-SA" sz="1800" b="1" dirty="0"/>
          </a:p>
          <a:p>
            <a:endParaRPr lang="ar-SA" sz="1800" b="1" dirty="0" smtClean="0"/>
          </a:p>
          <a:p>
            <a:endParaRPr lang="ar-SA" sz="1800" b="1" dirty="0"/>
          </a:p>
        </p:txBody>
      </p:sp>
      <p:graphicFrame>
        <p:nvGraphicFramePr>
          <p:cNvPr id="6" name="Table 5"/>
          <p:cNvGraphicFramePr>
            <a:graphicFrameLocks noGrp="1"/>
          </p:cNvGraphicFramePr>
          <p:nvPr/>
        </p:nvGraphicFramePr>
        <p:xfrm>
          <a:off x="990601" y="1981202"/>
          <a:ext cx="6934200" cy="3809998"/>
        </p:xfrm>
        <a:graphic>
          <a:graphicData uri="http://schemas.openxmlformats.org/drawingml/2006/table">
            <a:tbl>
              <a:tblPr firstRow="1" bandRow="1">
                <a:tableStyleId>{5C22544A-7EE6-4342-B048-85BDC9FD1C3A}</a:tableStyleId>
              </a:tblPr>
              <a:tblGrid>
                <a:gridCol w="990600"/>
                <a:gridCol w="1002983"/>
                <a:gridCol w="978217"/>
                <a:gridCol w="990600"/>
                <a:gridCol w="990600"/>
                <a:gridCol w="990600"/>
                <a:gridCol w="990600"/>
              </a:tblGrid>
              <a:tr h="630823">
                <a:tc rowSpan="2">
                  <a:txBody>
                    <a:bodyPr/>
                    <a:lstStyle/>
                    <a:p>
                      <a:pPr marL="0" marR="0" lvl="0" algn="ctr" rtl="1">
                        <a:lnSpc>
                          <a:spcPct val="115000"/>
                        </a:lnSpc>
                        <a:spcBef>
                          <a:spcPts val="0"/>
                        </a:spcBef>
                        <a:spcAft>
                          <a:spcPts val="1000"/>
                        </a:spcAft>
                      </a:pPr>
                      <a:r>
                        <a:rPr lang="ar-SA" sz="1800" b="1" dirty="0">
                          <a:latin typeface="Calibri"/>
                          <a:ea typeface="Calibri"/>
                          <a:cs typeface="Simplified Arabic"/>
                        </a:rPr>
                        <a:t>%</a:t>
                      </a:r>
                      <a:endParaRPr lang="en-US" sz="1800" b="1" dirty="0">
                        <a:latin typeface="Calibri"/>
                        <a:ea typeface="Calibri"/>
                        <a:cs typeface="Arial"/>
                      </a:endParaRPr>
                    </a:p>
                  </a:txBody>
                  <a:tcPr marL="68580" marR="68580" marT="0" marB="0" anchor="ctr"/>
                </a:tc>
                <a:tc rowSpan="2">
                  <a:txBody>
                    <a:bodyPr/>
                    <a:lstStyle/>
                    <a:p>
                      <a:pPr marL="0" marR="0" lvl="0" algn="ctr" rtl="1">
                        <a:lnSpc>
                          <a:spcPct val="115000"/>
                        </a:lnSpc>
                        <a:spcBef>
                          <a:spcPts val="0"/>
                        </a:spcBef>
                        <a:spcAft>
                          <a:spcPts val="100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nchor="ctr"/>
                </a:tc>
                <a:tc gridSpan="2">
                  <a:txBody>
                    <a:bodyPr/>
                    <a:lstStyle/>
                    <a:p>
                      <a:pPr marL="0" marR="0" lvl="0" algn="ctr" rtl="1">
                        <a:lnSpc>
                          <a:spcPct val="115000"/>
                        </a:lnSpc>
                        <a:spcBef>
                          <a:spcPts val="0"/>
                        </a:spcBef>
                        <a:spcAft>
                          <a:spcPts val="1000"/>
                        </a:spcAft>
                      </a:pPr>
                      <a:r>
                        <a:rPr lang="ar-SA" sz="1800" b="1" dirty="0">
                          <a:latin typeface="Calibri"/>
                          <a:ea typeface="Calibri"/>
                          <a:cs typeface="Simplified Arabic"/>
                        </a:rPr>
                        <a:t>النساء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gridSpan="2">
                  <a:txBody>
                    <a:bodyPr/>
                    <a:lstStyle/>
                    <a:p>
                      <a:pPr marL="0" marR="0" lvl="0" algn="ctr" rtl="1">
                        <a:lnSpc>
                          <a:spcPct val="115000"/>
                        </a:lnSpc>
                        <a:spcBef>
                          <a:spcPts val="0"/>
                        </a:spcBef>
                        <a:spcAft>
                          <a:spcPts val="1000"/>
                        </a:spcAft>
                      </a:pPr>
                      <a:r>
                        <a:rPr lang="ar-SA" sz="1800" b="1" dirty="0">
                          <a:latin typeface="Calibri"/>
                          <a:ea typeface="Calibri"/>
                          <a:cs typeface="Simplified Arabic"/>
                        </a:rPr>
                        <a:t>النساء غير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rowSpan="2">
                  <a:txBody>
                    <a:bodyPr/>
                    <a:lstStyle/>
                    <a:p>
                      <a:pPr marL="0" marR="0" lvl="0" algn="ctr" rtl="1">
                        <a:lnSpc>
                          <a:spcPct val="115000"/>
                        </a:lnSpc>
                        <a:spcBef>
                          <a:spcPts val="0"/>
                        </a:spcBef>
                        <a:spcAft>
                          <a:spcPts val="1000"/>
                        </a:spcAft>
                      </a:pPr>
                      <a:r>
                        <a:rPr lang="ar-SA" sz="1800" b="1" dirty="0">
                          <a:latin typeface="Calibri"/>
                          <a:ea typeface="Calibri"/>
                          <a:cs typeface="Simplified Arabic"/>
                        </a:rPr>
                        <a:t>عدد أفراد الاسرة</a:t>
                      </a:r>
                      <a:endParaRPr lang="en-US" sz="1800" b="1" dirty="0">
                        <a:latin typeface="Calibri"/>
                        <a:ea typeface="Calibri"/>
                        <a:cs typeface="Arial"/>
                      </a:endParaRPr>
                    </a:p>
                  </a:txBody>
                  <a:tcPr marL="68580" marR="68580" marT="0" marB="0" anchor="ctr"/>
                </a:tc>
              </a:tr>
              <a:tr h="630823">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1000"/>
                        </a:spcAft>
                      </a:pPr>
                      <a:r>
                        <a:rPr lang="ar-SA" sz="1800" b="1">
                          <a:latin typeface="Calibri"/>
                          <a:ea typeface="Calibri"/>
                          <a:cs typeface="Simplified Arabic"/>
                        </a:rPr>
                        <a:t>%</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العدد</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العدد</a:t>
                      </a:r>
                      <a:endParaRPr lang="en-US" sz="1800" b="1" dirty="0">
                        <a:latin typeface="Calibri"/>
                        <a:ea typeface="Calibri"/>
                        <a:cs typeface="Arial"/>
                      </a:endParaRPr>
                    </a:p>
                  </a:txBody>
                  <a:tcPr marL="68580" marR="68580" marT="0" marB="0" anchor="ctr"/>
                </a:tc>
                <a:tc vMerge="1">
                  <a:txBody>
                    <a:bodyPr/>
                    <a:lstStyle/>
                    <a:p>
                      <a:endParaRPr lang="en-US"/>
                    </a:p>
                  </a:txBody>
                  <a:tcPr/>
                </a:tc>
              </a:tr>
              <a:tr h="630823">
                <a:tc>
                  <a:txBody>
                    <a:bodyPr/>
                    <a:lstStyle/>
                    <a:p>
                      <a:pPr marL="0" marR="0" lvl="0" algn="ctr" rtl="1">
                        <a:lnSpc>
                          <a:spcPct val="115000"/>
                        </a:lnSpc>
                        <a:spcBef>
                          <a:spcPts val="0"/>
                        </a:spcBef>
                        <a:spcAft>
                          <a:spcPts val="1000"/>
                        </a:spcAft>
                      </a:pPr>
                      <a:r>
                        <a:rPr lang="ar-SA" sz="1800" b="1" dirty="0">
                          <a:latin typeface="Calibri"/>
                          <a:ea typeface="Calibri"/>
                          <a:cs typeface="Simplified Arabic"/>
                        </a:rPr>
                        <a:t>83.5</a:t>
                      </a:r>
                      <a:endParaRPr lang="en-US" sz="1800" b="1" dirty="0">
                        <a:latin typeface="Calibri"/>
                        <a:ea typeface="Calibri"/>
                        <a:cs typeface="Arial"/>
                      </a:endParaRPr>
                    </a:p>
                  </a:txBody>
                  <a:tcPr marL="68580" marR="68580" marT="0" marB="0" anchor="ctr"/>
                </a:tc>
                <a:tc>
                  <a:txBody>
                    <a:bodyPr/>
                    <a:lstStyle/>
                    <a:p>
                      <a:pPr marL="0" marR="0" lvl="0" algn="ctr" rtl="1">
                        <a:lnSpc>
                          <a:spcPct val="115000"/>
                        </a:lnSpc>
                        <a:spcBef>
                          <a:spcPts val="0"/>
                        </a:spcBef>
                        <a:spcAft>
                          <a:spcPts val="1000"/>
                        </a:spcAft>
                      </a:pPr>
                      <a:r>
                        <a:rPr lang="ar-SA" sz="1800" b="1" dirty="0">
                          <a:latin typeface="Calibri"/>
                          <a:ea typeface="Calibri"/>
                          <a:cs typeface="Simplified Arabic"/>
                        </a:rPr>
                        <a:t>167</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77.2</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61</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87.6</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106</a:t>
                      </a:r>
                      <a:endParaRPr lang="en-US" sz="1800" b="1">
                        <a:latin typeface="Calibri"/>
                        <a:ea typeface="Calibri"/>
                        <a:cs typeface="Arial"/>
                      </a:endParaRPr>
                    </a:p>
                  </a:txBody>
                  <a:tcPr marL="68580" marR="68580" marT="0" marB="0" anchor="ctr"/>
                </a:tc>
                <a:tc>
                  <a:txBody>
                    <a:bodyPr/>
                    <a:lstStyle/>
                    <a:p>
                      <a:pPr marL="0" marR="0" lvl="0" algn="ctr" rtl="1">
                        <a:lnSpc>
                          <a:spcPct val="115000"/>
                        </a:lnSpc>
                        <a:spcBef>
                          <a:spcPts val="0"/>
                        </a:spcBef>
                        <a:spcAft>
                          <a:spcPts val="1000"/>
                        </a:spcAft>
                      </a:pPr>
                      <a:r>
                        <a:rPr lang="ar-SA" sz="1800" b="1" dirty="0">
                          <a:latin typeface="Calibri"/>
                          <a:ea typeface="Calibri"/>
                          <a:cs typeface="Simplified Arabic"/>
                        </a:rPr>
                        <a:t>الاب</a:t>
                      </a:r>
                      <a:endParaRPr lang="en-US" sz="1800" b="1" dirty="0">
                        <a:latin typeface="Calibri"/>
                        <a:ea typeface="Calibri"/>
                        <a:cs typeface="Arial"/>
                      </a:endParaRPr>
                    </a:p>
                  </a:txBody>
                  <a:tcPr marL="68580" marR="68580" marT="0" marB="0" anchor="ctr"/>
                </a:tc>
              </a:tr>
              <a:tr h="630823">
                <a:tc>
                  <a:txBody>
                    <a:bodyPr/>
                    <a:lstStyle/>
                    <a:p>
                      <a:pPr marL="0" marR="0" lvl="0" algn="ctr" rtl="1">
                        <a:lnSpc>
                          <a:spcPct val="115000"/>
                        </a:lnSpc>
                        <a:spcBef>
                          <a:spcPts val="0"/>
                        </a:spcBef>
                        <a:spcAft>
                          <a:spcPts val="1000"/>
                        </a:spcAft>
                      </a:pPr>
                      <a:r>
                        <a:rPr lang="ar-SA" sz="1800" b="1" dirty="0">
                          <a:latin typeface="Calibri"/>
                          <a:ea typeface="Calibri"/>
                          <a:cs typeface="Simplified Arabic"/>
                        </a:rPr>
                        <a:t>8.5</a:t>
                      </a:r>
                      <a:endParaRPr lang="en-US" sz="1800" b="1" dirty="0">
                        <a:latin typeface="Calibri"/>
                        <a:ea typeface="Calibri"/>
                        <a:cs typeface="Arial"/>
                      </a:endParaRPr>
                    </a:p>
                  </a:txBody>
                  <a:tcPr marL="68580" marR="68580" marT="0" marB="0" anchor="ctr"/>
                </a:tc>
                <a:tc>
                  <a:txBody>
                    <a:bodyPr/>
                    <a:lstStyle/>
                    <a:p>
                      <a:pPr marL="0" marR="0" lvl="0" algn="ctr" rtl="1">
                        <a:lnSpc>
                          <a:spcPct val="115000"/>
                        </a:lnSpc>
                        <a:spcBef>
                          <a:spcPts val="0"/>
                        </a:spcBef>
                        <a:spcAft>
                          <a:spcPts val="1000"/>
                        </a:spcAft>
                      </a:pPr>
                      <a:r>
                        <a:rPr lang="ar-SA" sz="1800" b="1" dirty="0">
                          <a:latin typeface="Calibri"/>
                          <a:ea typeface="Calibri"/>
                          <a:cs typeface="Simplified Arabic"/>
                        </a:rPr>
                        <a:t>17</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6.3</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5</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9.9</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12</a:t>
                      </a:r>
                      <a:endParaRPr lang="en-US" sz="1800" b="1">
                        <a:latin typeface="Calibri"/>
                        <a:ea typeface="Calibri"/>
                        <a:cs typeface="Arial"/>
                      </a:endParaRPr>
                    </a:p>
                  </a:txBody>
                  <a:tcPr marL="68580" marR="68580" marT="0" marB="0" anchor="ctr"/>
                </a:tc>
                <a:tc>
                  <a:txBody>
                    <a:bodyPr/>
                    <a:lstStyle/>
                    <a:p>
                      <a:pPr marL="0" marR="0" lvl="0" algn="ctr" rtl="1">
                        <a:lnSpc>
                          <a:spcPct val="115000"/>
                        </a:lnSpc>
                        <a:spcBef>
                          <a:spcPts val="0"/>
                        </a:spcBef>
                        <a:spcAft>
                          <a:spcPts val="1000"/>
                        </a:spcAft>
                      </a:pPr>
                      <a:r>
                        <a:rPr lang="ar-SA" sz="1800" b="1" dirty="0">
                          <a:latin typeface="Calibri"/>
                          <a:ea typeface="Calibri"/>
                          <a:cs typeface="Simplified Arabic"/>
                        </a:rPr>
                        <a:t>الام</a:t>
                      </a:r>
                      <a:endParaRPr lang="en-US" sz="1800" b="1" dirty="0">
                        <a:latin typeface="Calibri"/>
                        <a:ea typeface="Calibri"/>
                        <a:cs typeface="Arial"/>
                      </a:endParaRPr>
                    </a:p>
                  </a:txBody>
                  <a:tcPr marL="68580" marR="68580" marT="0" marB="0" anchor="ctr"/>
                </a:tc>
              </a:tr>
              <a:tr h="655883">
                <a:tc>
                  <a:txBody>
                    <a:bodyPr/>
                    <a:lstStyle/>
                    <a:p>
                      <a:pPr marL="0" marR="0" lvl="0" algn="ctr" rtl="1">
                        <a:lnSpc>
                          <a:spcPct val="115000"/>
                        </a:lnSpc>
                        <a:spcBef>
                          <a:spcPts val="0"/>
                        </a:spcBef>
                        <a:spcAft>
                          <a:spcPts val="1000"/>
                        </a:spcAft>
                      </a:pPr>
                      <a:r>
                        <a:rPr lang="ar-SA" sz="1800" b="1" dirty="0">
                          <a:latin typeface="Calibri"/>
                          <a:ea typeface="Calibri"/>
                          <a:cs typeface="Simplified Arabic"/>
                        </a:rPr>
                        <a:t>8.0</a:t>
                      </a:r>
                      <a:endParaRPr lang="en-US" sz="1800" b="1" dirty="0">
                        <a:latin typeface="Calibri"/>
                        <a:ea typeface="Calibri"/>
                        <a:cs typeface="Arial"/>
                      </a:endParaRPr>
                    </a:p>
                  </a:txBody>
                  <a:tcPr marL="68580" marR="68580" marT="0" marB="0" anchor="ctr"/>
                </a:tc>
                <a:tc>
                  <a:txBody>
                    <a:bodyPr/>
                    <a:lstStyle/>
                    <a:p>
                      <a:pPr marL="0" marR="0" lvl="0" algn="ctr" rtl="1">
                        <a:lnSpc>
                          <a:spcPct val="115000"/>
                        </a:lnSpc>
                        <a:spcBef>
                          <a:spcPts val="0"/>
                        </a:spcBef>
                        <a:spcAft>
                          <a:spcPts val="1000"/>
                        </a:spcAft>
                      </a:pPr>
                      <a:r>
                        <a:rPr lang="ar-SA" sz="1800" b="1" dirty="0">
                          <a:latin typeface="Calibri"/>
                          <a:ea typeface="Calibri"/>
                          <a:cs typeface="Simplified Arabic"/>
                        </a:rPr>
                        <a:t>16</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16.5</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13</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2.5</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3</a:t>
                      </a:r>
                      <a:endParaRPr lang="en-US" sz="1800" b="1">
                        <a:latin typeface="Calibri"/>
                        <a:ea typeface="Calibri"/>
                        <a:cs typeface="Arial"/>
                      </a:endParaRPr>
                    </a:p>
                  </a:txBody>
                  <a:tcPr marL="68580" marR="68580" marT="0" marB="0" anchor="ctr"/>
                </a:tc>
                <a:tc>
                  <a:txBody>
                    <a:bodyPr/>
                    <a:lstStyle/>
                    <a:p>
                      <a:pPr marL="0" marR="0" lvl="0" algn="ctr" rtl="1">
                        <a:lnSpc>
                          <a:spcPct val="115000"/>
                        </a:lnSpc>
                        <a:spcBef>
                          <a:spcPts val="0"/>
                        </a:spcBef>
                        <a:spcAft>
                          <a:spcPts val="1000"/>
                        </a:spcAft>
                      </a:pPr>
                      <a:r>
                        <a:rPr lang="ar-SA" sz="1800" b="1" dirty="0">
                          <a:latin typeface="Calibri"/>
                          <a:ea typeface="Calibri"/>
                          <a:cs typeface="Simplified Arabic"/>
                        </a:rPr>
                        <a:t>الاخوان والاخوات</a:t>
                      </a:r>
                      <a:endParaRPr lang="en-US" sz="1800" b="1" dirty="0">
                        <a:latin typeface="Calibri"/>
                        <a:ea typeface="Calibri"/>
                        <a:cs typeface="Arial"/>
                      </a:endParaRPr>
                    </a:p>
                  </a:txBody>
                  <a:tcPr marL="68580" marR="68580" marT="0" marB="0" anchor="ctr"/>
                </a:tc>
              </a:tr>
              <a:tr h="630823">
                <a:tc>
                  <a:txBody>
                    <a:bodyPr/>
                    <a:lstStyle/>
                    <a:p>
                      <a:pPr marL="0" marR="0" lvl="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lvl="0" algn="ctr" rtl="1">
                        <a:lnSpc>
                          <a:spcPct val="115000"/>
                        </a:lnSpc>
                        <a:spcBef>
                          <a:spcPts val="0"/>
                        </a:spcBef>
                        <a:spcAft>
                          <a:spcPts val="1000"/>
                        </a:spcAft>
                      </a:pPr>
                      <a:r>
                        <a:rPr lang="ar-SA" sz="1800" b="1" dirty="0">
                          <a:latin typeface="Calibri"/>
                          <a:ea typeface="Calibri"/>
                          <a:cs typeface="Simplified Arabic"/>
                        </a:rPr>
                        <a:t>200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79</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121</a:t>
                      </a:r>
                      <a:endParaRPr lang="en-US" sz="1800" b="1" dirty="0">
                        <a:latin typeface="Calibri"/>
                        <a:ea typeface="Calibri"/>
                        <a:cs typeface="Arial"/>
                      </a:endParaRPr>
                    </a:p>
                  </a:txBody>
                  <a:tcPr marL="68580" marR="68580" marT="0" marB="0" anchor="ctr"/>
                </a:tc>
                <a:tc>
                  <a:txBody>
                    <a:bodyPr/>
                    <a:lstStyle/>
                    <a:p>
                      <a:pPr marL="0" marR="0" lvl="0" algn="ctr" rtl="1">
                        <a:lnSpc>
                          <a:spcPct val="115000"/>
                        </a:lnSpc>
                        <a:spcBef>
                          <a:spcPts val="0"/>
                        </a:spcBef>
                        <a:spcAft>
                          <a:spcPts val="100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nchor="ctr"/>
                </a:tc>
              </a:tr>
            </a:tbl>
          </a:graphicData>
        </a:graphic>
      </p:graphicFrame>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90600"/>
            <a:ext cx="7854696" cy="4800600"/>
          </a:xfrm>
        </p:spPr>
        <p:txBody>
          <a:bodyPr>
            <a:normAutofit/>
          </a:bodyPr>
          <a:lstStyle/>
          <a:p>
            <a:pPr>
              <a:buFont typeface="Courier New" pitchFamily="49" charset="0"/>
              <a:buChar char="o"/>
            </a:pPr>
            <a:r>
              <a:rPr lang="ar-SA" sz="3200" dirty="0" smtClean="0"/>
              <a:t>يشير الجدول (8) إلي أن 35.5% من النساء غير العاملات و48.1% من النساء العاملات يستخدمن الملح الميودن .</a:t>
            </a:r>
          </a:p>
          <a:p>
            <a:pPr>
              <a:buFont typeface="Courier New" pitchFamily="49" charset="0"/>
              <a:buChar char="o"/>
            </a:pPr>
            <a:r>
              <a:rPr lang="ar-SA" sz="3200" dirty="0" smtClean="0"/>
              <a:t>وتشير الدراسة الي أن مايزيد عن 1/3 النساء غير العاملات (33.1%) وأكثر من1/4 النساء  العاملات( 26.5%) لايستخدمن الملح الميودن. وقد كانت العلاقة ذات دلالة إحصائية (0.05 ≥</a:t>
            </a:r>
            <a:r>
              <a:rPr lang="en-US" sz="3200" dirty="0" smtClean="0"/>
              <a:t>P</a:t>
            </a:r>
            <a:r>
              <a:rPr lang="ar-SA" sz="3200" dirty="0" smtClean="0"/>
              <a:t>).</a:t>
            </a:r>
          </a:p>
          <a:p>
            <a:pPr>
              <a:buFont typeface="Courier New" pitchFamily="49" charset="0"/>
              <a:buChar char="o"/>
            </a:pPr>
            <a:r>
              <a:rPr lang="ar-SA" sz="3200" dirty="0" smtClean="0"/>
              <a:t>ان إرتفاع نسبة الأمية و قلة الوعي الغذائي والصحي للأسرة يساهم في إنتشار سوء التغذية( حمزة،2006).</a:t>
            </a:r>
            <a:endParaRPr lang="en-US" sz="3200" dirty="0" smtClean="0"/>
          </a:p>
          <a:p>
            <a:endParaRPr lang="ar-SA" sz="32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1143000"/>
            <a:ext cx="8763000" cy="5486400"/>
          </a:xfrm>
        </p:spPr>
        <p:txBody>
          <a:bodyPr>
            <a:normAutofit/>
          </a:bodyPr>
          <a:lstStyle/>
          <a:p>
            <a:r>
              <a:rPr lang="ar-SA" sz="2800" dirty="0" smtClean="0"/>
              <a:t>جدول </a:t>
            </a:r>
            <a:r>
              <a:rPr lang="ar-SA" sz="2800" dirty="0"/>
              <a:t>(8) إستخدام الملح الميودن عند النساء السودانيات </a:t>
            </a:r>
            <a:endParaRPr lang="ar-SA" sz="2800" dirty="0" smtClean="0"/>
          </a:p>
          <a:p>
            <a:endParaRPr lang="ar-SA" sz="1800" dirty="0"/>
          </a:p>
          <a:p>
            <a:endParaRPr lang="ar-SA" sz="1800" dirty="0" smtClean="0"/>
          </a:p>
          <a:p>
            <a:endParaRPr lang="ar-SA" sz="1800" dirty="0"/>
          </a:p>
          <a:p>
            <a:endParaRPr lang="ar-SA" sz="1800" dirty="0" smtClean="0"/>
          </a:p>
          <a:p>
            <a:endParaRPr lang="ar-SA" sz="1800" dirty="0"/>
          </a:p>
          <a:p>
            <a:endParaRPr lang="ar-SA" sz="1800" dirty="0" smtClean="0"/>
          </a:p>
          <a:p>
            <a:endParaRPr lang="ar-SA" sz="1800" dirty="0"/>
          </a:p>
          <a:p>
            <a:endParaRPr lang="ar-SA" sz="1800" dirty="0" smtClean="0"/>
          </a:p>
          <a:p>
            <a:endParaRPr lang="ar-SA" sz="1800" dirty="0" smtClean="0"/>
          </a:p>
          <a:p>
            <a:endParaRPr lang="ar-SA" sz="1800" dirty="0" smtClean="0"/>
          </a:p>
          <a:p>
            <a:endParaRPr lang="ar-SA" sz="1800" dirty="0" smtClean="0"/>
          </a:p>
          <a:p>
            <a:pPr algn="ctr" rtl="1"/>
            <a:endParaRPr lang="ar-SA" sz="1800" dirty="0" smtClean="0"/>
          </a:p>
          <a:p>
            <a:pPr algn="ctr" rtl="1"/>
            <a:endParaRPr lang="ar-SA" sz="1800" dirty="0"/>
          </a:p>
          <a:p>
            <a:pPr algn="ctr" rtl="1"/>
            <a:r>
              <a:rPr lang="ar-SA" sz="1800" dirty="0"/>
              <a:t>مربع كاى( 7.07 ) درجة الحرية( 2 ) مستوى الثقة  ( 0.02).</a:t>
            </a:r>
            <a:endParaRPr lang="en-US" sz="1800" dirty="0"/>
          </a:p>
          <a:p>
            <a:endParaRPr lang="ar-SA" sz="1800" dirty="0" smtClean="0"/>
          </a:p>
          <a:p>
            <a:endParaRPr lang="ar-SA" sz="1800" dirty="0"/>
          </a:p>
          <a:p>
            <a:endParaRPr lang="ar-SA" sz="1800" dirty="0" smtClean="0"/>
          </a:p>
        </p:txBody>
      </p:sp>
      <p:graphicFrame>
        <p:nvGraphicFramePr>
          <p:cNvPr id="6" name="Table 5"/>
          <p:cNvGraphicFramePr>
            <a:graphicFrameLocks noGrp="1"/>
          </p:cNvGraphicFramePr>
          <p:nvPr/>
        </p:nvGraphicFramePr>
        <p:xfrm>
          <a:off x="990596" y="1905001"/>
          <a:ext cx="6781803" cy="3962400"/>
        </p:xfrm>
        <a:graphic>
          <a:graphicData uri="http://schemas.openxmlformats.org/drawingml/2006/table">
            <a:tbl>
              <a:tblPr firstRow="1" bandRow="1">
                <a:tableStyleId>{5C22544A-7EE6-4342-B048-85BDC9FD1C3A}</a:tableStyleId>
              </a:tblPr>
              <a:tblGrid>
                <a:gridCol w="968829"/>
                <a:gridCol w="968829"/>
                <a:gridCol w="968829"/>
                <a:gridCol w="968829"/>
                <a:gridCol w="968829"/>
                <a:gridCol w="968829"/>
                <a:gridCol w="968829"/>
              </a:tblGrid>
              <a:tr h="668026">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a:t>
                      </a:r>
                      <a:endParaRPr lang="en-US" sz="1800" b="1" dirty="0">
                        <a:latin typeface="Calibri"/>
                        <a:ea typeface="Calibri"/>
                        <a:cs typeface="Arial"/>
                      </a:endParaRPr>
                    </a:p>
                  </a:txBody>
                  <a:tcPr marL="68580" marR="68580" marT="0" marB="0" anchor="ctr"/>
                </a:tc>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nchor="ctr"/>
                </a:tc>
                <a:tc grid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النساء غير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grid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النساء غير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إستخدام الملح</a:t>
                      </a:r>
                      <a:endParaRPr lang="en-US" sz="1800" b="1" dirty="0">
                        <a:latin typeface="Calibri"/>
                        <a:ea typeface="Calibri"/>
                        <a:cs typeface="Arial"/>
                      </a:endParaRPr>
                    </a:p>
                  </a:txBody>
                  <a:tcPr marL="68580" marR="68580" marT="0" marB="0" anchor="ctr"/>
                </a:tc>
              </a:tr>
              <a:tr h="668026">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1000"/>
                        </a:spcAft>
                      </a:pPr>
                      <a:r>
                        <a:rPr lang="ar-SA" sz="1800" b="1">
                          <a:latin typeface="Calibri"/>
                          <a:ea typeface="Calibri"/>
                          <a:cs typeface="Simplified Arabic"/>
                        </a:rPr>
                        <a:t>%</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العدد</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العدد</a:t>
                      </a:r>
                      <a:endParaRPr lang="en-US" sz="1800" b="1">
                        <a:latin typeface="Calibri"/>
                        <a:ea typeface="Calibri"/>
                        <a:cs typeface="Arial"/>
                      </a:endParaRPr>
                    </a:p>
                  </a:txBody>
                  <a:tcPr marL="68580" marR="68580" marT="0" marB="0" anchor="ctr"/>
                </a:tc>
                <a:tc vMerge="1">
                  <a:txBody>
                    <a:bodyPr/>
                    <a:lstStyle/>
                    <a:p>
                      <a:endParaRPr lang="en-US"/>
                    </a:p>
                  </a:txBody>
                  <a:tcPr/>
                </a:tc>
              </a:tr>
              <a:tr h="668026">
                <a:tc>
                  <a:txBody>
                    <a:bodyPr/>
                    <a:lstStyle/>
                    <a:p>
                      <a:pPr marL="0" marR="0" algn="ctr" rtl="1">
                        <a:lnSpc>
                          <a:spcPct val="115000"/>
                        </a:lnSpc>
                        <a:spcBef>
                          <a:spcPts val="0"/>
                        </a:spcBef>
                        <a:spcAft>
                          <a:spcPts val="1000"/>
                        </a:spcAft>
                      </a:pPr>
                      <a:r>
                        <a:rPr lang="ar-SA" sz="1800" b="1" dirty="0">
                          <a:latin typeface="Calibri"/>
                          <a:ea typeface="Calibri"/>
                          <a:cs typeface="Simplified Arabic"/>
                        </a:rPr>
                        <a:t>40.5</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81</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48.1</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38</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35.5</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43</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ميودن</a:t>
                      </a:r>
                      <a:endParaRPr lang="en-US" sz="1800" b="1" dirty="0">
                        <a:latin typeface="Calibri"/>
                        <a:ea typeface="Calibri"/>
                        <a:cs typeface="Arial"/>
                      </a:endParaRPr>
                    </a:p>
                  </a:txBody>
                  <a:tcPr marL="68580" marR="68580" marT="0" marB="0" anchor="ctr"/>
                </a:tc>
              </a:tr>
              <a:tr h="668026">
                <a:tc>
                  <a:txBody>
                    <a:bodyPr/>
                    <a:lstStyle/>
                    <a:p>
                      <a:pPr marL="0" marR="0" algn="ctr" rtl="1">
                        <a:lnSpc>
                          <a:spcPct val="115000"/>
                        </a:lnSpc>
                        <a:spcBef>
                          <a:spcPts val="0"/>
                        </a:spcBef>
                        <a:spcAft>
                          <a:spcPts val="1000"/>
                        </a:spcAft>
                      </a:pPr>
                      <a:r>
                        <a:rPr lang="ar-SA" sz="1800" b="1" dirty="0">
                          <a:latin typeface="Calibri"/>
                          <a:ea typeface="Calibri"/>
                          <a:cs typeface="Simplified Arabic"/>
                        </a:rPr>
                        <a:t>26.5</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53</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16.5</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13</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33.1</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40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غير ميودن</a:t>
                      </a:r>
                      <a:endParaRPr lang="en-US" sz="1800" b="1" dirty="0">
                        <a:latin typeface="Calibri"/>
                        <a:ea typeface="Calibri"/>
                        <a:cs typeface="Arial"/>
                      </a:endParaRPr>
                    </a:p>
                  </a:txBody>
                  <a:tcPr marL="68580" marR="68580" marT="0" marB="0" anchor="ctr"/>
                </a:tc>
              </a:tr>
              <a:tr h="622270">
                <a:tc>
                  <a:txBody>
                    <a:bodyPr/>
                    <a:lstStyle/>
                    <a:p>
                      <a:pPr marL="0" marR="0" algn="ctr" rtl="1">
                        <a:lnSpc>
                          <a:spcPct val="115000"/>
                        </a:lnSpc>
                        <a:spcBef>
                          <a:spcPts val="0"/>
                        </a:spcBef>
                        <a:spcAft>
                          <a:spcPts val="1000"/>
                        </a:spcAft>
                      </a:pPr>
                      <a:r>
                        <a:rPr lang="ar-SA" sz="1800" b="1" dirty="0">
                          <a:latin typeface="Calibri"/>
                          <a:ea typeface="Calibri"/>
                          <a:cs typeface="Simplified Arabic"/>
                        </a:rPr>
                        <a:t>33.0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66</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35.4</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28</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31.4</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38</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الاثنين معا</a:t>
                      </a:r>
                      <a:endParaRPr lang="en-US" sz="1800" b="1" dirty="0">
                        <a:latin typeface="Calibri"/>
                        <a:ea typeface="Calibri"/>
                        <a:cs typeface="Arial"/>
                      </a:endParaRPr>
                    </a:p>
                  </a:txBody>
                  <a:tcPr marL="68580" marR="68580" marT="0" marB="0" anchor="ctr"/>
                </a:tc>
              </a:tr>
              <a:tr h="668026">
                <a:tc>
                  <a:txBody>
                    <a:bodyPr/>
                    <a:lstStyle/>
                    <a:p>
                      <a:pPr marL="0" marR="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200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79</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121</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nchor="ctr"/>
                </a:tc>
              </a:tr>
            </a:tbl>
          </a:graphicData>
        </a:graphic>
      </p:graphicFrame>
    </p:spTree>
  </p:cSld>
  <p:clrMapOvr>
    <a:masterClrMapping/>
  </p:clrMapOvr>
  <p:transition>
    <p:whee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7854696" cy="4953000"/>
          </a:xfrm>
        </p:spPr>
        <p:txBody>
          <a:bodyPr>
            <a:normAutofit/>
          </a:bodyPr>
          <a:lstStyle/>
          <a:p>
            <a:pPr>
              <a:lnSpc>
                <a:spcPct val="150000"/>
              </a:lnSpc>
              <a:buFont typeface="Courier New" pitchFamily="49" charset="0"/>
              <a:buChar char="o"/>
            </a:pPr>
            <a:r>
              <a:rPr lang="en-US" sz="3600" dirty="0" smtClean="0"/>
              <a:t> </a:t>
            </a:r>
            <a:r>
              <a:rPr lang="ar-SA" sz="3600" dirty="0" smtClean="0"/>
              <a:t>الجدول(9</a:t>
            </a:r>
            <a:r>
              <a:rPr lang="ar-SA" sz="3600" dirty="0" smtClean="0"/>
              <a:t>) يشير إلي ان 21.8% من النساء غير العاملات و 48.8% من النساء العاملات لايفضلن إستعمال الملح الميودن لعدم التحكم في كمية الملح عند الطبخ بواسطة الخادمات بالمنزل. وقد كانت العلاقة ذات دلالة إحصائية (0.05 ≥</a:t>
            </a:r>
            <a:r>
              <a:rPr lang="en-US" sz="3600" dirty="0" smtClean="0"/>
              <a:t>P</a:t>
            </a:r>
            <a:r>
              <a:rPr lang="ar-SA" sz="3600" dirty="0" smtClean="0"/>
              <a:t>).</a:t>
            </a:r>
            <a:endParaRPr lang="en-US" sz="3600" dirty="0" smtClean="0"/>
          </a:p>
          <a:p>
            <a:endParaRPr lang="ar-SA"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1000" y="914400"/>
            <a:ext cx="8763000" cy="5638800"/>
          </a:xfrm>
        </p:spPr>
        <p:txBody>
          <a:bodyPr>
            <a:normAutofit fontScale="92500"/>
          </a:bodyPr>
          <a:lstStyle/>
          <a:p>
            <a:pPr rtl="1"/>
            <a:r>
              <a:rPr lang="ar-SA" sz="2800" dirty="0" smtClean="0"/>
              <a:t>جدول </a:t>
            </a:r>
            <a:r>
              <a:rPr lang="ar-SA" sz="2800" dirty="0"/>
              <a:t>(9) راي المبحوثات حول العوامل التي تحكم عدم إستخدام الملح الميودن </a:t>
            </a:r>
            <a:endParaRPr lang="ar-SA" sz="2800" dirty="0" smtClean="0"/>
          </a:p>
          <a:p>
            <a:pPr rtl="1"/>
            <a:endParaRPr lang="ar-SA" sz="1800" dirty="0"/>
          </a:p>
          <a:p>
            <a:pPr rtl="1"/>
            <a:endParaRPr lang="ar-SA" sz="1800" dirty="0" smtClean="0"/>
          </a:p>
          <a:p>
            <a:pPr rtl="1"/>
            <a:endParaRPr lang="ar-SA" sz="1800" dirty="0"/>
          </a:p>
          <a:p>
            <a:pPr rtl="1"/>
            <a:endParaRPr lang="ar-SA" sz="1800" dirty="0" smtClean="0"/>
          </a:p>
          <a:p>
            <a:pPr rtl="1"/>
            <a:endParaRPr lang="ar-SA" sz="1800" dirty="0"/>
          </a:p>
          <a:p>
            <a:pPr rtl="1"/>
            <a:endParaRPr lang="ar-SA" sz="1800" dirty="0" smtClean="0"/>
          </a:p>
          <a:p>
            <a:pPr rtl="1"/>
            <a:endParaRPr lang="ar-SA" sz="1800" dirty="0"/>
          </a:p>
          <a:p>
            <a:pPr rtl="1"/>
            <a:endParaRPr lang="ar-SA" sz="1800" dirty="0" smtClean="0"/>
          </a:p>
          <a:p>
            <a:pPr rtl="1"/>
            <a:endParaRPr lang="ar-SA" sz="1800" dirty="0"/>
          </a:p>
          <a:p>
            <a:pPr rtl="1"/>
            <a:endParaRPr lang="ar-SA" sz="1800" dirty="0" smtClean="0"/>
          </a:p>
          <a:p>
            <a:pPr rtl="1"/>
            <a:endParaRPr lang="ar-SA" sz="1800" dirty="0"/>
          </a:p>
          <a:p>
            <a:pPr algn="ctr" rtl="1"/>
            <a:endParaRPr lang="ar-SA" sz="1800" dirty="0" smtClean="0"/>
          </a:p>
          <a:p>
            <a:pPr algn="ctr" rtl="1"/>
            <a:endParaRPr lang="ar-SA" sz="1800" dirty="0" smtClean="0"/>
          </a:p>
          <a:p>
            <a:pPr algn="ctr" rtl="1"/>
            <a:endParaRPr lang="ar-SA" sz="1800" dirty="0" smtClean="0"/>
          </a:p>
          <a:p>
            <a:pPr algn="ctr" rtl="1"/>
            <a:endParaRPr lang="ar-SA" sz="1800" dirty="0" smtClean="0"/>
          </a:p>
          <a:p>
            <a:pPr algn="ctr" rtl="1"/>
            <a:r>
              <a:rPr lang="ar-SA" sz="1800" dirty="0" smtClean="0"/>
              <a:t>مربع </a:t>
            </a:r>
            <a:r>
              <a:rPr lang="ar-SA" sz="1800" dirty="0"/>
              <a:t>كاى( 9.15 ) درجة الحرية( 2 ) مستوى الثقة  ( 0.01).</a:t>
            </a:r>
            <a:endParaRPr lang="en-US" sz="1800" dirty="0"/>
          </a:p>
          <a:p>
            <a:pPr rtl="1"/>
            <a:endParaRPr lang="ar-SA" sz="1800" dirty="0" smtClean="0"/>
          </a:p>
          <a:p>
            <a:pPr rtl="1"/>
            <a:endParaRPr lang="en-US" sz="1800" dirty="0"/>
          </a:p>
          <a:p>
            <a:endParaRPr lang="ar-SA" sz="1800" b="1" dirty="0"/>
          </a:p>
        </p:txBody>
      </p:sp>
      <p:graphicFrame>
        <p:nvGraphicFramePr>
          <p:cNvPr id="4" name="Table 3"/>
          <p:cNvGraphicFramePr>
            <a:graphicFrameLocks noGrp="1"/>
          </p:cNvGraphicFramePr>
          <p:nvPr/>
        </p:nvGraphicFramePr>
        <p:xfrm>
          <a:off x="990592" y="1828801"/>
          <a:ext cx="7467607" cy="4114800"/>
        </p:xfrm>
        <a:graphic>
          <a:graphicData uri="http://schemas.openxmlformats.org/drawingml/2006/table">
            <a:tbl>
              <a:tblPr firstRow="1" bandRow="1">
                <a:tableStyleId>{5C22544A-7EE6-4342-B048-85BDC9FD1C3A}</a:tableStyleId>
              </a:tblPr>
              <a:tblGrid>
                <a:gridCol w="914408"/>
                <a:gridCol w="1066800"/>
                <a:gridCol w="1066800"/>
                <a:gridCol w="1066800"/>
                <a:gridCol w="990600"/>
                <a:gridCol w="1066800"/>
                <a:gridCol w="1295399"/>
              </a:tblGrid>
              <a:tr h="295857">
                <a:tc rowSpan="2">
                  <a:txBody>
                    <a:bodyPr/>
                    <a:lstStyle/>
                    <a:p>
                      <a:pPr marL="0" marR="0" algn="ctr" rtl="1">
                        <a:lnSpc>
                          <a:spcPct val="115000"/>
                        </a:lnSpc>
                        <a:spcBef>
                          <a:spcPts val="0"/>
                        </a:spcBef>
                        <a:spcAft>
                          <a:spcPts val="1000"/>
                        </a:spcAft>
                      </a:pPr>
                      <a:r>
                        <a:rPr lang="ar-SA" sz="1600" b="1" dirty="0">
                          <a:latin typeface="Calibri"/>
                          <a:ea typeface="Calibri"/>
                          <a:cs typeface="Simplified Arabic"/>
                        </a:rPr>
                        <a:t>%</a:t>
                      </a:r>
                      <a:endParaRPr lang="en-US" sz="1600" b="1" dirty="0">
                        <a:latin typeface="Calibri"/>
                        <a:ea typeface="Calibri"/>
                        <a:cs typeface="Arial"/>
                      </a:endParaRPr>
                    </a:p>
                  </a:txBody>
                  <a:tcPr marL="68580" marR="68580" marT="0" marB="0" anchor="ctr"/>
                </a:tc>
                <a:tc rowSpan="2">
                  <a:txBody>
                    <a:bodyPr/>
                    <a:lstStyle/>
                    <a:p>
                      <a:pPr marL="0" marR="0" algn="ctr" rtl="1">
                        <a:lnSpc>
                          <a:spcPct val="115000"/>
                        </a:lnSpc>
                        <a:spcBef>
                          <a:spcPts val="0"/>
                        </a:spcBef>
                        <a:spcAft>
                          <a:spcPts val="1000"/>
                        </a:spcAft>
                      </a:pPr>
                      <a:r>
                        <a:rPr lang="ar-SA" sz="1600" b="1" dirty="0">
                          <a:latin typeface="Calibri"/>
                          <a:ea typeface="Calibri"/>
                          <a:cs typeface="Simplified Arabic"/>
                        </a:rPr>
                        <a:t>المجموع</a:t>
                      </a:r>
                      <a:endParaRPr lang="en-US" sz="1600" b="1" dirty="0">
                        <a:latin typeface="Calibri"/>
                        <a:ea typeface="Calibri"/>
                        <a:cs typeface="Arial"/>
                      </a:endParaRPr>
                    </a:p>
                  </a:txBody>
                  <a:tcPr marL="68580" marR="68580" marT="0" marB="0" anchor="ctr"/>
                </a:tc>
                <a:tc gridSpan="2">
                  <a:txBody>
                    <a:bodyPr/>
                    <a:lstStyle/>
                    <a:p>
                      <a:pPr marL="0" marR="0" algn="ctr" rtl="1">
                        <a:lnSpc>
                          <a:spcPct val="115000"/>
                        </a:lnSpc>
                        <a:spcBef>
                          <a:spcPts val="0"/>
                        </a:spcBef>
                        <a:spcAft>
                          <a:spcPts val="1000"/>
                        </a:spcAft>
                      </a:pPr>
                      <a:r>
                        <a:rPr lang="ar-SA" sz="1600" b="1" dirty="0">
                          <a:latin typeface="Calibri"/>
                          <a:ea typeface="Calibri"/>
                          <a:cs typeface="Simplified Arabic"/>
                        </a:rPr>
                        <a:t>النساء العاملات</a:t>
                      </a:r>
                      <a:endParaRPr lang="en-US" sz="1600" b="1" dirty="0">
                        <a:latin typeface="Calibri"/>
                        <a:ea typeface="Calibri"/>
                        <a:cs typeface="Arial"/>
                      </a:endParaRPr>
                    </a:p>
                  </a:txBody>
                  <a:tcPr marL="68580" marR="68580" marT="0" marB="0" anchor="ctr"/>
                </a:tc>
                <a:tc hMerge="1">
                  <a:txBody>
                    <a:bodyPr/>
                    <a:lstStyle/>
                    <a:p>
                      <a:endParaRPr lang="en-US"/>
                    </a:p>
                  </a:txBody>
                  <a:tcPr/>
                </a:tc>
                <a:tc gridSpan="2">
                  <a:txBody>
                    <a:bodyPr/>
                    <a:lstStyle/>
                    <a:p>
                      <a:pPr marL="0" marR="0" algn="ctr" rtl="1">
                        <a:lnSpc>
                          <a:spcPct val="115000"/>
                        </a:lnSpc>
                        <a:spcBef>
                          <a:spcPts val="0"/>
                        </a:spcBef>
                        <a:spcAft>
                          <a:spcPts val="1000"/>
                        </a:spcAft>
                      </a:pPr>
                      <a:r>
                        <a:rPr lang="ar-SA" sz="1600" b="1" dirty="0">
                          <a:latin typeface="Calibri"/>
                          <a:ea typeface="Calibri"/>
                          <a:cs typeface="Simplified Arabic"/>
                        </a:rPr>
                        <a:t>النساء غير العاملات</a:t>
                      </a:r>
                      <a:endParaRPr lang="en-US" sz="1600" b="1" dirty="0">
                        <a:latin typeface="Calibri"/>
                        <a:ea typeface="Calibri"/>
                        <a:cs typeface="Arial"/>
                      </a:endParaRPr>
                    </a:p>
                  </a:txBody>
                  <a:tcPr marL="68580" marR="68580" marT="0" marB="0" anchor="ctr"/>
                </a:tc>
                <a:tc hMerge="1">
                  <a:txBody>
                    <a:bodyPr/>
                    <a:lstStyle/>
                    <a:p>
                      <a:endParaRPr lang="en-US"/>
                    </a:p>
                  </a:txBody>
                  <a:tcPr/>
                </a:tc>
                <a:tc rowSpan="2">
                  <a:txBody>
                    <a:bodyPr/>
                    <a:lstStyle/>
                    <a:p>
                      <a:pPr marL="0" marR="0" algn="ctr" rtl="1">
                        <a:lnSpc>
                          <a:spcPct val="115000"/>
                        </a:lnSpc>
                        <a:spcBef>
                          <a:spcPts val="0"/>
                        </a:spcBef>
                        <a:spcAft>
                          <a:spcPts val="1000"/>
                        </a:spcAft>
                      </a:pPr>
                      <a:r>
                        <a:rPr lang="ar-SA" sz="1600" b="1" dirty="0">
                          <a:latin typeface="Calibri"/>
                          <a:ea typeface="Calibri"/>
                          <a:cs typeface="Simplified Arabic"/>
                        </a:rPr>
                        <a:t>إستخدام الملح</a:t>
                      </a:r>
                      <a:endParaRPr lang="en-US" sz="1600" b="1" dirty="0">
                        <a:latin typeface="Calibri"/>
                        <a:ea typeface="Calibri"/>
                        <a:cs typeface="Arial"/>
                      </a:endParaRPr>
                    </a:p>
                  </a:txBody>
                  <a:tcPr marL="68580" marR="68580" marT="0" marB="0" anchor="ctr"/>
                </a:tc>
              </a:tr>
              <a:tr h="305830">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1000"/>
                        </a:spcAft>
                      </a:pPr>
                      <a:r>
                        <a:rPr lang="ar-SA" sz="1600" b="1">
                          <a:latin typeface="Calibri"/>
                          <a:ea typeface="Calibri"/>
                          <a:cs typeface="Simplified Arabic"/>
                        </a:rPr>
                        <a:t>%</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العدد</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العدد</a:t>
                      </a:r>
                      <a:endParaRPr lang="en-US" sz="1600" b="1">
                        <a:latin typeface="Calibri"/>
                        <a:ea typeface="Calibri"/>
                        <a:cs typeface="Arial"/>
                      </a:endParaRPr>
                    </a:p>
                  </a:txBody>
                  <a:tcPr marL="68580" marR="68580" marT="0" marB="0" anchor="ctr"/>
                </a:tc>
                <a:tc vMerge="1">
                  <a:txBody>
                    <a:bodyPr/>
                    <a:lstStyle/>
                    <a:p>
                      <a:endParaRPr lang="en-US"/>
                    </a:p>
                  </a:txBody>
                  <a:tcPr/>
                </a:tc>
              </a:tr>
              <a:tr h="601686">
                <a:tc>
                  <a:txBody>
                    <a:bodyPr/>
                    <a:lstStyle/>
                    <a:p>
                      <a:pPr marL="0" marR="0" algn="ctr" rtl="1">
                        <a:lnSpc>
                          <a:spcPct val="115000"/>
                        </a:lnSpc>
                        <a:spcBef>
                          <a:spcPts val="0"/>
                        </a:spcBef>
                        <a:spcAft>
                          <a:spcPts val="1000"/>
                        </a:spcAft>
                      </a:pPr>
                      <a:r>
                        <a:rPr lang="ar-SA" sz="1600" b="1" dirty="0">
                          <a:latin typeface="Calibri"/>
                          <a:ea typeface="Calibri"/>
                          <a:cs typeface="Simplified Arabic"/>
                        </a:rPr>
                        <a:t>31.9</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38</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24.4</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10</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35.9</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28</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العوامل الاقتصادية </a:t>
                      </a:r>
                      <a:endParaRPr lang="en-US" sz="1600" b="1" dirty="0">
                        <a:latin typeface="Calibri"/>
                        <a:ea typeface="Calibri"/>
                        <a:cs typeface="Arial"/>
                      </a:endParaRPr>
                    </a:p>
                  </a:txBody>
                  <a:tcPr marL="68580" marR="68580" marT="0" marB="0" anchor="ctr"/>
                </a:tc>
              </a:tr>
              <a:tr h="1213346">
                <a:tc>
                  <a:txBody>
                    <a:bodyPr/>
                    <a:lstStyle/>
                    <a:p>
                      <a:pPr marL="0" marR="0" algn="ctr" rtl="1">
                        <a:lnSpc>
                          <a:spcPct val="115000"/>
                        </a:lnSpc>
                        <a:spcBef>
                          <a:spcPts val="0"/>
                        </a:spcBef>
                        <a:spcAft>
                          <a:spcPts val="1000"/>
                        </a:spcAft>
                      </a:pPr>
                      <a:r>
                        <a:rPr lang="ar-SA" sz="1600" b="1" dirty="0">
                          <a:latin typeface="Calibri"/>
                          <a:ea typeface="Calibri"/>
                          <a:cs typeface="Simplified Arabic"/>
                        </a:rPr>
                        <a:t>31.1</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37</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48.8</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20</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21.8</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17</a:t>
                      </a:r>
                      <a:endParaRPr lang="en-US" sz="1600" b="1" dirty="0">
                        <a:latin typeface="Calibri"/>
                        <a:ea typeface="Calibri"/>
                        <a:cs typeface="Arial"/>
                      </a:endParaRPr>
                    </a:p>
                  </a:txBody>
                  <a:tcPr marL="68580" marR="68580" marT="0" marB="0" anchor="ctr"/>
                </a:tc>
                <a:tc>
                  <a:txBody>
                    <a:bodyPr/>
                    <a:lstStyle/>
                    <a:p>
                      <a:pPr marL="0" marR="0" algn="r" rtl="1">
                        <a:lnSpc>
                          <a:spcPct val="115000"/>
                        </a:lnSpc>
                        <a:spcBef>
                          <a:spcPts val="0"/>
                        </a:spcBef>
                        <a:spcAft>
                          <a:spcPts val="1000"/>
                        </a:spcAft>
                      </a:pPr>
                      <a:r>
                        <a:rPr lang="ar-SA" sz="1600" b="1" dirty="0">
                          <a:latin typeface="Calibri"/>
                          <a:ea typeface="Calibri"/>
                          <a:cs typeface="Simplified Arabic"/>
                        </a:rPr>
                        <a:t>عدم التحكم في كمية الملح عند الطبخ</a:t>
                      </a:r>
                      <a:endParaRPr lang="en-US" sz="1600" b="1" dirty="0">
                        <a:latin typeface="Calibri"/>
                        <a:ea typeface="Calibri"/>
                        <a:cs typeface="Arial"/>
                      </a:endParaRPr>
                    </a:p>
                  </a:txBody>
                  <a:tcPr marL="68580" marR="68580" marT="0" marB="0" anchor="ctr"/>
                </a:tc>
              </a:tr>
              <a:tr h="1402224">
                <a:tc>
                  <a:txBody>
                    <a:bodyPr/>
                    <a:lstStyle/>
                    <a:p>
                      <a:pPr marL="0" marR="0" algn="ctr" rtl="1">
                        <a:lnSpc>
                          <a:spcPct val="115000"/>
                        </a:lnSpc>
                        <a:spcBef>
                          <a:spcPts val="0"/>
                        </a:spcBef>
                        <a:spcAft>
                          <a:spcPts val="1000"/>
                        </a:spcAft>
                      </a:pPr>
                      <a:r>
                        <a:rPr lang="ar-SA" sz="1600" b="1" dirty="0">
                          <a:latin typeface="Calibri"/>
                          <a:ea typeface="Calibri"/>
                          <a:cs typeface="Simplified Arabic"/>
                        </a:rPr>
                        <a:t>37.0</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44</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26.8</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11</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a:latin typeface="Calibri"/>
                          <a:ea typeface="Calibri"/>
                          <a:cs typeface="Simplified Arabic"/>
                        </a:rPr>
                        <a:t>42.3</a:t>
                      </a:r>
                      <a:endParaRPr lang="en-US" sz="16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33</a:t>
                      </a:r>
                      <a:endParaRPr lang="en-US" sz="1600" b="1" dirty="0">
                        <a:latin typeface="Calibri"/>
                        <a:ea typeface="Calibri"/>
                        <a:cs typeface="Arial"/>
                      </a:endParaRPr>
                    </a:p>
                  </a:txBody>
                  <a:tcPr marL="68580" marR="68580" marT="0" marB="0" anchor="ctr"/>
                </a:tc>
                <a:tc>
                  <a:txBody>
                    <a:bodyPr/>
                    <a:lstStyle/>
                    <a:p>
                      <a:pPr marL="0" marR="0" algn="r" rtl="1">
                        <a:lnSpc>
                          <a:spcPct val="115000"/>
                        </a:lnSpc>
                        <a:spcBef>
                          <a:spcPts val="0"/>
                        </a:spcBef>
                        <a:spcAft>
                          <a:spcPts val="1000"/>
                        </a:spcAft>
                      </a:pPr>
                      <a:r>
                        <a:rPr lang="ar-SA" sz="1600" b="1" dirty="0">
                          <a:latin typeface="Calibri"/>
                          <a:ea typeface="Calibri"/>
                          <a:cs typeface="Simplified Arabic"/>
                        </a:rPr>
                        <a:t>أستعمل الملح الذي يحضره المسوول عن الشراء</a:t>
                      </a:r>
                      <a:endParaRPr lang="en-US" sz="1600" b="1" dirty="0">
                        <a:latin typeface="Calibri"/>
                        <a:ea typeface="Calibri"/>
                        <a:cs typeface="Arial"/>
                      </a:endParaRPr>
                    </a:p>
                  </a:txBody>
                  <a:tcPr marL="68580" marR="68580" marT="0" marB="0" anchor="ctr"/>
                </a:tc>
              </a:tr>
              <a:tr h="295857">
                <a:tc>
                  <a:txBody>
                    <a:bodyPr/>
                    <a:lstStyle/>
                    <a:p>
                      <a:pPr marL="0" marR="0" algn="ctr" rtl="1">
                        <a:lnSpc>
                          <a:spcPct val="115000"/>
                        </a:lnSpc>
                        <a:spcBef>
                          <a:spcPts val="0"/>
                        </a:spcBef>
                        <a:spcAft>
                          <a:spcPts val="1000"/>
                        </a:spcAft>
                      </a:pPr>
                      <a:r>
                        <a:rPr lang="ar-SA" sz="1600" b="1" dirty="0">
                          <a:latin typeface="Calibri"/>
                          <a:ea typeface="Calibri"/>
                          <a:cs typeface="Simplified Arabic"/>
                        </a:rPr>
                        <a:t>100</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200</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100</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41</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100</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78</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600" b="1" dirty="0">
                          <a:latin typeface="Calibri"/>
                          <a:ea typeface="Calibri"/>
                          <a:cs typeface="Simplified Arabic"/>
                        </a:rPr>
                        <a:t>المجموع</a:t>
                      </a:r>
                      <a:endParaRPr lang="en-US" sz="1600" b="1" dirty="0">
                        <a:latin typeface="Calibri"/>
                        <a:ea typeface="Calibri"/>
                        <a:cs typeface="Arial"/>
                      </a:endParaRPr>
                    </a:p>
                  </a:txBody>
                  <a:tcPr marL="68580" marR="68580" marT="0" marB="0" anchor="ctr"/>
                </a:tc>
              </a:tr>
            </a:tbl>
          </a:graphicData>
        </a:graphic>
      </p:graphicFrame>
    </p:spTree>
  </p:cSld>
  <p:clrMapOvr>
    <a:masterClrMapping/>
  </p:clrMapOvr>
  <p:transition>
    <p:split orient="ver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609600"/>
            <a:ext cx="7854696" cy="5562600"/>
          </a:xfrm>
        </p:spPr>
        <p:txBody>
          <a:bodyPr>
            <a:normAutofit fontScale="92500" lnSpcReduction="10000"/>
          </a:bodyPr>
          <a:lstStyle/>
          <a:p>
            <a:pPr>
              <a:lnSpc>
                <a:spcPct val="150000"/>
              </a:lnSpc>
              <a:buFont typeface="Courier New" pitchFamily="49" charset="0"/>
              <a:buChar char="o"/>
            </a:pPr>
            <a:r>
              <a:rPr lang="ar-SA" sz="2800" dirty="0" smtClean="0"/>
              <a:t>من الجدول (10) نجد ان 32.5% من النساء (43.0% من النساء غير العاملات و 16.5 % من النساء العاملات) يراون أن سعر الملح عالي. وقد كانت العلاقة ذات دلالة إحصائية (0.05 ≥</a:t>
            </a:r>
            <a:r>
              <a:rPr lang="en-US" sz="2800" dirty="0" smtClean="0"/>
              <a:t>P</a:t>
            </a:r>
            <a:r>
              <a:rPr lang="ar-SA" sz="2800" dirty="0" smtClean="0"/>
              <a:t>). </a:t>
            </a:r>
          </a:p>
          <a:p>
            <a:pPr>
              <a:lnSpc>
                <a:spcPct val="150000"/>
              </a:lnSpc>
              <a:buFont typeface="Courier New" pitchFamily="49" charset="0"/>
              <a:buChar char="o"/>
            </a:pPr>
            <a:r>
              <a:rPr lang="ar-SA" sz="2800" dirty="0" smtClean="0"/>
              <a:t>يتاثر استهلاك الفرد للغذاء بمجموعة من العوامل ، منها أسعار الاغذية المتوفره في السوق ، مستوي الدخل ، العادات والتقاليد السائده في الاسرة (عويضة ،1995). </a:t>
            </a:r>
          </a:p>
          <a:p>
            <a:pPr>
              <a:lnSpc>
                <a:spcPct val="150000"/>
              </a:lnSpc>
              <a:buFont typeface="Courier New" pitchFamily="49" charset="0"/>
              <a:buChar char="o"/>
            </a:pPr>
            <a:r>
              <a:rPr lang="ar-SA" sz="2800" dirty="0" smtClean="0"/>
              <a:t>سعر الغذاء من العوامل ذات التاثير علي توفر السلعة في المنزل، فإذا كان سعر الغذاء عاليا قلت فرصة توفره عند الاسرة محدودة الدخل( مصيقر ،2005 ).  </a:t>
            </a:r>
            <a:endParaRPr lang="en-US" sz="2800" dirty="0" smtClean="0"/>
          </a:p>
          <a:p>
            <a:pPr>
              <a:lnSpc>
                <a:spcPct val="150000"/>
              </a:lnSpc>
            </a:pPr>
            <a:endParaRPr lang="ar-SA"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438400"/>
          </a:xfrm>
        </p:spPr>
        <p:txBody>
          <a:bodyPr>
            <a:normAutofit/>
          </a:bodyPr>
          <a:lstStyle/>
          <a:p>
            <a:pPr algn="ctr" rtl="1"/>
            <a:r>
              <a:rPr lang="ar-SA" sz="9600" dirty="0" smtClean="0"/>
              <a:t>المقدمة </a:t>
            </a:r>
            <a:endParaRPr lang="ar-SA" sz="9600" dirty="0"/>
          </a:p>
        </p:txBody>
      </p:sp>
      <p:pic>
        <p:nvPicPr>
          <p:cNvPr id="4" name="Picture 3" descr="3.jpg"/>
          <p:cNvPicPr>
            <a:picLocks noChangeAspect="1"/>
          </p:cNvPicPr>
          <p:nvPr/>
        </p:nvPicPr>
        <p:blipFill>
          <a:blip r:embed="rId3" cstate="print"/>
          <a:stretch>
            <a:fillRect/>
          </a:stretch>
        </p:blipFill>
        <p:spPr>
          <a:xfrm>
            <a:off x="304800" y="3733800"/>
            <a:ext cx="3429000" cy="2286000"/>
          </a:xfrm>
          <a:prstGeom prst="rect">
            <a:avLst/>
          </a:prstGeom>
          <a:ln>
            <a:noFill/>
          </a:ln>
          <a:effectLst>
            <a:softEdge rad="112500"/>
          </a:effectLst>
        </p:spPr>
      </p:pic>
      <p:pic>
        <p:nvPicPr>
          <p:cNvPr id="5" name="Picture 4" descr="1252057044.jpg"/>
          <p:cNvPicPr>
            <a:picLocks noChangeAspect="1"/>
          </p:cNvPicPr>
          <p:nvPr/>
        </p:nvPicPr>
        <p:blipFill>
          <a:blip r:embed="rId4" cstate="print"/>
          <a:srcRect r="4652" b="25825"/>
          <a:stretch>
            <a:fillRect/>
          </a:stretch>
        </p:blipFill>
        <p:spPr>
          <a:xfrm>
            <a:off x="5638800" y="3657600"/>
            <a:ext cx="3124200"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914400"/>
            <a:ext cx="8763000" cy="5715000"/>
          </a:xfrm>
        </p:spPr>
        <p:txBody>
          <a:bodyPr>
            <a:normAutofit/>
          </a:bodyPr>
          <a:lstStyle/>
          <a:p>
            <a:pPr rtl="1"/>
            <a:r>
              <a:rPr lang="ar-SA" sz="2800" dirty="0" smtClean="0"/>
              <a:t>جدول </a:t>
            </a:r>
            <a:r>
              <a:rPr lang="ar-SA" sz="2800" dirty="0"/>
              <a:t>(10) أراء النساء السودانيات في  سعر الملح الميودن</a:t>
            </a:r>
            <a:endParaRPr lang="en-US" sz="2800" dirty="0"/>
          </a:p>
          <a:p>
            <a:endParaRPr lang="ar-SA" sz="1800" dirty="0" smtClean="0"/>
          </a:p>
          <a:p>
            <a:endParaRPr lang="ar-SA" sz="1800" dirty="0"/>
          </a:p>
          <a:p>
            <a:endParaRPr lang="ar-SA" sz="1800" dirty="0" smtClean="0"/>
          </a:p>
          <a:p>
            <a:endParaRPr lang="ar-SA" sz="1800" dirty="0"/>
          </a:p>
          <a:p>
            <a:endParaRPr lang="ar-SA" sz="1800" dirty="0" smtClean="0"/>
          </a:p>
          <a:p>
            <a:endParaRPr lang="ar-SA" sz="1800" dirty="0"/>
          </a:p>
          <a:p>
            <a:endParaRPr lang="ar-SA" sz="1800" dirty="0" smtClean="0"/>
          </a:p>
          <a:p>
            <a:endParaRPr lang="ar-SA" sz="1800" dirty="0"/>
          </a:p>
          <a:p>
            <a:endParaRPr lang="ar-SA" sz="1800" dirty="0" smtClean="0"/>
          </a:p>
          <a:p>
            <a:endParaRPr lang="ar-SA" sz="1800" dirty="0" smtClean="0"/>
          </a:p>
          <a:p>
            <a:endParaRPr lang="ar-SA" sz="1800" dirty="0" smtClean="0"/>
          </a:p>
          <a:p>
            <a:endParaRPr lang="ar-SA" sz="1800" dirty="0" smtClean="0"/>
          </a:p>
          <a:p>
            <a:endParaRPr lang="ar-SA" sz="1800" dirty="0" smtClean="0"/>
          </a:p>
          <a:p>
            <a:endParaRPr lang="ar-SA" sz="1800" dirty="0" smtClean="0"/>
          </a:p>
          <a:p>
            <a:pPr algn="ctr" rtl="1"/>
            <a:r>
              <a:rPr lang="ar-SA" sz="1800" dirty="0" smtClean="0"/>
              <a:t>مربع </a:t>
            </a:r>
            <a:r>
              <a:rPr lang="ar-SA" sz="1800" dirty="0"/>
              <a:t>كاى( 17.02 ) درجة الحرية( 2 ) مستوى الثقة  (0.000).</a:t>
            </a:r>
            <a:endParaRPr lang="en-US" sz="1800" dirty="0"/>
          </a:p>
          <a:p>
            <a:endParaRPr lang="ar-SA" sz="1800" dirty="0" smtClean="0"/>
          </a:p>
          <a:p>
            <a:endParaRPr lang="ar-SA" sz="1800" dirty="0"/>
          </a:p>
          <a:p>
            <a:endParaRPr lang="ar-SA" sz="1800" dirty="0" smtClean="0"/>
          </a:p>
        </p:txBody>
      </p:sp>
      <p:graphicFrame>
        <p:nvGraphicFramePr>
          <p:cNvPr id="4" name="Table 3"/>
          <p:cNvGraphicFramePr>
            <a:graphicFrameLocks noGrp="1"/>
          </p:cNvGraphicFramePr>
          <p:nvPr/>
        </p:nvGraphicFramePr>
        <p:xfrm>
          <a:off x="1295401" y="1828800"/>
          <a:ext cx="6857998" cy="3962400"/>
        </p:xfrm>
        <a:graphic>
          <a:graphicData uri="http://schemas.openxmlformats.org/drawingml/2006/table">
            <a:tbl>
              <a:tblPr firstRow="1" bandRow="1">
                <a:tableStyleId>{5C22544A-7EE6-4342-B048-85BDC9FD1C3A}</a:tableStyleId>
              </a:tblPr>
              <a:tblGrid>
                <a:gridCol w="979714"/>
                <a:gridCol w="979714"/>
                <a:gridCol w="979714"/>
                <a:gridCol w="979714"/>
                <a:gridCol w="979714"/>
                <a:gridCol w="979714"/>
                <a:gridCol w="979714"/>
              </a:tblGrid>
              <a:tr h="660400">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a:t>
                      </a:r>
                      <a:endParaRPr lang="en-US" sz="1800" b="1" dirty="0">
                        <a:latin typeface="Calibri"/>
                        <a:ea typeface="Calibri"/>
                        <a:cs typeface="Arial"/>
                      </a:endParaRPr>
                    </a:p>
                  </a:txBody>
                  <a:tcPr marL="68580" marR="68580" marT="0" marB="0" anchor="ctr"/>
                </a:tc>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nchor="ctr"/>
                </a:tc>
                <a:tc grid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النساء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grid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النساء غير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rowSpan="2">
                  <a:txBody>
                    <a:bodyPr/>
                    <a:lstStyle/>
                    <a:p>
                      <a:pPr marL="0" marR="0" algn="ctr" rtl="1">
                        <a:lnSpc>
                          <a:spcPct val="115000"/>
                        </a:lnSpc>
                        <a:spcBef>
                          <a:spcPts val="0"/>
                        </a:spcBef>
                        <a:spcAft>
                          <a:spcPts val="1000"/>
                        </a:spcAft>
                      </a:pPr>
                      <a:r>
                        <a:rPr lang="en-US" sz="1800" b="1" dirty="0">
                          <a:latin typeface="Simplified Arabic"/>
                          <a:ea typeface="Calibri"/>
                          <a:cs typeface="Arial"/>
                        </a:rPr>
                        <a:t> </a:t>
                      </a:r>
                      <a:r>
                        <a:rPr lang="ar-SA" sz="1800" b="1" dirty="0">
                          <a:latin typeface="Simplified Arabic"/>
                          <a:ea typeface="Calibri"/>
                          <a:cs typeface="Arial"/>
                        </a:rPr>
                        <a:t>سعر الملح</a:t>
                      </a:r>
                      <a:endParaRPr lang="en-US" sz="1800" b="1" dirty="0">
                        <a:latin typeface="Calibri"/>
                        <a:ea typeface="Calibri"/>
                        <a:cs typeface="Arial"/>
                      </a:endParaRPr>
                    </a:p>
                  </a:txBody>
                  <a:tcPr marL="68580" marR="68580" marT="0" marB="0" anchor="ctr"/>
                </a:tc>
              </a:tr>
              <a:tr h="660400">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1000"/>
                        </a:spcAft>
                      </a:pPr>
                      <a:r>
                        <a:rPr lang="ar-SA" sz="1800" b="1">
                          <a:latin typeface="Calibri"/>
                          <a:ea typeface="Calibri"/>
                          <a:cs typeface="Simplified Arabic"/>
                        </a:rPr>
                        <a:t>%</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العدد</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العدد</a:t>
                      </a:r>
                      <a:endParaRPr lang="en-US" sz="1800" b="1">
                        <a:latin typeface="Calibri"/>
                        <a:ea typeface="Calibri"/>
                        <a:cs typeface="Arial"/>
                      </a:endParaRPr>
                    </a:p>
                  </a:txBody>
                  <a:tcPr marL="68580" marR="68580" marT="0" marB="0" anchor="ctr"/>
                </a:tc>
                <a:tc vMerge="1">
                  <a:txBody>
                    <a:bodyPr/>
                    <a:lstStyle/>
                    <a:p>
                      <a:endParaRPr lang="en-US"/>
                    </a:p>
                  </a:txBody>
                  <a:tcPr/>
                </a:tc>
              </a:tr>
              <a:tr h="660400">
                <a:tc>
                  <a:txBody>
                    <a:bodyPr/>
                    <a:lstStyle/>
                    <a:p>
                      <a:pPr marL="0" marR="0" algn="ctr" rtl="1">
                        <a:lnSpc>
                          <a:spcPct val="115000"/>
                        </a:lnSpc>
                        <a:spcBef>
                          <a:spcPts val="0"/>
                        </a:spcBef>
                        <a:spcAft>
                          <a:spcPts val="1000"/>
                        </a:spcAft>
                      </a:pPr>
                      <a:r>
                        <a:rPr lang="ar-SA" sz="1800" b="1" dirty="0">
                          <a:latin typeface="Calibri"/>
                          <a:ea typeface="Calibri"/>
                          <a:cs typeface="Simplified Arabic"/>
                        </a:rPr>
                        <a:t>32.5</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65</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16.5</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13</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43.0</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52</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عالي</a:t>
                      </a:r>
                      <a:endParaRPr lang="en-US" sz="1800" b="1" dirty="0">
                        <a:latin typeface="Calibri"/>
                        <a:ea typeface="Calibri"/>
                        <a:cs typeface="Arial"/>
                      </a:endParaRPr>
                    </a:p>
                  </a:txBody>
                  <a:tcPr marL="68580" marR="68580" marT="0" marB="0" anchor="ctr"/>
                </a:tc>
              </a:tr>
              <a:tr h="660400">
                <a:tc>
                  <a:txBody>
                    <a:bodyPr/>
                    <a:lstStyle/>
                    <a:p>
                      <a:pPr marL="0" marR="0" algn="ctr" rtl="1">
                        <a:lnSpc>
                          <a:spcPct val="115000"/>
                        </a:lnSpc>
                        <a:spcBef>
                          <a:spcPts val="0"/>
                        </a:spcBef>
                        <a:spcAft>
                          <a:spcPts val="1000"/>
                        </a:spcAft>
                      </a:pPr>
                      <a:r>
                        <a:rPr lang="ar-SA" sz="1800" b="1" dirty="0">
                          <a:latin typeface="Calibri"/>
                          <a:ea typeface="Calibri"/>
                          <a:cs typeface="Simplified Arabic"/>
                        </a:rPr>
                        <a:t>44.5</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89</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50.5</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40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40.5</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49</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متوسط</a:t>
                      </a:r>
                      <a:endParaRPr lang="en-US" sz="1800" b="1" dirty="0">
                        <a:latin typeface="Calibri"/>
                        <a:ea typeface="Calibri"/>
                        <a:cs typeface="Arial"/>
                      </a:endParaRPr>
                    </a:p>
                  </a:txBody>
                  <a:tcPr marL="68580" marR="68580" marT="0" marB="0" anchor="ctr"/>
                </a:tc>
              </a:tr>
              <a:tr h="660400">
                <a:tc>
                  <a:txBody>
                    <a:bodyPr/>
                    <a:lstStyle/>
                    <a:p>
                      <a:pPr marL="0" marR="0" algn="ctr" rtl="1">
                        <a:lnSpc>
                          <a:spcPct val="115000"/>
                        </a:lnSpc>
                        <a:spcBef>
                          <a:spcPts val="0"/>
                        </a:spcBef>
                        <a:spcAft>
                          <a:spcPts val="1000"/>
                        </a:spcAft>
                      </a:pPr>
                      <a:r>
                        <a:rPr lang="ar-SA" sz="1800" b="1" dirty="0">
                          <a:latin typeface="Calibri"/>
                          <a:ea typeface="Calibri"/>
                          <a:cs typeface="Simplified Arabic"/>
                        </a:rPr>
                        <a:t>23.0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46</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33</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26</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16.5</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20</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منخفض</a:t>
                      </a:r>
                      <a:endParaRPr lang="en-US" sz="1800" b="1" dirty="0">
                        <a:latin typeface="Calibri"/>
                        <a:ea typeface="Calibri"/>
                        <a:cs typeface="Arial"/>
                      </a:endParaRPr>
                    </a:p>
                  </a:txBody>
                  <a:tcPr marL="68580" marR="68580" marT="0" marB="0" anchor="ctr"/>
                </a:tc>
              </a:tr>
              <a:tr h="660400">
                <a:tc>
                  <a:txBody>
                    <a:bodyPr/>
                    <a:lstStyle/>
                    <a:p>
                      <a:pPr marL="0" marR="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200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79</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121</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nchor="ctr"/>
                </a:tc>
              </a:tr>
            </a:tbl>
          </a:graphicData>
        </a:graphic>
      </p:graphicFrame>
    </p:spTree>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762000"/>
            <a:ext cx="7854696" cy="4876800"/>
          </a:xfrm>
        </p:spPr>
        <p:txBody>
          <a:bodyPr>
            <a:normAutofit/>
          </a:bodyPr>
          <a:lstStyle/>
          <a:p>
            <a:pPr>
              <a:lnSpc>
                <a:spcPct val="150000"/>
              </a:lnSpc>
              <a:buFont typeface="Courier New" pitchFamily="49" charset="0"/>
              <a:buChar char="o"/>
            </a:pPr>
            <a:r>
              <a:rPr lang="en-US" sz="2800" dirty="0" smtClean="0"/>
              <a:t> </a:t>
            </a:r>
            <a:r>
              <a:rPr lang="ar-SA" sz="2800" dirty="0" smtClean="0"/>
              <a:t>من  </a:t>
            </a:r>
            <a:r>
              <a:rPr lang="ar-SA" sz="2800" dirty="0" smtClean="0"/>
              <a:t>الجدول (11 ) يتضح  أن 49.7 % من النساء (25.9% من النساء غير العاملات و78.8% من النساء العاملات) يحفظن الملح الميودن في إناء محكم القفل. وهنالك علاقة ذات دلالة إحصائية (0.05 ≥</a:t>
            </a:r>
            <a:r>
              <a:rPr lang="en-US" sz="2800" dirty="0" smtClean="0"/>
              <a:t>P</a:t>
            </a:r>
            <a:r>
              <a:rPr lang="ar-SA" sz="2800" dirty="0" smtClean="0"/>
              <a:t>).</a:t>
            </a:r>
          </a:p>
          <a:p>
            <a:pPr>
              <a:lnSpc>
                <a:spcPct val="150000"/>
              </a:lnSpc>
              <a:buFont typeface="Courier New" pitchFamily="49" charset="0"/>
              <a:buChar char="o"/>
            </a:pPr>
            <a:r>
              <a:rPr lang="ar-SA" sz="2800" dirty="0" smtClean="0"/>
              <a:t> </a:t>
            </a:r>
            <a:r>
              <a:rPr lang="ar-SA" sz="2800" dirty="0" smtClean="0"/>
              <a:t>قد </a:t>
            </a:r>
            <a:r>
              <a:rPr lang="ar-SA" sz="2800" dirty="0" smtClean="0"/>
              <a:t>أشارت دراسة</a:t>
            </a:r>
            <a:r>
              <a:rPr lang="en-US" sz="2800" dirty="0" smtClean="0"/>
              <a:t>Waszkowiak&amp;Szymandera,2008 )</a:t>
            </a:r>
            <a:r>
              <a:rPr lang="ar-SA" sz="2800" dirty="0" smtClean="0"/>
              <a:t>) إن التعرض للهواء والرطوبة العالية يؤثرعلي فعالية الملح الميودن.</a:t>
            </a:r>
            <a:endParaRPr lang="ar-SA"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304800"/>
            <a:ext cx="8763000" cy="6324600"/>
          </a:xfrm>
        </p:spPr>
        <p:txBody>
          <a:bodyPr>
            <a:normAutofit/>
          </a:bodyPr>
          <a:lstStyle/>
          <a:p>
            <a:pPr algn="r" rtl="1"/>
            <a:r>
              <a:rPr lang="ar-SA" sz="1800" dirty="0" smtClean="0"/>
              <a:t>.                     </a:t>
            </a:r>
            <a:endParaRPr lang="en-US" sz="1800" dirty="0"/>
          </a:p>
          <a:p>
            <a:pPr rtl="1"/>
            <a:endParaRPr lang="ar-SA" sz="2800" dirty="0" smtClean="0"/>
          </a:p>
          <a:p>
            <a:pPr rtl="1"/>
            <a:r>
              <a:rPr lang="ar-SA" sz="2800" dirty="0" smtClean="0"/>
              <a:t>جدول </a:t>
            </a:r>
            <a:r>
              <a:rPr lang="ar-SA" sz="2800" dirty="0"/>
              <a:t>(11) طريقة حفظ الملح الميودن عند النساء </a:t>
            </a:r>
            <a:r>
              <a:rPr lang="ar-SA" sz="2800" dirty="0" smtClean="0"/>
              <a:t>السودانيات</a:t>
            </a:r>
          </a:p>
          <a:p>
            <a:endParaRPr lang="ar-SA" sz="1800" b="1" dirty="0" smtClean="0"/>
          </a:p>
          <a:p>
            <a:endParaRPr lang="ar-SA" sz="1800" b="1" dirty="0"/>
          </a:p>
          <a:p>
            <a:endParaRPr lang="ar-SA" sz="1800" b="1" dirty="0" smtClean="0"/>
          </a:p>
          <a:p>
            <a:endParaRPr lang="ar-SA" sz="1800" b="1" dirty="0"/>
          </a:p>
          <a:p>
            <a:endParaRPr lang="ar-SA" sz="1800" b="1" dirty="0" smtClean="0"/>
          </a:p>
          <a:p>
            <a:endParaRPr lang="ar-SA" sz="1800" b="1" dirty="0"/>
          </a:p>
          <a:p>
            <a:endParaRPr lang="ar-SA" sz="1800" b="1" dirty="0" smtClean="0"/>
          </a:p>
          <a:p>
            <a:endParaRPr lang="ar-SA" sz="1800" b="1" dirty="0"/>
          </a:p>
          <a:p>
            <a:endParaRPr lang="ar-SA" sz="1800" b="1" dirty="0" smtClean="0"/>
          </a:p>
          <a:p>
            <a:endParaRPr lang="ar-SA" sz="1800" b="1" dirty="0" smtClean="0"/>
          </a:p>
          <a:p>
            <a:endParaRPr lang="ar-SA" sz="1800" b="1" dirty="0" smtClean="0"/>
          </a:p>
          <a:p>
            <a:pPr algn="ctr" rtl="1"/>
            <a:endParaRPr lang="ar-SA" sz="1800" b="1" dirty="0" smtClean="0"/>
          </a:p>
          <a:p>
            <a:pPr algn="ctr" rtl="1"/>
            <a:endParaRPr lang="ar-SA" sz="1800" b="1" dirty="0" smtClean="0"/>
          </a:p>
          <a:p>
            <a:pPr algn="ctr" rtl="1"/>
            <a:r>
              <a:rPr lang="ar-SA" sz="1800" dirty="0"/>
              <a:t>مربع كاى( 40.65 ) درجة الحرية( 1 ) مستوى الثقة  ( 0.000).</a:t>
            </a:r>
            <a:endParaRPr lang="ar-SA" sz="1800" b="1" dirty="0"/>
          </a:p>
          <a:p>
            <a:endParaRPr lang="ar-SA" sz="1800" b="1" dirty="0" smtClean="0"/>
          </a:p>
          <a:p>
            <a:endParaRPr lang="ar-SA" sz="1800" b="1" dirty="0"/>
          </a:p>
          <a:p>
            <a:endParaRPr lang="ar-SA" sz="1800" b="1" dirty="0" smtClean="0"/>
          </a:p>
          <a:p>
            <a:endParaRPr lang="ar-SA" sz="1800" b="1" dirty="0"/>
          </a:p>
          <a:p>
            <a:endParaRPr lang="ar-SA" sz="1800" b="1" dirty="0"/>
          </a:p>
        </p:txBody>
      </p:sp>
      <p:graphicFrame>
        <p:nvGraphicFramePr>
          <p:cNvPr id="6" name="Table 5"/>
          <p:cNvGraphicFramePr>
            <a:graphicFrameLocks noGrp="1"/>
          </p:cNvGraphicFramePr>
          <p:nvPr/>
        </p:nvGraphicFramePr>
        <p:xfrm>
          <a:off x="1142998" y="1905001"/>
          <a:ext cx="7010402" cy="3886200"/>
        </p:xfrm>
        <a:graphic>
          <a:graphicData uri="http://schemas.openxmlformats.org/drawingml/2006/table">
            <a:tbl>
              <a:tblPr firstRow="1" bandRow="1">
                <a:tableStyleId>{5C22544A-7EE6-4342-B048-85BDC9FD1C3A}</a:tableStyleId>
              </a:tblPr>
              <a:tblGrid>
                <a:gridCol w="1001486"/>
                <a:gridCol w="1001486"/>
                <a:gridCol w="1001486"/>
                <a:gridCol w="1001486"/>
                <a:gridCol w="1001486"/>
                <a:gridCol w="1001486"/>
                <a:gridCol w="1001486"/>
              </a:tblGrid>
              <a:tr h="737630">
                <a:tc>
                  <a:txBody>
                    <a:bodyPr/>
                    <a:lstStyle/>
                    <a:p>
                      <a:pPr marL="0" marR="0" algn="ctr" rtl="1">
                        <a:lnSpc>
                          <a:spcPct val="115000"/>
                        </a:lnSpc>
                        <a:spcBef>
                          <a:spcPts val="0"/>
                        </a:spcBef>
                        <a:spcAft>
                          <a:spcPts val="1000"/>
                        </a:spcAft>
                      </a:pPr>
                      <a:r>
                        <a:rPr lang="ar-SA" sz="1800" b="1" dirty="0">
                          <a:latin typeface="Calibri"/>
                          <a:ea typeface="Calibri"/>
                          <a:cs typeface="Simplified Arabic"/>
                        </a:rPr>
                        <a:t>إستخدام الملح</a:t>
                      </a:r>
                      <a:endParaRPr lang="en-US" sz="1800" b="1" dirty="0">
                        <a:latin typeface="Calibri"/>
                        <a:ea typeface="Calibri"/>
                        <a:cs typeface="Arial"/>
                      </a:endParaRPr>
                    </a:p>
                  </a:txBody>
                  <a:tcPr marL="68580" marR="68580" marT="0" marB="0" anchor="ctr"/>
                </a:tc>
                <a:tc grid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النساء غير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grid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النساء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a:t>
                      </a:r>
                      <a:endParaRPr lang="en-US" sz="1800" b="1" dirty="0">
                        <a:latin typeface="Calibri"/>
                        <a:ea typeface="Calibri"/>
                        <a:cs typeface="Arial"/>
                      </a:endParaRPr>
                    </a:p>
                  </a:txBody>
                  <a:tcPr marL="68580" marR="68580" marT="0" marB="0" anchor="ctr"/>
                </a:tc>
              </a:tr>
              <a:tr h="737630">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a:t>
                      </a:r>
                      <a:endParaRPr lang="en-US" sz="1800" b="1" dirty="0">
                        <a:latin typeface="Calibri"/>
                        <a:ea typeface="Calibri"/>
                        <a:cs typeface="Arial"/>
                      </a:endParaRPr>
                    </a:p>
                  </a:txBody>
                  <a:tcPr marL="68580" marR="68580" marT="0" marB="0" anchor="ctr"/>
                </a:tc>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nchor="ctr"/>
                </a:tc>
                <a:tc grid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النساء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grid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النساء غير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إستخدام الملح</a:t>
                      </a:r>
                      <a:endParaRPr lang="en-US" sz="1800" b="1" dirty="0">
                        <a:latin typeface="Calibri"/>
                        <a:ea typeface="Calibri"/>
                        <a:cs typeface="Arial"/>
                      </a:endParaRPr>
                    </a:p>
                  </a:txBody>
                  <a:tcPr marL="68580" marR="68580" marT="0" marB="0" anchor="ctr"/>
                </a:tc>
              </a:tr>
              <a:tr h="737630">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1000"/>
                        </a:spcAft>
                      </a:pPr>
                      <a:r>
                        <a:rPr lang="ar-SA" sz="1800" b="1">
                          <a:latin typeface="Calibri"/>
                          <a:ea typeface="Calibri"/>
                          <a:cs typeface="Simplified Arabic"/>
                        </a:rPr>
                        <a:t>%</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العدد</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العدد</a:t>
                      </a:r>
                      <a:endParaRPr lang="en-US" sz="1800" b="1">
                        <a:latin typeface="Calibri"/>
                        <a:ea typeface="Calibri"/>
                        <a:cs typeface="Arial"/>
                      </a:endParaRPr>
                    </a:p>
                  </a:txBody>
                  <a:tcPr marL="68580" marR="68580" marT="0" marB="0" anchor="ctr"/>
                </a:tc>
                <a:tc vMerge="1">
                  <a:txBody>
                    <a:bodyPr/>
                    <a:lstStyle/>
                    <a:p>
                      <a:endParaRPr lang="en-US"/>
                    </a:p>
                  </a:txBody>
                  <a:tcPr/>
                </a:tc>
              </a:tr>
              <a:tr h="836655">
                <a:tc>
                  <a:txBody>
                    <a:bodyPr/>
                    <a:lstStyle/>
                    <a:p>
                      <a:pPr marL="0" marR="0" algn="ctr" rtl="1">
                        <a:lnSpc>
                          <a:spcPct val="115000"/>
                        </a:lnSpc>
                        <a:spcBef>
                          <a:spcPts val="0"/>
                        </a:spcBef>
                        <a:spcAft>
                          <a:spcPts val="1000"/>
                        </a:spcAft>
                      </a:pPr>
                      <a:r>
                        <a:rPr lang="ar-SA" sz="1800" b="1" dirty="0">
                          <a:latin typeface="Calibri"/>
                          <a:ea typeface="Calibri"/>
                          <a:cs typeface="Simplified Arabic"/>
                        </a:rPr>
                        <a:t>49.7</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73</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78.8</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52</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25.9</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21</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إناء محكم القفل </a:t>
                      </a:r>
                      <a:endParaRPr lang="en-US" sz="1800" b="1" dirty="0">
                        <a:latin typeface="Calibri"/>
                        <a:ea typeface="Calibri"/>
                        <a:cs typeface="Arial"/>
                      </a:endParaRPr>
                    </a:p>
                  </a:txBody>
                  <a:tcPr marL="68580" marR="68580" marT="0" marB="0" anchor="ctr"/>
                </a:tc>
              </a:tr>
              <a:tr h="836655">
                <a:tc>
                  <a:txBody>
                    <a:bodyPr/>
                    <a:lstStyle/>
                    <a:p>
                      <a:pPr marL="0" marR="0" algn="ctr" rtl="1">
                        <a:lnSpc>
                          <a:spcPct val="115000"/>
                        </a:lnSpc>
                        <a:spcBef>
                          <a:spcPts val="0"/>
                        </a:spcBef>
                        <a:spcAft>
                          <a:spcPts val="1000"/>
                        </a:spcAft>
                      </a:pPr>
                      <a:r>
                        <a:rPr lang="ar-SA" sz="1800" b="1" dirty="0">
                          <a:latin typeface="Calibri"/>
                          <a:ea typeface="Calibri"/>
                          <a:cs typeface="Simplified Arabic"/>
                        </a:rPr>
                        <a:t>50.3</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74</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21.2</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14</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74.1</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60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إناء غير محكم القفل </a:t>
                      </a:r>
                      <a:endParaRPr lang="en-US" sz="1800" b="1" dirty="0">
                        <a:latin typeface="Calibri"/>
                        <a:ea typeface="Calibri"/>
                        <a:cs typeface="Arial"/>
                      </a:endParaRPr>
                    </a:p>
                  </a:txBody>
                  <a:tcPr marL="68580" marR="68580" marT="0" marB="0" anchor="ctr"/>
                </a:tc>
              </a:tr>
            </a:tbl>
          </a:graphicData>
        </a:graphic>
      </p:graphicFrame>
    </p:spTree>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90600"/>
            <a:ext cx="7854696" cy="4495800"/>
          </a:xfrm>
        </p:spPr>
        <p:txBody>
          <a:bodyPr>
            <a:normAutofit/>
          </a:bodyPr>
          <a:lstStyle/>
          <a:p>
            <a:pPr rtl="1">
              <a:buFont typeface="Courier New" pitchFamily="49" charset="0"/>
              <a:buChar char="o"/>
            </a:pPr>
            <a:r>
              <a:rPr lang="en-US" sz="3600" dirty="0" smtClean="0"/>
              <a:t> </a:t>
            </a:r>
            <a:r>
              <a:rPr lang="ar-SA" sz="3600" dirty="0" smtClean="0"/>
              <a:t>من  </a:t>
            </a:r>
            <a:r>
              <a:rPr lang="ar-SA" sz="3600" dirty="0" smtClean="0"/>
              <a:t>الجدول (12 ) يتضح  أن 49.7 % من النساء (34.6% من النساء غير العاملات و68.2% من النساء العاملات)  يضفن الملح الميودن بعد الاعداد. وهنالك علاقة ذات دلالة إحصائية (0.05 ≥</a:t>
            </a:r>
            <a:r>
              <a:rPr lang="en-US" sz="3600" dirty="0" smtClean="0"/>
              <a:t>P</a:t>
            </a:r>
            <a:r>
              <a:rPr lang="ar-SA" sz="3600" dirty="0" smtClean="0"/>
              <a:t>). إن أفضل وقت لاضافة الملح هو بعد الاعداد </a:t>
            </a:r>
            <a:r>
              <a:rPr lang="en-US" sz="3600" dirty="0" smtClean="0"/>
              <a:t>(Panigrahi,2009)</a:t>
            </a:r>
            <a:r>
              <a:rPr lang="ar-SA" sz="3600" dirty="0" smtClean="0"/>
              <a:t>.</a:t>
            </a:r>
            <a:endParaRPr lang="en-US" sz="3600" dirty="0" smtClean="0"/>
          </a:p>
          <a:p>
            <a:pPr rtl="1"/>
            <a:endParaRPr lang="ar-SA" sz="3600" dirty="0"/>
          </a:p>
        </p:txBody>
      </p:sp>
      <p:pic>
        <p:nvPicPr>
          <p:cNvPr id="4" name="Picture 3" descr="392032.jpg"/>
          <p:cNvPicPr>
            <a:picLocks noChangeAspect="1"/>
          </p:cNvPicPr>
          <p:nvPr/>
        </p:nvPicPr>
        <p:blipFill>
          <a:blip r:embed="rId3" cstate="print"/>
          <a:stretch>
            <a:fillRect/>
          </a:stretch>
        </p:blipFill>
        <p:spPr>
          <a:xfrm>
            <a:off x="3200400" y="4724400"/>
            <a:ext cx="3581400" cy="2133600"/>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1219200"/>
            <a:ext cx="8763000" cy="5410200"/>
          </a:xfrm>
        </p:spPr>
        <p:txBody>
          <a:bodyPr>
            <a:normAutofit fontScale="62500" lnSpcReduction="20000"/>
          </a:bodyPr>
          <a:lstStyle/>
          <a:p>
            <a:pPr rtl="1"/>
            <a:r>
              <a:rPr lang="ar-SA" sz="4500" dirty="0" smtClean="0"/>
              <a:t>جدول </a:t>
            </a:r>
            <a:r>
              <a:rPr lang="ar-SA" sz="4500" dirty="0"/>
              <a:t>(12) متي تم إضافة الملح الميودن للطبخ عند النساء </a:t>
            </a:r>
            <a:r>
              <a:rPr lang="ar-SA" sz="4500" dirty="0" smtClean="0"/>
              <a:t>السودانيات</a:t>
            </a:r>
            <a:endParaRPr lang="ar-SA" sz="4500" dirty="0"/>
          </a:p>
          <a:p>
            <a:pPr rtl="1"/>
            <a:endParaRPr lang="ar-SA" sz="1800" dirty="0" smtClean="0"/>
          </a:p>
          <a:p>
            <a:pPr rtl="1"/>
            <a:endParaRPr lang="ar-SA" sz="1800" dirty="0"/>
          </a:p>
          <a:p>
            <a:pPr rtl="1"/>
            <a:endParaRPr lang="ar-SA" sz="1800" dirty="0" smtClean="0"/>
          </a:p>
          <a:p>
            <a:pPr rtl="1"/>
            <a:endParaRPr lang="ar-SA" sz="1800" dirty="0"/>
          </a:p>
          <a:p>
            <a:pPr rtl="1"/>
            <a:endParaRPr lang="ar-SA" sz="1800" dirty="0" smtClean="0"/>
          </a:p>
          <a:p>
            <a:pPr rtl="1"/>
            <a:endParaRPr lang="ar-SA" sz="1800" dirty="0"/>
          </a:p>
          <a:p>
            <a:pPr rtl="1"/>
            <a:endParaRPr lang="ar-SA" sz="1800" dirty="0" smtClean="0"/>
          </a:p>
          <a:p>
            <a:pPr rtl="1"/>
            <a:endParaRPr lang="ar-SA" sz="1800" dirty="0"/>
          </a:p>
          <a:p>
            <a:pPr rtl="1"/>
            <a:endParaRPr lang="ar-SA" sz="1800" dirty="0" smtClean="0"/>
          </a:p>
          <a:p>
            <a:pPr rtl="1"/>
            <a:endParaRPr lang="ar-SA" sz="1800" dirty="0" smtClean="0"/>
          </a:p>
          <a:p>
            <a:pPr rtl="1"/>
            <a:endParaRPr lang="ar-SA" sz="1800" dirty="0" smtClean="0"/>
          </a:p>
          <a:p>
            <a:pPr rtl="1"/>
            <a:endParaRPr lang="ar-SA" sz="1800" dirty="0" smtClean="0"/>
          </a:p>
          <a:p>
            <a:pPr rtl="1"/>
            <a:endParaRPr lang="ar-SA" sz="1800" dirty="0" smtClean="0"/>
          </a:p>
          <a:p>
            <a:pPr rtl="1"/>
            <a:endParaRPr lang="ar-SA" sz="1800" dirty="0" smtClean="0"/>
          </a:p>
          <a:p>
            <a:pPr rtl="1"/>
            <a:endParaRPr lang="ar-SA" sz="1800" dirty="0" smtClean="0"/>
          </a:p>
          <a:p>
            <a:pPr rtl="1"/>
            <a:endParaRPr lang="ar-SA" sz="1800" dirty="0" smtClean="0"/>
          </a:p>
          <a:p>
            <a:pPr rtl="1"/>
            <a:endParaRPr lang="ar-SA" sz="1800" dirty="0" smtClean="0"/>
          </a:p>
          <a:p>
            <a:pPr rtl="1"/>
            <a:endParaRPr lang="ar-SA" sz="1800" dirty="0" smtClean="0"/>
          </a:p>
          <a:p>
            <a:pPr rtl="1"/>
            <a:endParaRPr lang="ar-SA" sz="1800" dirty="0"/>
          </a:p>
          <a:p>
            <a:pPr algn="ctr" rtl="1"/>
            <a:endParaRPr lang="ar-SA" sz="1800" dirty="0" smtClean="0"/>
          </a:p>
          <a:p>
            <a:pPr algn="ctr" rtl="1"/>
            <a:endParaRPr lang="ar-SA" sz="1800" dirty="0" smtClean="0"/>
          </a:p>
          <a:p>
            <a:pPr algn="ctr" rtl="1"/>
            <a:endParaRPr lang="ar-SA" sz="1800" dirty="0" smtClean="0"/>
          </a:p>
          <a:p>
            <a:pPr algn="ctr" rtl="1"/>
            <a:endParaRPr lang="ar-SA" sz="1800" dirty="0" smtClean="0"/>
          </a:p>
          <a:p>
            <a:pPr algn="ctr" rtl="1"/>
            <a:endParaRPr lang="ar-SA" sz="1800" dirty="0" smtClean="0"/>
          </a:p>
          <a:p>
            <a:pPr algn="ctr" rtl="1"/>
            <a:endParaRPr lang="ar-SA" sz="1800" dirty="0" smtClean="0"/>
          </a:p>
          <a:p>
            <a:pPr algn="ctr" rtl="1"/>
            <a:r>
              <a:rPr lang="ar-SA" dirty="0" smtClean="0"/>
              <a:t>مربع </a:t>
            </a:r>
            <a:r>
              <a:rPr lang="ar-SA" dirty="0"/>
              <a:t>كاى( 16.44 ) درجة الحرية( 1 ) مستوى الثقة  ( 0.000).</a:t>
            </a:r>
            <a:endParaRPr lang="ar-SA" dirty="0" smtClean="0"/>
          </a:p>
          <a:p>
            <a:pPr rtl="1"/>
            <a:endParaRPr lang="ar-SA" sz="1800" dirty="0"/>
          </a:p>
          <a:p>
            <a:pPr rtl="1"/>
            <a:r>
              <a:rPr lang="ar-SA" sz="1800" dirty="0" smtClean="0"/>
              <a:t>.</a:t>
            </a:r>
          </a:p>
        </p:txBody>
      </p:sp>
      <p:graphicFrame>
        <p:nvGraphicFramePr>
          <p:cNvPr id="6" name="Table 5"/>
          <p:cNvGraphicFramePr>
            <a:graphicFrameLocks noGrp="1"/>
          </p:cNvGraphicFramePr>
          <p:nvPr/>
        </p:nvGraphicFramePr>
        <p:xfrm>
          <a:off x="1447800" y="1981200"/>
          <a:ext cx="6477002" cy="3352800"/>
        </p:xfrm>
        <a:graphic>
          <a:graphicData uri="http://schemas.openxmlformats.org/drawingml/2006/table">
            <a:tbl>
              <a:tblPr firstRow="1" bandRow="1">
                <a:tableStyleId>{5C22544A-7EE6-4342-B048-85BDC9FD1C3A}</a:tableStyleId>
              </a:tblPr>
              <a:tblGrid>
                <a:gridCol w="925286"/>
                <a:gridCol w="925286"/>
                <a:gridCol w="925286"/>
                <a:gridCol w="925286"/>
                <a:gridCol w="925286"/>
                <a:gridCol w="925286"/>
                <a:gridCol w="925286"/>
              </a:tblGrid>
              <a:tr h="670560">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a:t>
                      </a:r>
                      <a:endParaRPr lang="en-US" sz="1800" b="1" dirty="0">
                        <a:latin typeface="Calibri"/>
                        <a:ea typeface="Calibri"/>
                        <a:cs typeface="Arial"/>
                      </a:endParaRPr>
                    </a:p>
                  </a:txBody>
                  <a:tcPr marL="68580" marR="68580" marT="0" marB="0" anchor="ctr"/>
                </a:tc>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nchor="ctr"/>
                </a:tc>
                <a:tc grid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النساء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grid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النساء غير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إضافة الملح</a:t>
                      </a:r>
                      <a:endParaRPr lang="en-US" sz="1800" b="1" dirty="0">
                        <a:latin typeface="Calibri"/>
                        <a:ea typeface="Calibri"/>
                        <a:cs typeface="Arial"/>
                      </a:endParaRPr>
                    </a:p>
                  </a:txBody>
                  <a:tcPr marL="68580" marR="68580" marT="0" marB="0" anchor="ctr"/>
                </a:tc>
              </a:tr>
              <a:tr h="670560">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العدد</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العدد</a:t>
                      </a:r>
                      <a:endParaRPr lang="en-US" sz="1800" b="1">
                        <a:latin typeface="Calibri"/>
                        <a:ea typeface="Calibri"/>
                        <a:cs typeface="Arial"/>
                      </a:endParaRPr>
                    </a:p>
                  </a:txBody>
                  <a:tcPr marL="68580" marR="68580" marT="0" marB="0" anchor="ctr"/>
                </a:tc>
                <a:tc vMerge="1">
                  <a:txBody>
                    <a:bodyPr/>
                    <a:lstStyle/>
                    <a:p>
                      <a:endParaRPr lang="en-US"/>
                    </a:p>
                  </a:txBody>
                  <a:tcPr/>
                </a:tc>
              </a:tr>
              <a:tr h="670560">
                <a:tc>
                  <a:txBody>
                    <a:bodyPr/>
                    <a:lstStyle/>
                    <a:p>
                      <a:pPr marL="0" marR="0" algn="ctr" rtl="1">
                        <a:lnSpc>
                          <a:spcPct val="115000"/>
                        </a:lnSpc>
                        <a:spcBef>
                          <a:spcPts val="0"/>
                        </a:spcBef>
                        <a:spcAft>
                          <a:spcPts val="1000"/>
                        </a:spcAft>
                      </a:pPr>
                      <a:r>
                        <a:rPr lang="ar-SA" sz="1800" b="1" dirty="0">
                          <a:latin typeface="Calibri"/>
                          <a:ea typeface="Calibri"/>
                          <a:cs typeface="Simplified Arabic"/>
                        </a:rPr>
                        <a:t>50.3</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74</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31.8</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21</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65.4</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53</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أثناء الاعداد</a:t>
                      </a:r>
                      <a:endParaRPr lang="en-US" sz="1800" b="1" dirty="0">
                        <a:latin typeface="Calibri"/>
                        <a:ea typeface="Calibri"/>
                        <a:cs typeface="Arial"/>
                      </a:endParaRPr>
                    </a:p>
                  </a:txBody>
                  <a:tcPr marL="68580" marR="68580" marT="0" marB="0" anchor="ctr"/>
                </a:tc>
              </a:tr>
              <a:tr h="670560">
                <a:tc>
                  <a:txBody>
                    <a:bodyPr/>
                    <a:lstStyle/>
                    <a:p>
                      <a:pPr marL="0" marR="0" algn="ctr" rtl="1">
                        <a:lnSpc>
                          <a:spcPct val="115000"/>
                        </a:lnSpc>
                        <a:spcBef>
                          <a:spcPts val="0"/>
                        </a:spcBef>
                        <a:spcAft>
                          <a:spcPts val="1000"/>
                        </a:spcAft>
                      </a:pPr>
                      <a:r>
                        <a:rPr lang="ar-SA" sz="1800" b="1" dirty="0">
                          <a:latin typeface="Calibri"/>
                          <a:ea typeface="Calibri"/>
                          <a:cs typeface="Simplified Arabic"/>
                        </a:rPr>
                        <a:t>49.7</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73</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68.2</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45</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34.6</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28</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بعد الاعداد</a:t>
                      </a:r>
                      <a:endParaRPr lang="en-US" sz="1800" b="1" dirty="0">
                        <a:latin typeface="Calibri"/>
                        <a:ea typeface="Calibri"/>
                        <a:cs typeface="Arial"/>
                      </a:endParaRPr>
                    </a:p>
                  </a:txBody>
                  <a:tcPr marL="68580" marR="68580" marT="0" marB="0" anchor="ctr"/>
                </a:tc>
              </a:tr>
              <a:tr h="670560">
                <a:tc>
                  <a:txBody>
                    <a:bodyPr/>
                    <a:lstStyle/>
                    <a:p>
                      <a:pPr marL="0" marR="0" algn="ctr" rtl="1">
                        <a:lnSpc>
                          <a:spcPct val="115000"/>
                        </a:lnSpc>
                        <a:spcBef>
                          <a:spcPts val="0"/>
                        </a:spcBef>
                        <a:spcAft>
                          <a:spcPts val="1000"/>
                        </a:spcAft>
                      </a:pPr>
                      <a:r>
                        <a:rPr lang="ar-SA" sz="1800" b="1" dirty="0">
                          <a:latin typeface="Calibri"/>
                          <a:ea typeface="Calibri"/>
                          <a:cs typeface="Simplified Arabic"/>
                        </a:rPr>
                        <a:t>100.0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147</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44.9</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66</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55.1</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81</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nchor="ctr"/>
                </a:tc>
              </a:tr>
            </a:tbl>
          </a:graphicData>
        </a:graphic>
      </p:graphicFrame>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05000"/>
            <a:ext cx="7854696" cy="3657600"/>
          </a:xfrm>
        </p:spPr>
        <p:txBody>
          <a:bodyPr>
            <a:normAutofit fontScale="92500"/>
          </a:bodyPr>
          <a:lstStyle/>
          <a:p>
            <a:pPr>
              <a:lnSpc>
                <a:spcPct val="150000"/>
              </a:lnSpc>
            </a:pPr>
            <a:r>
              <a:rPr lang="ar-SA" sz="4400" dirty="0" smtClean="0"/>
              <a:t>يشير الجدول (13) إلي أن 26.4% من النساء غير العاملات و19.5% من النساء العاملات يوجد في الاسرة أحد مصاب بالغدة الدرقية.</a:t>
            </a:r>
            <a:endParaRPr lang="ar-SA" sz="44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990600"/>
            <a:ext cx="8763000" cy="5638800"/>
          </a:xfrm>
        </p:spPr>
        <p:txBody>
          <a:bodyPr>
            <a:normAutofit lnSpcReduction="10000"/>
          </a:bodyPr>
          <a:lstStyle/>
          <a:p>
            <a:pPr rtl="1"/>
            <a:r>
              <a:rPr lang="ar-SA" sz="1800" dirty="0" smtClean="0"/>
              <a:t>     </a:t>
            </a:r>
            <a:endParaRPr lang="en-US" sz="1800" dirty="0"/>
          </a:p>
          <a:p>
            <a:pPr rtl="1"/>
            <a:r>
              <a:rPr lang="ar-SA" sz="2800" dirty="0"/>
              <a:t>جدول (13) يوضح الاصابة بالغدة الدرقية في </a:t>
            </a:r>
            <a:r>
              <a:rPr lang="ar-SA" sz="2800" dirty="0" smtClean="0"/>
              <a:t>الاسرة</a:t>
            </a:r>
          </a:p>
          <a:p>
            <a:pPr rtl="1"/>
            <a:endParaRPr lang="ar-SA" sz="1800" b="1" dirty="0"/>
          </a:p>
          <a:p>
            <a:pPr rtl="1"/>
            <a:endParaRPr lang="ar-SA" sz="1800" b="1" dirty="0" smtClean="0"/>
          </a:p>
          <a:p>
            <a:pPr rtl="1"/>
            <a:endParaRPr lang="ar-SA" sz="1800" b="1" dirty="0"/>
          </a:p>
          <a:p>
            <a:pPr rtl="1"/>
            <a:endParaRPr lang="ar-SA" sz="1800" b="1" dirty="0" smtClean="0"/>
          </a:p>
          <a:p>
            <a:pPr rtl="1"/>
            <a:endParaRPr lang="ar-SA" sz="1800" b="1" dirty="0"/>
          </a:p>
          <a:p>
            <a:pPr rtl="1"/>
            <a:endParaRPr lang="ar-SA" sz="1800" b="1" dirty="0" smtClean="0"/>
          </a:p>
          <a:p>
            <a:pPr rtl="1"/>
            <a:endParaRPr lang="ar-SA" sz="1800" b="1" dirty="0"/>
          </a:p>
          <a:p>
            <a:pPr rtl="1"/>
            <a:endParaRPr lang="ar-SA" sz="1800" b="1" dirty="0" smtClean="0"/>
          </a:p>
          <a:p>
            <a:pPr rtl="1"/>
            <a:endParaRPr lang="ar-SA" sz="1800" b="1" dirty="0"/>
          </a:p>
          <a:p>
            <a:pPr rtl="1"/>
            <a:endParaRPr lang="ar-SA" sz="1800" b="1" dirty="0" smtClean="0"/>
          </a:p>
          <a:p>
            <a:pPr algn="ctr" rtl="1"/>
            <a:endParaRPr lang="ar-SA" sz="1800" dirty="0" smtClean="0"/>
          </a:p>
          <a:p>
            <a:pPr algn="ctr" rtl="1"/>
            <a:endParaRPr lang="ar-SA" sz="1800" dirty="0" smtClean="0"/>
          </a:p>
          <a:p>
            <a:pPr algn="ctr" rtl="1"/>
            <a:endParaRPr lang="ar-SA" sz="1800" dirty="0" smtClean="0"/>
          </a:p>
          <a:p>
            <a:pPr algn="ctr" rtl="1"/>
            <a:endParaRPr lang="ar-SA" sz="1800" dirty="0" smtClean="0"/>
          </a:p>
          <a:p>
            <a:pPr algn="ctr" rtl="1"/>
            <a:r>
              <a:rPr lang="ar-SA" sz="1800" dirty="0" smtClean="0"/>
              <a:t>مربع </a:t>
            </a:r>
            <a:r>
              <a:rPr lang="ar-SA" sz="1800" dirty="0"/>
              <a:t>كاى( 1.48 ) درجة الحرية( 1 ) مستوى الثقة  ( 0.22).</a:t>
            </a:r>
            <a:endParaRPr lang="en-US" sz="1800" dirty="0"/>
          </a:p>
          <a:p>
            <a:pPr rtl="1"/>
            <a:endParaRPr lang="ar-SA" sz="1800" b="1" dirty="0"/>
          </a:p>
          <a:p>
            <a:pPr rtl="1"/>
            <a:endParaRPr lang="ar-SA" sz="1800" b="1" dirty="0" smtClean="0"/>
          </a:p>
          <a:p>
            <a:pPr rtl="1"/>
            <a:endParaRPr lang="ar-SA" sz="1800" b="1" dirty="0"/>
          </a:p>
        </p:txBody>
      </p:sp>
      <p:graphicFrame>
        <p:nvGraphicFramePr>
          <p:cNvPr id="4" name="Table 3"/>
          <p:cNvGraphicFramePr>
            <a:graphicFrameLocks noGrp="1"/>
          </p:cNvGraphicFramePr>
          <p:nvPr/>
        </p:nvGraphicFramePr>
        <p:xfrm>
          <a:off x="1447800" y="2057400"/>
          <a:ext cx="6629399" cy="3733800"/>
        </p:xfrm>
        <a:graphic>
          <a:graphicData uri="http://schemas.openxmlformats.org/drawingml/2006/table">
            <a:tbl>
              <a:tblPr firstRow="1" bandRow="1">
                <a:tableStyleId>{5C22544A-7EE6-4342-B048-85BDC9FD1C3A}</a:tableStyleId>
              </a:tblPr>
              <a:tblGrid>
                <a:gridCol w="947057"/>
                <a:gridCol w="947057"/>
                <a:gridCol w="947057"/>
                <a:gridCol w="947057"/>
                <a:gridCol w="947057"/>
                <a:gridCol w="947057"/>
                <a:gridCol w="947057"/>
              </a:tblGrid>
              <a:tr h="746760">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a:t>
                      </a:r>
                      <a:endParaRPr lang="en-US" sz="1800" b="1" dirty="0">
                        <a:latin typeface="Calibri"/>
                        <a:ea typeface="Calibri"/>
                        <a:cs typeface="Arial"/>
                      </a:endParaRPr>
                    </a:p>
                  </a:txBody>
                  <a:tcPr marL="68580" marR="68580" marT="0" marB="0" anchor="ctr"/>
                </a:tc>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nchor="ctr"/>
                </a:tc>
                <a:tc grid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النساء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grid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النساء غير العاملات</a:t>
                      </a:r>
                      <a:endParaRPr lang="en-US" sz="1800" b="1" dirty="0">
                        <a:latin typeface="Calibri"/>
                        <a:ea typeface="Calibri"/>
                        <a:cs typeface="Arial"/>
                      </a:endParaRPr>
                    </a:p>
                  </a:txBody>
                  <a:tcPr marL="68580" marR="68580" marT="0" marB="0" anchor="ctr"/>
                </a:tc>
                <a:tc hMerge="1">
                  <a:txBody>
                    <a:bodyPr/>
                    <a:lstStyle/>
                    <a:p>
                      <a:endParaRPr lang="en-US"/>
                    </a:p>
                  </a:txBody>
                  <a:tcPr/>
                </a:tc>
                <a:tc rowSpan="2">
                  <a:txBody>
                    <a:bodyPr/>
                    <a:lstStyle/>
                    <a:p>
                      <a:pPr marL="0" marR="0" algn="ctr" rtl="1">
                        <a:lnSpc>
                          <a:spcPct val="115000"/>
                        </a:lnSpc>
                        <a:spcBef>
                          <a:spcPts val="0"/>
                        </a:spcBef>
                        <a:spcAft>
                          <a:spcPts val="1000"/>
                        </a:spcAft>
                      </a:pPr>
                      <a:r>
                        <a:rPr lang="ar-SA" sz="1800" b="1" dirty="0">
                          <a:latin typeface="Calibri"/>
                          <a:ea typeface="Calibri"/>
                          <a:cs typeface="Simplified Arabic"/>
                        </a:rPr>
                        <a:t>الاصابة بالغدة الدرقية</a:t>
                      </a:r>
                      <a:endParaRPr lang="en-US" sz="1800" b="1" dirty="0">
                        <a:latin typeface="Calibri"/>
                        <a:ea typeface="Calibri"/>
                        <a:cs typeface="Arial"/>
                      </a:endParaRPr>
                    </a:p>
                  </a:txBody>
                  <a:tcPr marL="68580" marR="68580" marT="0" marB="0" anchor="ctr"/>
                </a:tc>
              </a:tr>
              <a:tr h="746760">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1000"/>
                        </a:spcAft>
                      </a:pPr>
                      <a:r>
                        <a:rPr lang="ar-SA" sz="1800" b="1">
                          <a:latin typeface="Calibri"/>
                          <a:ea typeface="Calibri"/>
                          <a:cs typeface="Simplified Arabic"/>
                        </a:rPr>
                        <a:t>%</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العدد</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العدد</a:t>
                      </a:r>
                      <a:endParaRPr lang="en-US" sz="1800" b="1">
                        <a:latin typeface="Calibri"/>
                        <a:ea typeface="Calibri"/>
                        <a:cs typeface="Arial"/>
                      </a:endParaRPr>
                    </a:p>
                  </a:txBody>
                  <a:tcPr marL="68580" marR="68580" marT="0" marB="0" anchor="ctr"/>
                </a:tc>
                <a:tc vMerge="1">
                  <a:txBody>
                    <a:bodyPr/>
                    <a:lstStyle/>
                    <a:p>
                      <a:endParaRPr lang="en-US"/>
                    </a:p>
                  </a:txBody>
                  <a:tcPr/>
                </a:tc>
              </a:tr>
              <a:tr h="746760">
                <a:tc>
                  <a:txBody>
                    <a:bodyPr/>
                    <a:lstStyle/>
                    <a:p>
                      <a:pPr marL="0" marR="0" algn="ctr" rtl="1">
                        <a:lnSpc>
                          <a:spcPct val="115000"/>
                        </a:lnSpc>
                        <a:spcBef>
                          <a:spcPts val="0"/>
                        </a:spcBef>
                        <a:spcAft>
                          <a:spcPts val="1000"/>
                        </a:spcAft>
                      </a:pPr>
                      <a:r>
                        <a:rPr lang="ar-SA" sz="1800" b="1" dirty="0">
                          <a:latin typeface="Calibri"/>
                          <a:ea typeface="Calibri"/>
                          <a:cs typeface="Simplified Arabic"/>
                        </a:rPr>
                        <a:t>23.5</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47</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19.5</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15</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26.4</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32</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توجد</a:t>
                      </a:r>
                      <a:endParaRPr lang="en-US" sz="1800" b="1" dirty="0">
                        <a:latin typeface="Calibri"/>
                        <a:ea typeface="Calibri"/>
                        <a:cs typeface="Arial"/>
                      </a:endParaRPr>
                    </a:p>
                  </a:txBody>
                  <a:tcPr marL="68580" marR="68580" marT="0" marB="0" anchor="ctr"/>
                </a:tc>
              </a:tr>
              <a:tr h="746760">
                <a:tc>
                  <a:txBody>
                    <a:bodyPr/>
                    <a:lstStyle/>
                    <a:p>
                      <a:pPr marL="0" marR="0" algn="ctr" rtl="1">
                        <a:lnSpc>
                          <a:spcPct val="115000"/>
                        </a:lnSpc>
                        <a:spcBef>
                          <a:spcPts val="0"/>
                        </a:spcBef>
                        <a:spcAft>
                          <a:spcPts val="1000"/>
                        </a:spcAft>
                      </a:pPr>
                      <a:r>
                        <a:rPr lang="ar-SA" sz="1800" b="1" dirty="0">
                          <a:latin typeface="Calibri"/>
                          <a:ea typeface="Calibri"/>
                          <a:cs typeface="Simplified Arabic"/>
                        </a:rPr>
                        <a:t>76.5</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153</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81.5</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64</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73.6</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a:latin typeface="Calibri"/>
                          <a:ea typeface="Calibri"/>
                          <a:cs typeface="Simplified Arabic"/>
                        </a:rPr>
                        <a:t>89</a:t>
                      </a:r>
                      <a:endParaRPr lang="en-US" sz="1800" b="1">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لاتوجد</a:t>
                      </a:r>
                      <a:endParaRPr lang="en-US" sz="1800" b="1" dirty="0">
                        <a:latin typeface="Calibri"/>
                        <a:ea typeface="Calibri"/>
                        <a:cs typeface="Arial"/>
                      </a:endParaRPr>
                    </a:p>
                  </a:txBody>
                  <a:tcPr marL="68580" marR="68580" marT="0" marB="0" anchor="ctr"/>
                </a:tc>
              </a:tr>
              <a:tr h="746760">
                <a:tc>
                  <a:txBody>
                    <a:bodyPr/>
                    <a:lstStyle/>
                    <a:p>
                      <a:pPr marL="0" marR="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200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1050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79</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100</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121</a:t>
                      </a:r>
                      <a:endParaRPr lang="en-US" sz="18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1000"/>
                        </a:spcAft>
                      </a:pPr>
                      <a:r>
                        <a:rPr lang="ar-SA" sz="1800" b="1" dirty="0">
                          <a:latin typeface="Calibri"/>
                          <a:ea typeface="Calibri"/>
                          <a:cs typeface="Simplified Arabic"/>
                        </a:rPr>
                        <a:t>المجموع</a:t>
                      </a:r>
                      <a:endParaRPr lang="en-US" sz="1800" b="1" dirty="0">
                        <a:latin typeface="Calibri"/>
                        <a:ea typeface="Calibri"/>
                        <a:cs typeface="Arial"/>
                      </a:endParaRPr>
                    </a:p>
                  </a:txBody>
                  <a:tcPr marL="68580" marR="68580" marT="0" marB="0" anchor="ctr"/>
                </a:tc>
              </a:tr>
            </a:tbl>
          </a:graphicData>
        </a:graphic>
      </p:graphicFrame>
    </p:spTree>
  </p:cSld>
  <p:clrMapOvr>
    <a:masterClrMapping/>
  </p:clrMapOvr>
  <p:transition>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6000" dirty="0" smtClean="0"/>
              <a:t>التوصيات</a:t>
            </a:r>
            <a:endParaRPr lang="ar-SA" sz="5400" dirty="0">
              <a:solidFill>
                <a:srgbClr val="FF0000"/>
              </a:solidFill>
            </a:endParaRPr>
          </a:p>
        </p:txBody>
      </p:sp>
      <p:sp>
        <p:nvSpPr>
          <p:cNvPr id="3" name="Content Placeholder 2"/>
          <p:cNvSpPr>
            <a:spLocks noGrp="1"/>
          </p:cNvSpPr>
          <p:nvPr>
            <p:ph idx="1"/>
          </p:nvPr>
        </p:nvSpPr>
        <p:spPr/>
        <p:txBody>
          <a:bodyPr/>
          <a:lstStyle/>
          <a:p>
            <a:r>
              <a:rPr lang="ar-EG" dirty="0" smtClean="0"/>
              <a:t>سن القوانين </a:t>
            </a:r>
            <a:r>
              <a:rPr lang="ar-SA" dirty="0" smtClean="0"/>
              <a:t>التي </a:t>
            </a:r>
            <a:r>
              <a:rPr lang="ar-EG" dirty="0" smtClean="0"/>
              <a:t>تمنع تسويق الملح غير الميودن .</a:t>
            </a:r>
            <a:endParaRPr lang="ar-SA" dirty="0" smtClean="0"/>
          </a:p>
          <a:p>
            <a:r>
              <a:rPr lang="ar-SA" dirty="0" smtClean="0"/>
              <a:t>تخقيض الضرائب والرسوم الادارية للإسهام في تخفيض الاسعار للمستهلك.</a:t>
            </a:r>
            <a:endParaRPr lang="en-US" dirty="0" smtClean="0"/>
          </a:p>
          <a:p>
            <a:r>
              <a:rPr lang="ar-EG" dirty="0" smtClean="0"/>
              <a:t>زيادة الجهود لتوعية الأسر</a:t>
            </a:r>
            <a:r>
              <a:rPr lang="ar-SA" dirty="0" smtClean="0"/>
              <a:t> </a:t>
            </a:r>
            <a:r>
              <a:rPr lang="ar-EG" dirty="0" smtClean="0"/>
              <a:t>عبر وسائل الاعلام الم</a:t>
            </a:r>
            <a:r>
              <a:rPr lang="ar-SA" dirty="0" smtClean="0"/>
              <a:t>ختلفه  :-</a:t>
            </a:r>
          </a:p>
          <a:p>
            <a:r>
              <a:rPr lang="ar-SA" dirty="0" smtClean="0"/>
              <a:t>بأهمية إ</a:t>
            </a:r>
            <a:r>
              <a:rPr lang="ar-EG" dirty="0" smtClean="0"/>
              <a:t>ستخدام الملح الميودن </a:t>
            </a:r>
            <a:r>
              <a:rPr lang="ar-SA" dirty="0" smtClean="0"/>
              <a:t>.</a:t>
            </a:r>
          </a:p>
          <a:p>
            <a:r>
              <a:rPr lang="ar-SA" dirty="0" smtClean="0"/>
              <a:t>التعرف علي </a:t>
            </a:r>
            <a:r>
              <a:rPr lang="ar-EG" dirty="0" smtClean="0"/>
              <a:t>طرق الحفظ والإضافة الصحيحة</a:t>
            </a:r>
            <a:r>
              <a:rPr lang="ar-SA" dirty="0" smtClean="0"/>
              <a:t>.</a:t>
            </a:r>
          </a:p>
          <a:p>
            <a:pPr>
              <a:buNone/>
            </a:pPr>
            <a:r>
              <a:rPr lang="ar-EG" dirty="0" smtClean="0"/>
              <a:t>  </a:t>
            </a:r>
            <a:endParaRPr lang="ar-SA"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6" name="Picture 8" descr="folkwest"/>
          <p:cNvPicPr>
            <a:picLocks noChangeAspect="1" noChangeArrowheads="1"/>
          </p:cNvPicPr>
          <p:nvPr/>
        </p:nvPicPr>
        <p:blipFill>
          <a:blip r:embed="rId3" cstate="print"/>
          <a:srcRect/>
          <a:stretch>
            <a:fillRect/>
          </a:stretch>
        </p:blipFill>
        <p:spPr bwMode="auto">
          <a:xfrm>
            <a:off x="5003800" y="4102100"/>
            <a:ext cx="3640138" cy="2374900"/>
          </a:xfrm>
          <a:prstGeom prst="rect">
            <a:avLst/>
          </a:prstGeom>
          <a:noFill/>
          <a:ln w="28575">
            <a:solidFill>
              <a:srgbClr val="660033"/>
            </a:solidFill>
            <a:miter lim="800000"/>
            <a:headEnd/>
            <a:tailEnd/>
          </a:ln>
        </p:spPr>
      </p:pic>
      <p:pic>
        <p:nvPicPr>
          <p:cNvPr id="109571" name="Picture 3" descr="folkloricmap"/>
          <p:cNvPicPr>
            <a:picLocks noGrp="1" noChangeAspect="1" noChangeArrowheads="1"/>
          </p:cNvPicPr>
          <p:nvPr>
            <p:ph sz="quarter" idx="1"/>
          </p:nvPr>
        </p:nvPicPr>
        <p:blipFill>
          <a:blip r:embed="rId4" cstate="print"/>
          <a:srcRect/>
          <a:stretch>
            <a:fillRect/>
          </a:stretch>
        </p:blipFill>
        <p:spPr>
          <a:xfrm>
            <a:off x="1700213" y="1600200"/>
            <a:ext cx="1550987" cy="2185988"/>
          </a:xfrm>
          <a:noFill/>
          <a:ln w="38100">
            <a:solidFill>
              <a:srgbClr val="660033"/>
            </a:solidFill>
          </a:ln>
        </p:spPr>
      </p:pic>
      <p:pic>
        <p:nvPicPr>
          <p:cNvPr id="109578" name="Picture 10" descr="sworddance2"/>
          <p:cNvPicPr>
            <a:picLocks noChangeAspect="1" noChangeArrowheads="1"/>
          </p:cNvPicPr>
          <p:nvPr/>
        </p:nvPicPr>
        <p:blipFill>
          <a:blip r:embed="rId5" cstate="print"/>
          <a:srcRect/>
          <a:stretch>
            <a:fillRect/>
          </a:stretch>
        </p:blipFill>
        <p:spPr bwMode="auto">
          <a:xfrm>
            <a:off x="827088" y="1557338"/>
            <a:ext cx="3692525" cy="2232025"/>
          </a:xfrm>
          <a:prstGeom prst="rect">
            <a:avLst/>
          </a:prstGeom>
          <a:noFill/>
          <a:ln w="28575">
            <a:solidFill>
              <a:srgbClr val="660033"/>
            </a:solidFill>
            <a:miter lim="800000"/>
            <a:headEnd/>
            <a:tailEnd/>
          </a:ln>
        </p:spPr>
      </p:pic>
      <p:sp>
        <p:nvSpPr>
          <p:cNvPr id="109570" name="Rectangle 2"/>
          <p:cNvSpPr>
            <a:spLocks noGrp="1" noChangeArrowheads="1"/>
          </p:cNvSpPr>
          <p:nvPr>
            <p:ph type="title" sz="quarter"/>
          </p:nvPr>
        </p:nvSpPr>
        <p:spPr/>
        <p:txBody>
          <a:bodyPr/>
          <a:lstStyle/>
          <a:p>
            <a:pPr eaLnBrk="1" hangingPunct="1"/>
            <a:r>
              <a:rPr lang="en-US" sz="3400" b="1" smtClean="0">
                <a:solidFill>
                  <a:schemeClr val="tx1"/>
                </a:solidFill>
              </a:rPr>
              <a:t>Sudan  the Multiethnic, Multicultural Society</a:t>
            </a:r>
            <a:r>
              <a:rPr lang="en-US" sz="4000" smtClean="0"/>
              <a:t> </a:t>
            </a:r>
          </a:p>
        </p:txBody>
      </p:sp>
      <p:pic>
        <p:nvPicPr>
          <p:cNvPr id="109572" name="Picture 4" descr="easterngirl"/>
          <p:cNvPicPr>
            <a:picLocks noGrp="1" noChangeAspect="1" noChangeArrowheads="1"/>
          </p:cNvPicPr>
          <p:nvPr>
            <p:ph sz="quarter" idx="2"/>
          </p:nvPr>
        </p:nvPicPr>
        <p:blipFill>
          <a:blip r:embed="rId6" cstate="print"/>
          <a:srcRect/>
          <a:stretch>
            <a:fillRect/>
          </a:stretch>
        </p:blipFill>
        <p:spPr>
          <a:xfrm>
            <a:off x="5640388" y="1600200"/>
            <a:ext cx="2052637" cy="2185988"/>
          </a:xfrm>
          <a:noFill/>
          <a:ln w="28575">
            <a:solidFill>
              <a:srgbClr val="660033"/>
            </a:solidFill>
          </a:ln>
        </p:spPr>
      </p:pic>
      <p:pic>
        <p:nvPicPr>
          <p:cNvPr id="109573" name="Picture 5" descr="erashaida"/>
          <p:cNvPicPr>
            <a:picLocks noGrp="1" noChangeAspect="1" noChangeArrowheads="1"/>
          </p:cNvPicPr>
          <p:nvPr>
            <p:ph sz="quarter" idx="3"/>
          </p:nvPr>
        </p:nvPicPr>
        <p:blipFill>
          <a:blip r:embed="rId7" cstate="print"/>
          <a:srcRect/>
          <a:stretch>
            <a:fillRect/>
          </a:stretch>
        </p:blipFill>
        <p:spPr>
          <a:xfrm>
            <a:off x="755650" y="3938588"/>
            <a:ext cx="3440113" cy="2187575"/>
          </a:xfrm>
          <a:noFill/>
          <a:ln w="28575">
            <a:solidFill>
              <a:srgbClr val="660033"/>
            </a:solidFill>
          </a:ln>
        </p:spPr>
      </p:pic>
      <p:pic>
        <p:nvPicPr>
          <p:cNvPr id="109574" name="Picture 6" descr="western"/>
          <p:cNvPicPr>
            <a:picLocks noGrp="1" noChangeAspect="1" noChangeArrowheads="1"/>
          </p:cNvPicPr>
          <p:nvPr>
            <p:ph sz="quarter" idx="4"/>
          </p:nvPr>
        </p:nvPicPr>
        <p:blipFill>
          <a:blip r:embed="rId8" cstate="print"/>
          <a:srcRect/>
          <a:stretch>
            <a:fillRect/>
          </a:stretch>
        </p:blipFill>
        <p:spPr>
          <a:xfrm>
            <a:off x="5364163" y="1557338"/>
            <a:ext cx="2446337" cy="2303462"/>
          </a:xfrm>
          <a:noFill/>
          <a:ln w="28575">
            <a:solidFill>
              <a:srgbClr val="660033"/>
            </a:solidFill>
          </a:ln>
        </p:spPr>
      </p:pic>
      <p:pic>
        <p:nvPicPr>
          <p:cNvPr id="109577" name="Picture 9" descr="gal1_7"/>
          <p:cNvPicPr>
            <a:picLocks noChangeAspect="1" noChangeArrowheads="1"/>
          </p:cNvPicPr>
          <p:nvPr/>
        </p:nvPicPr>
        <p:blipFill>
          <a:blip r:embed="rId9" cstate="print"/>
          <a:srcRect/>
          <a:stretch>
            <a:fillRect/>
          </a:stretch>
        </p:blipFill>
        <p:spPr bwMode="auto">
          <a:xfrm>
            <a:off x="684213" y="3860800"/>
            <a:ext cx="3619500" cy="2543175"/>
          </a:xfrm>
          <a:prstGeom prst="rect">
            <a:avLst/>
          </a:prstGeom>
          <a:noFill/>
          <a:ln w="9525">
            <a:noFill/>
            <a:miter lim="800000"/>
            <a:headEnd/>
            <a:tailEnd/>
          </a:ln>
        </p:spPr>
      </p:pic>
      <p:pic>
        <p:nvPicPr>
          <p:cNvPr id="109580" name="Picture 12" descr="folksouth1"/>
          <p:cNvPicPr>
            <a:picLocks noChangeAspect="1" noChangeArrowheads="1"/>
          </p:cNvPicPr>
          <p:nvPr/>
        </p:nvPicPr>
        <p:blipFill>
          <a:blip r:embed="rId10" cstate="print"/>
          <a:srcRect/>
          <a:stretch>
            <a:fillRect/>
          </a:stretch>
        </p:blipFill>
        <p:spPr bwMode="auto">
          <a:xfrm>
            <a:off x="600075" y="1508125"/>
            <a:ext cx="3971925" cy="4968875"/>
          </a:xfrm>
          <a:prstGeom prst="rect">
            <a:avLst/>
          </a:prstGeom>
          <a:noFill/>
          <a:ln w="38100">
            <a:solidFill>
              <a:srgbClr val="660033"/>
            </a:solidFill>
            <a:miter lim="800000"/>
            <a:headEnd/>
            <a:tailEnd/>
          </a:ln>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barn(inHorizontal)">
                                      <p:cBhvr>
                                        <p:cTn id="7" dur="500"/>
                                        <p:tgtEl>
                                          <p:spTgt spid="109570"/>
                                        </p:tgtEl>
                                      </p:cBhvr>
                                    </p:animEffect>
                                  </p:childTnLst>
                                </p:cTn>
                              </p:par>
                            </p:childTnLst>
                          </p:cTn>
                        </p:par>
                        <p:par>
                          <p:cTn id="8" fill="hold">
                            <p:stCondLst>
                              <p:cond delay="500"/>
                            </p:stCondLst>
                            <p:childTnLst>
                              <p:par>
                                <p:cTn id="9" presetID="2" presetClass="entr" presetSubtype="3" accel="50000" fill="hold" nodeType="afterEffect">
                                  <p:stCondLst>
                                    <p:cond delay="0"/>
                                  </p:stCondLst>
                                  <p:childTnLst>
                                    <p:set>
                                      <p:cBhvr>
                                        <p:cTn id="10" dur="1" fill="hold">
                                          <p:stCondLst>
                                            <p:cond delay="0"/>
                                          </p:stCondLst>
                                        </p:cTn>
                                        <p:tgtEl>
                                          <p:spTgt spid="109572"/>
                                        </p:tgtEl>
                                        <p:attrNameLst>
                                          <p:attrName>style.visibility</p:attrName>
                                        </p:attrNameLst>
                                      </p:cBhvr>
                                      <p:to>
                                        <p:strVal val="visible"/>
                                      </p:to>
                                    </p:set>
                                    <p:anim calcmode="lin" valueType="num">
                                      <p:cBhvr additive="base">
                                        <p:cTn id="11" dur="3000" fill="hold"/>
                                        <p:tgtEl>
                                          <p:spTgt spid="109572"/>
                                        </p:tgtEl>
                                        <p:attrNameLst>
                                          <p:attrName>ppt_x</p:attrName>
                                        </p:attrNameLst>
                                      </p:cBhvr>
                                      <p:tavLst>
                                        <p:tav tm="0">
                                          <p:val>
                                            <p:strVal val="1+#ppt_w/2"/>
                                          </p:val>
                                        </p:tav>
                                        <p:tav tm="100000">
                                          <p:val>
                                            <p:strVal val="#ppt_x"/>
                                          </p:val>
                                        </p:tav>
                                      </p:tavLst>
                                    </p:anim>
                                    <p:anim calcmode="lin" valueType="num">
                                      <p:cBhvr additive="base">
                                        <p:cTn id="12" dur="3000" fill="hold"/>
                                        <p:tgtEl>
                                          <p:spTgt spid="10957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09573"/>
                                        </p:tgtEl>
                                        <p:attrNameLst>
                                          <p:attrName>style.visibility</p:attrName>
                                        </p:attrNameLst>
                                      </p:cBhvr>
                                      <p:to>
                                        <p:strVal val="visible"/>
                                      </p:to>
                                    </p:set>
                                    <p:anim calcmode="lin" valueType="num">
                                      <p:cBhvr additive="base">
                                        <p:cTn id="15" dur="3000" fill="hold"/>
                                        <p:tgtEl>
                                          <p:spTgt spid="109573"/>
                                        </p:tgtEl>
                                        <p:attrNameLst>
                                          <p:attrName>ppt_x</p:attrName>
                                        </p:attrNameLst>
                                      </p:cBhvr>
                                      <p:tavLst>
                                        <p:tav tm="0">
                                          <p:val>
                                            <p:strVal val="1+#ppt_w/2"/>
                                          </p:val>
                                        </p:tav>
                                        <p:tav tm="100000">
                                          <p:val>
                                            <p:strVal val="#ppt_x"/>
                                          </p:val>
                                        </p:tav>
                                      </p:tavLst>
                                    </p:anim>
                                    <p:anim calcmode="lin" valueType="num">
                                      <p:cBhvr additive="base">
                                        <p:cTn id="16" dur="3000" fill="hold"/>
                                        <p:tgtEl>
                                          <p:spTgt spid="109573"/>
                                        </p:tgtEl>
                                        <p:attrNameLst>
                                          <p:attrName>ppt_y</p:attrName>
                                        </p:attrNameLst>
                                      </p:cBhvr>
                                      <p:tavLst>
                                        <p:tav tm="0">
                                          <p:val>
                                            <p:strVal val="1+#ppt_h/2"/>
                                          </p:val>
                                        </p:tav>
                                        <p:tav tm="100000">
                                          <p:val>
                                            <p:strVal val="#ppt_y"/>
                                          </p:val>
                                        </p:tav>
                                      </p:tavLst>
                                    </p:anim>
                                  </p:childTnLst>
                                </p:cTn>
                              </p:par>
                            </p:childTnLst>
                          </p:cTn>
                        </p:par>
                        <p:par>
                          <p:cTn id="17" fill="hold">
                            <p:stCondLst>
                              <p:cond delay="3500"/>
                            </p:stCondLst>
                            <p:childTnLst>
                              <p:par>
                                <p:cTn id="18" presetID="2" presetClass="entr" presetSubtype="8" fill="hold" nodeType="afterEffect">
                                  <p:stCondLst>
                                    <p:cond delay="0"/>
                                  </p:stCondLst>
                                  <p:childTnLst>
                                    <p:set>
                                      <p:cBhvr>
                                        <p:cTn id="19" dur="1" fill="hold">
                                          <p:stCondLst>
                                            <p:cond delay="0"/>
                                          </p:stCondLst>
                                        </p:cTn>
                                        <p:tgtEl>
                                          <p:spTgt spid="109571"/>
                                        </p:tgtEl>
                                        <p:attrNameLst>
                                          <p:attrName>style.visibility</p:attrName>
                                        </p:attrNameLst>
                                      </p:cBhvr>
                                      <p:to>
                                        <p:strVal val="visible"/>
                                      </p:to>
                                    </p:set>
                                    <p:anim calcmode="lin" valueType="num">
                                      <p:cBhvr additive="base">
                                        <p:cTn id="20" dur="3000" fill="hold"/>
                                        <p:tgtEl>
                                          <p:spTgt spid="109571"/>
                                        </p:tgtEl>
                                        <p:attrNameLst>
                                          <p:attrName>ppt_x</p:attrName>
                                        </p:attrNameLst>
                                      </p:cBhvr>
                                      <p:tavLst>
                                        <p:tav tm="0">
                                          <p:val>
                                            <p:strVal val="0-#ppt_w/2"/>
                                          </p:val>
                                        </p:tav>
                                        <p:tav tm="100000">
                                          <p:val>
                                            <p:strVal val="#ppt_x"/>
                                          </p:val>
                                        </p:tav>
                                      </p:tavLst>
                                    </p:anim>
                                    <p:anim calcmode="lin" valueType="num">
                                      <p:cBhvr additive="base">
                                        <p:cTn id="21" dur="3000" fill="hold"/>
                                        <p:tgtEl>
                                          <p:spTgt spid="109571"/>
                                        </p:tgtEl>
                                        <p:attrNameLst>
                                          <p:attrName>ppt_y</p:attrName>
                                        </p:attrNameLst>
                                      </p:cBhvr>
                                      <p:tavLst>
                                        <p:tav tm="0">
                                          <p:val>
                                            <p:strVal val="#ppt_y"/>
                                          </p:val>
                                        </p:tav>
                                        <p:tav tm="100000">
                                          <p:val>
                                            <p:strVal val="#ppt_y"/>
                                          </p:val>
                                        </p:tav>
                                      </p:tavLst>
                                    </p:anim>
                                  </p:childTnLst>
                                </p:cTn>
                              </p:par>
                            </p:childTnLst>
                          </p:cTn>
                        </p:par>
                        <p:par>
                          <p:cTn id="22" fill="hold">
                            <p:stCondLst>
                              <p:cond delay="6500"/>
                            </p:stCondLst>
                            <p:childTnLst>
                              <p:par>
                                <p:cTn id="23" presetID="2" presetClass="entr" presetSubtype="9" fill="hold" nodeType="afterEffect">
                                  <p:stCondLst>
                                    <p:cond delay="0"/>
                                  </p:stCondLst>
                                  <p:childTnLst>
                                    <p:set>
                                      <p:cBhvr>
                                        <p:cTn id="24" dur="1" fill="hold">
                                          <p:stCondLst>
                                            <p:cond delay="0"/>
                                          </p:stCondLst>
                                        </p:cTn>
                                        <p:tgtEl>
                                          <p:spTgt spid="109576"/>
                                        </p:tgtEl>
                                        <p:attrNameLst>
                                          <p:attrName>style.visibility</p:attrName>
                                        </p:attrNameLst>
                                      </p:cBhvr>
                                      <p:to>
                                        <p:strVal val="visible"/>
                                      </p:to>
                                    </p:set>
                                    <p:anim calcmode="lin" valueType="num">
                                      <p:cBhvr additive="base">
                                        <p:cTn id="25" dur="3000" fill="hold"/>
                                        <p:tgtEl>
                                          <p:spTgt spid="109576"/>
                                        </p:tgtEl>
                                        <p:attrNameLst>
                                          <p:attrName>ppt_x</p:attrName>
                                        </p:attrNameLst>
                                      </p:cBhvr>
                                      <p:tavLst>
                                        <p:tav tm="0">
                                          <p:val>
                                            <p:strVal val="0-#ppt_w/2"/>
                                          </p:val>
                                        </p:tav>
                                        <p:tav tm="100000">
                                          <p:val>
                                            <p:strVal val="#ppt_x"/>
                                          </p:val>
                                        </p:tav>
                                      </p:tavLst>
                                    </p:anim>
                                    <p:anim calcmode="lin" valueType="num">
                                      <p:cBhvr additive="base">
                                        <p:cTn id="26" dur="3000" fill="hold"/>
                                        <p:tgtEl>
                                          <p:spTgt spid="109576"/>
                                        </p:tgtEl>
                                        <p:attrNameLst>
                                          <p:attrName>ppt_y</p:attrName>
                                        </p:attrNameLst>
                                      </p:cBhvr>
                                      <p:tavLst>
                                        <p:tav tm="0">
                                          <p:val>
                                            <p:strVal val="0-#ppt_h/2"/>
                                          </p:val>
                                        </p:tav>
                                        <p:tav tm="100000">
                                          <p:val>
                                            <p:strVal val="#ppt_y"/>
                                          </p:val>
                                        </p:tav>
                                      </p:tavLst>
                                    </p:anim>
                                  </p:childTnLst>
                                </p:cTn>
                              </p:par>
                            </p:childTnLst>
                          </p:cTn>
                        </p:par>
                        <p:par>
                          <p:cTn id="27" fill="hold">
                            <p:stCondLst>
                              <p:cond delay="9500"/>
                            </p:stCondLst>
                            <p:childTnLst>
                              <p:par>
                                <p:cTn id="28" presetID="20" presetClass="entr" presetSubtype="0" fill="hold" nodeType="afterEffect">
                                  <p:stCondLst>
                                    <p:cond delay="0"/>
                                  </p:stCondLst>
                                  <p:childTnLst>
                                    <p:set>
                                      <p:cBhvr>
                                        <p:cTn id="29" dur="1" fill="hold">
                                          <p:stCondLst>
                                            <p:cond delay="0"/>
                                          </p:stCondLst>
                                        </p:cTn>
                                        <p:tgtEl>
                                          <p:spTgt spid="109574"/>
                                        </p:tgtEl>
                                        <p:attrNameLst>
                                          <p:attrName>style.visibility</p:attrName>
                                        </p:attrNameLst>
                                      </p:cBhvr>
                                      <p:to>
                                        <p:strVal val="visible"/>
                                      </p:to>
                                    </p:set>
                                    <p:animEffect transition="in" filter="wedge">
                                      <p:cBhvr>
                                        <p:cTn id="30" dur="2000"/>
                                        <p:tgtEl>
                                          <p:spTgt spid="109574"/>
                                        </p:tgtEl>
                                      </p:cBhvr>
                                    </p:animEffect>
                                  </p:childTnLst>
                                </p:cTn>
                              </p:par>
                            </p:childTnLst>
                          </p:cTn>
                        </p:par>
                        <p:par>
                          <p:cTn id="31" fill="hold">
                            <p:stCondLst>
                              <p:cond delay="11500"/>
                            </p:stCondLst>
                            <p:childTnLst>
                              <p:par>
                                <p:cTn id="32" presetID="20" presetClass="entr" presetSubtype="0" fill="hold" nodeType="afterEffect">
                                  <p:stCondLst>
                                    <p:cond delay="0"/>
                                  </p:stCondLst>
                                  <p:childTnLst>
                                    <p:set>
                                      <p:cBhvr>
                                        <p:cTn id="33" dur="1" fill="hold">
                                          <p:stCondLst>
                                            <p:cond delay="0"/>
                                          </p:stCondLst>
                                        </p:cTn>
                                        <p:tgtEl>
                                          <p:spTgt spid="109577"/>
                                        </p:tgtEl>
                                        <p:attrNameLst>
                                          <p:attrName>style.visibility</p:attrName>
                                        </p:attrNameLst>
                                      </p:cBhvr>
                                      <p:to>
                                        <p:strVal val="visible"/>
                                      </p:to>
                                    </p:set>
                                    <p:animEffect transition="in" filter="wedge">
                                      <p:cBhvr>
                                        <p:cTn id="34" dur="3000"/>
                                        <p:tgtEl>
                                          <p:spTgt spid="109577"/>
                                        </p:tgtEl>
                                      </p:cBhvr>
                                    </p:animEffect>
                                  </p:childTnLst>
                                </p:cTn>
                              </p:par>
                            </p:childTnLst>
                          </p:cTn>
                        </p:par>
                        <p:par>
                          <p:cTn id="35" fill="hold">
                            <p:stCondLst>
                              <p:cond delay="14500"/>
                            </p:stCondLst>
                            <p:childTnLst>
                              <p:par>
                                <p:cTn id="36" presetID="20" presetClass="entr" presetSubtype="0" fill="hold" nodeType="afterEffect">
                                  <p:stCondLst>
                                    <p:cond delay="0"/>
                                  </p:stCondLst>
                                  <p:childTnLst>
                                    <p:set>
                                      <p:cBhvr>
                                        <p:cTn id="37" dur="1" fill="hold">
                                          <p:stCondLst>
                                            <p:cond delay="0"/>
                                          </p:stCondLst>
                                        </p:cTn>
                                        <p:tgtEl>
                                          <p:spTgt spid="109578"/>
                                        </p:tgtEl>
                                        <p:attrNameLst>
                                          <p:attrName>style.visibility</p:attrName>
                                        </p:attrNameLst>
                                      </p:cBhvr>
                                      <p:to>
                                        <p:strVal val="visible"/>
                                      </p:to>
                                    </p:set>
                                    <p:animEffect transition="in" filter="wedge">
                                      <p:cBhvr>
                                        <p:cTn id="38" dur="2000"/>
                                        <p:tgtEl>
                                          <p:spTgt spid="109578"/>
                                        </p:tgtEl>
                                      </p:cBhvr>
                                    </p:animEffect>
                                  </p:childTnLst>
                                </p:cTn>
                              </p:par>
                            </p:childTnLst>
                          </p:cTn>
                        </p:par>
                        <p:par>
                          <p:cTn id="39" fill="hold">
                            <p:stCondLst>
                              <p:cond delay="16500"/>
                            </p:stCondLst>
                            <p:childTnLst>
                              <p:par>
                                <p:cTn id="40" presetID="2" presetClass="entr" presetSubtype="8" fill="hold" nodeType="afterEffect">
                                  <p:stCondLst>
                                    <p:cond delay="0"/>
                                  </p:stCondLst>
                                  <p:childTnLst>
                                    <p:set>
                                      <p:cBhvr>
                                        <p:cTn id="41" dur="1" fill="hold">
                                          <p:stCondLst>
                                            <p:cond delay="0"/>
                                          </p:stCondLst>
                                        </p:cTn>
                                        <p:tgtEl>
                                          <p:spTgt spid="109580"/>
                                        </p:tgtEl>
                                        <p:attrNameLst>
                                          <p:attrName>style.visibility</p:attrName>
                                        </p:attrNameLst>
                                      </p:cBhvr>
                                      <p:to>
                                        <p:strVal val="visible"/>
                                      </p:to>
                                    </p:set>
                                    <p:anim calcmode="lin" valueType="num">
                                      <p:cBhvr additive="base">
                                        <p:cTn id="42" dur="500" fill="hold"/>
                                        <p:tgtEl>
                                          <p:spTgt spid="109580"/>
                                        </p:tgtEl>
                                        <p:attrNameLst>
                                          <p:attrName>ppt_x</p:attrName>
                                        </p:attrNameLst>
                                      </p:cBhvr>
                                      <p:tavLst>
                                        <p:tav tm="0">
                                          <p:val>
                                            <p:strVal val="0-#ppt_w/2"/>
                                          </p:val>
                                        </p:tav>
                                        <p:tav tm="100000">
                                          <p:val>
                                            <p:strVal val="#ppt_x"/>
                                          </p:val>
                                        </p:tav>
                                      </p:tavLst>
                                    </p:anim>
                                    <p:anim calcmode="lin" valueType="num">
                                      <p:cBhvr additive="base">
                                        <p:cTn id="43" dur="500" fill="hold"/>
                                        <p:tgtEl>
                                          <p:spTgt spid="1095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Different Styles of  Dresses</a:t>
            </a:r>
            <a:endParaRPr lang="en-US" dirty="0"/>
          </a:p>
        </p:txBody>
      </p:sp>
      <p:pic>
        <p:nvPicPr>
          <p:cNvPr id="3" name="Picture 3" descr="sudanesegirl2"/>
          <p:cNvPicPr>
            <a:picLocks noChangeAspect="1" noChangeArrowheads="1"/>
          </p:cNvPicPr>
          <p:nvPr/>
        </p:nvPicPr>
        <p:blipFill>
          <a:blip r:embed="rId3" cstate="print"/>
          <a:srcRect/>
          <a:stretch>
            <a:fillRect/>
          </a:stretch>
        </p:blipFill>
        <p:spPr bwMode="auto">
          <a:xfrm>
            <a:off x="533400" y="1143000"/>
            <a:ext cx="8001000" cy="2514600"/>
          </a:xfrm>
          <a:prstGeom prst="rect">
            <a:avLst/>
          </a:prstGeom>
          <a:noFill/>
          <a:ln w="38100">
            <a:solidFill>
              <a:srgbClr val="660033"/>
            </a:solidFill>
            <a:miter lim="800000"/>
            <a:headEnd/>
            <a:tailEnd/>
          </a:ln>
        </p:spPr>
      </p:pic>
      <p:pic>
        <p:nvPicPr>
          <p:cNvPr id="4" name="Picture 4" descr="toub"/>
          <p:cNvPicPr>
            <a:picLocks noChangeAspect="1" noChangeArrowheads="1"/>
          </p:cNvPicPr>
          <p:nvPr/>
        </p:nvPicPr>
        <p:blipFill>
          <a:blip r:embed="rId4" cstate="print"/>
          <a:srcRect/>
          <a:stretch>
            <a:fillRect/>
          </a:stretch>
        </p:blipFill>
        <p:spPr bwMode="auto">
          <a:xfrm>
            <a:off x="838200" y="4038600"/>
            <a:ext cx="3657600" cy="2528888"/>
          </a:xfrm>
          <a:prstGeom prst="rect">
            <a:avLst/>
          </a:prstGeom>
          <a:noFill/>
          <a:ln w="38100">
            <a:solidFill>
              <a:srgbClr val="660033"/>
            </a:solidFill>
            <a:miter lim="800000"/>
            <a:headEnd/>
            <a:tailEnd/>
          </a:ln>
        </p:spPr>
      </p:pic>
      <p:pic>
        <p:nvPicPr>
          <p:cNvPr id="5" name="Picture 5" descr="womancoffee"/>
          <p:cNvPicPr>
            <a:picLocks noChangeAspect="1" noChangeArrowheads="1"/>
          </p:cNvPicPr>
          <p:nvPr/>
        </p:nvPicPr>
        <p:blipFill>
          <a:blip r:embed="rId5" cstate="print"/>
          <a:srcRect/>
          <a:stretch>
            <a:fillRect/>
          </a:stretch>
        </p:blipFill>
        <p:spPr bwMode="auto">
          <a:xfrm>
            <a:off x="5181600" y="4038600"/>
            <a:ext cx="3505200" cy="2632075"/>
          </a:xfrm>
          <a:prstGeom prst="rect">
            <a:avLst/>
          </a:prstGeom>
          <a:noFill/>
          <a:ln w="38100">
            <a:solidFill>
              <a:srgbClr val="660033"/>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600200"/>
            <a:ext cx="7921752" cy="4114800"/>
          </a:xfrm>
        </p:spPr>
        <p:txBody>
          <a:bodyPr>
            <a:normAutofit/>
          </a:bodyPr>
          <a:lstStyle/>
          <a:p>
            <a:pPr algn="r" rtl="1">
              <a:buFont typeface="Arial" pitchFamily="34" charset="0"/>
              <a:buChar char="•"/>
            </a:pPr>
            <a:r>
              <a:rPr lang="ar-SA" dirty="0" smtClean="0"/>
              <a:t> </a:t>
            </a:r>
            <a:r>
              <a:rPr lang="ar-SA" sz="2400" dirty="0" smtClean="0"/>
              <a:t>يعتبر تضخم الغدة الدرقية من الأمراض المستوطنة في بعض الدول العربية منها  السودان وترجع أسباب المرض إلي قلة أو عدم تناول الاغذية الغنية باليود</a:t>
            </a:r>
          </a:p>
          <a:p>
            <a:pPr algn="r" rtl="1"/>
            <a:endParaRPr lang="en-US" sz="2400" dirty="0" smtClean="0"/>
          </a:p>
          <a:p>
            <a:pPr algn="r" rtl="1">
              <a:buFont typeface="Arial" pitchFamily="34" charset="0"/>
              <a:buChar char="•"/>
            </a:pPr>
            <a:r>
              <a:rPr lang="ar-SA" sz="2400" dirty="0" smtClean="0"/>
              <a:t>تقدر نسبة المصابين بتضخم الغدة الدرقية في السودان بحوالي 22% من السكان مما أدي إلي إنخفاض إنتاجية الافراد المصابين بحوالي 5-25% </a:t>
            </a:r>
            <a:r>
              <a:rPr lang="en-US" sz="2400" dirty="0" smtClean="0"/>
              <a:t>Bani,2007)</a:t>
            </a:r>
            <a:r>
              <a:rPr lang="ar-SA" sz="2400" dirty="0" smtClean="0"/>
              <a:t>). </a:t>
            </a:r>
          </a:p>
          <a:p>
            <a:pPr algn="r" rtl="1"/>
            <a:endParaRPr lang="ar-SA" sz="2400" dirty="0" smtClean="0"/>
          </a:p>
          <a:p>
            <a:pPr algn="r" rtl="1">
              <a:buFont typeface="Arial" pitchFamily="34" charset="0"/>
              <a:buChar char="•"/>
            </a:pPr>
            <a:r>
              <a:rPr lang="ar-SA" sz="2400" dirty="0" smtClean="0"/>
              <a:t>تقدر نسبة المصابين في ولاية الخرطوم بحوالي 20%.</a:t>
            </a:r>
          </a:p>
          <a:p>
            <a:pPr algn="r" rtl="1">
              <a:buFont typeface="Arial" pitchFamily="34" charset="0"/>
              <a:buChar char="•"/>
            </a:pPr>
            <a:r>
              <a:rPr lang="ar-SA" sz="2400" dirty="0" smtClean="0"/>
              <a:t>تظهر علامات واعراض نقص اليود في كل اثنان من بين عشرة أطفال من هم في سن المدرسة مما قد يودي الي أداء مدرسي ضعيف وزيادة معدلات التسرب من المدارس(إدارة التغذية القومية،2008).</a:t>
            </a:r>
          </a:p>
          <a:p>
            <a:endParaRPr lang="ar-SA" sz="24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sz="quarter"/>
          </p:nvPr>
        </p:nvSpPr>
        <p:spPr/>
        <p:txBody>
          <a:bodyPr/>
          <a:lstStyle/>
          <a:p>
            <a:pPr eaLnBrk="1" hangingPunct="1"/>
            <a:r>
              <a:rPr lang="en-US" b="1" dirty="0" smtClean="0">
                <a:solidFill>
                  <a:schemeClr val="tx1"/>
                </a:solidFill>
              </a:rPr>
              <a:t>Sudan Heritages and Monuments</a:t>
            </a:r>
          </a:p>
        </p:txBody>
      </p:sp>
      <p:pic>
        <p:nvPicPr>
          <p:cNvPr id="113667" name="Picture 3" descr="arch"/>
          <p:cNvPicPr>
            <a:picLocks noGrp="1" noChangeAspect="1" noChangeArrowheads="1"/>
          </p:cNvPicPr>
          <p:nvPr>
            <p:ph sz="quarter" idx="1"/>
          </p:nvPr>
        </p:nvPicPr>
        <p:blipFill>
          <a:blip r:embed="rId3" cstate="print"/>
          <a:srcRect/>
          <a:stretch>
            <a:fillRect/>
          </a:stretch>
        </p:blipFill>
        <p:spPr>
          <a:xfrm>
            <a:off x="539750" y="1773238"/>
            <a:ext cx="3168650" cy="4535487"/>
          </a:xfrm>
          <a:noFill/>
        </p:spPr>
      </p:pic>
      <p:pic>
        <p:nvPicPr>
          <p:cNvPr id="113668" name="Picture 4" descr="begrawiya"/>
          <p:cNvPicPr>
            <a:picLocks noGrp="1" noChangeAspect="1" noChangeArrowheads="1"/>
          </p:cNvPicPr>
          <p:nvPr>
            <p:ph sz="quarter" idx="2"/>
          </p:nvPr>
        </p:nvPicPr>
        <p:blipFill>
          <a:blip r:embed="rId4" cstate="print"/>
          <a:srcRect/>
          <a:stretch>
            <a:fillRect/>
          </a:stretch>
        </p:blipFill>
        <p:spPr>
          <a:xfrm>
            <a:off x="5073650" y="1695450"/>
            <a:ext cx="3187700" cy="1993900"/>
          </a:xfrm>
          <a:noFill/>
          <a:ln w="38100">
            <a:solidFill>
              <a:srgbClr val="660033"/>
            </a:solidFill>
          </a:ln>
        </p:spPr>
      </p:pic>
      <p:pic>
        <p:nvPicPr>
          <p:cNvPr id="113669" name="Picture 5" descr="dongularuins"/>
          <p:cNvPicPr>
            <a:picLocks noGrp="1" noChangeAspect="1" noChangeArrowheads="1"/>
          </p:cNvPicPr>
          <p:nvPr>
            <p:ph sz="quarter" idx="3"/>
          </p:nvPr>
        </p:nvPicPr>
        <p:blipFill>
          <a:blip r:embed="rId5" cstate="print"/>
          <a:srcRect/>
          <a:stretch>
            <a:fillRect/>
          </a:stretch>
        </p:blipFill>
        <p:spPr>
          <a:xfrm>
            <a:off x="5003800" y="4149725"/>
            <a:ext cx="3251200" cy="2108200"/>
          </a:xfrm>
          <a:noFill/>
          <a:ln w="38100">
            <a:solidFill>
              <a:srgbClr val="660033"/>
            </a:solidFill>
          </a:ln>
        </p:spPr>
      </p:pic>
      <p:pic>
        <p:nvPicPr>
          <p:cNvPr id="113670" name="Picture 6" descr="3"/>
          <p:cNvPicPr>
            <a:picLocks noGrp="1" noChangeAspect="1" noChangeArrowheads="1"/>
          </p:cNvPicPr>
          <p:nvPr>
            <p:ph sz="quarter" idx="4"/>
          </p:nvPr>
        </p:nvPicPr>
        <p:blipFill>
          <a:blip r:embed="rId6" cstate="print"/>
          <a:srcRect/>
          <a:stretch>
            <a:fillRect/>
          </a:stretch>
        </p:blipFill>
        <p:spPr>
          <a:xfrm>
            <a:off x="5003800" y="1557338"/>
            <a:ext cx="3240088" cy="2187575"/>
          </a:xfrm>
          <a:noFill/>
        </p:spPr>
      </p:pic>
      <p:pic>
        <p:nvPicPr>
          <p:cNvPr id="113672" name="Picture 8" descr="suda-naqa4"/>
          <p:cNvPicPr>
            <a:picLocks noChangeAspect="1" noChangeArrowheads="1"/>
          </p:cNvPicPr>
          <p:nvPr/>
        </p:nvPicPr>
        <p:blipFill>
          <a:blip r:embed="rId7" cstate="print"/>
          <a:srcRect/>
          <a:stretch>
            <a:fillRect/>
          </a:stretch>
        </p:blipFill>
        <p:spPr bwMode="auto">
          <a:xfrm>
            <a:off x="4859338" y="3933825"/>
            <a:ext cx="3429000" cy="2571750"/>
          </a:xfrm>
          <a:prstGeom prst="rect">
            <a:avLst/>
          </a:prstGeom>
          <a:noFill/>
          <a:ln w="9525">
            <a:noFill/>
            <a:miter lim="800000"/>
            <a:headEnd/>
            <a:tailEnd/>
          </a:ln>
        </p:spPr>
      </p:pic>
      <p:pic>
        <p:nvPicPr>
          <p:cNvPr id="113673" name="Picture 9" descr="suda-naqa2"/>
          <p:cNvPicPr>
            <a:picLocks noChangeAspect="1" noChangeArrowheads="1"/>
          </p:cNvPicPr>
          <p:nvPr/>
        </p:nvPicPr>
        <p:blipFill>
          <a:blip r:embed="rId8" cstate="print"/>
          <a:srcRect/>
          <a:stretch>
            <a:fillRect/>
          </a:stretch>
        </p:blipFill>
        <p:spPr bwMode="auto">
          <a:xfrm>
            <a:off x="5003800" y="1557338"/>
            <a:ext cx="3429000" cy="2355850"/>
          </a:xfrm>
          <a:prstGeom prst="rect">
            <a:avLst/>
          </a:prstGeom>
          <a:noFill/>
          <a:ln w="9525">
            <a:noFill/>
            <a:miter lim="800000"/>
            <a:headEnd/>
            <a:tailEnd/>
          </a:ln>
        </p:spPr>
      </p:pic>
      <p:pic>
        <p:nvPicPr>
          <p:cNvPr id="113674" name="Picture 10" descr="PyrmAshraf"/>
          <p:cNvPicPr>
            <a:picLocks noChangeAspect="1" noChangeArrowheads="1"/>
          </p:cNvPicPr>
          <p:nvPr/>
        </p:nvPicPr>
        <p:blipFill>
          <a:blip r:embed="rId9" cstate="print"/>
          <a:srcRect/>
          <a:stretch>
            <a:fillRect/>
          </a:stretch>
        </p:blipFill>
        <p:spPr bwMode="auto">
          <a:xfrm>
            <a:off x="468313" y="1700213"/>
            <a:ext cx="3959225" cy="4608512"/>
          </a:xfrm>
          <a:prstGeom prst="rect">
            <a:avLst/>
          </a:prstGeom>
          <a:noFill/>
          <a:ln w="9525">
            <a:noFill/>
            <a:miter lim="800000"/>
            <a:headEnd/>
            <a:tailEnd/>
          </a:ln>
        </p:spPr>
      </p:pic>
      <p:pic>
        <p:nvPicPr>
          <p:cNvPr id="113675" name="Picture 11" descr="Pyrmid ashraf"/>
          <p:cNvPicPr>
            <a:picLocks noChangeAspect="1" noChangeArrowheads="1"/>
          </p:cNvPicPr>
          <p:nvPr/>
        </p:nvPicPr>
        <p:blipFill>
          <a:blip r:embed="rId10" cstate="print"/>
          <a:srcRect/>
          <a:stretch>
            <a:fillRect/>
          </a:stretch>
        </p:blipFill>
        <p:spPr bwMode="auto">
          <a:xfrm>
            <a:off x="4787900" y="1557338"/>
            <a:ext cx="4019550" cy="4967287"/>
          </a:xfrm>
          <a:prstGeom prst="rect">
            <a:avLst/>
          </a:prstGeom>
          <a:noFill/>
          <a:ln w="9525">
            <a:noFill/>
            <a:miter lim="800000"/>
            <a:headEnd/>
            <a:tailEnd/>
          </a:ln>
        </p:spPr>
      </p:pic>
    </p:spTree>
  </p:cSld>
  <p:clrMapOvr>
    <a:masterClrMapping/>
  </p:clrMapOvr>
  <p:transition spd="slow"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barn(inHorizontal)">
                                      <p:cBhvr>
                                        <p:cTn id="7" dur="500"/>
                                        <p:tgtEl>
                                          <p:spTgt spid="113666"/>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13668"/>
                                        </p:tgtEl>
                                        <p:attrNameLst>
                                          <p:attrName>style.visibility</p:attrName>
                                        </p:attrNameLst>
                                      </p:cBhvr>
                                      <p:to>
                                        <p:strVal val="visible"/>
                                      </p:to>
                                    </p:set>
                                    <p:anim calcmode="lin" valueType="num">
                                      <p:cBhvr additive="base">
                                        <p:cTn id="11" dur="500" fill="hold"/>
                                        <p:tgtEl>
                                          <p:spTgt spid="113668"/>
                                        </p:tgtEl>
                                        <p:attrNameLst>
                                          <p:attrName>ppt_x</p:attrName>
                                        </p:attrNameLst>
                                      </p:cBhvr>
                                      <p:tavLst>
                                        <p:tav tm="0">
                                          <p:val>
                                            <p:strVal val="1+#ppt_w/2"/>
                                          </p:val>
                                        </p:tav>
                                        <p:tav tm="100000">
                                          <p:val>
                                            <p:strVal val="#ppt_x"/>
                                          </p:val>
                                        </p:tav>
                                      </p:tavLst>
                                    </p:anim>
                                    <p:anim calcmode="lin" valueType="num">
                                      <p:cBhvr additive="base">
                                        <p:cTn id="12" dur="500" fill="hold"/>
                                        <p:tgtEl>
                                          <p:spTgt spid="113668"/>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13669"/>
                                        </p:tgtEl>
                                        <p:attrNameLst>
                                          <p:attrName>style.visibility</p:attrName>
                                        </p:attrNameLst>
                                      </p:cBhvr>
                                      <p:to>
                                        <p:strVal val="visible"/>
                                      </p:to>
                                    </p:set>
                                    <p:anim calcmode="lin" valueType="num">
                                      <p:cBhvr additive="base">
                                        <p:cTn id="15" dur="500" fill="hold"/>
                                        <p:tgtEl>
                                          <p:spTgt spid="113669"/>
                                        </p:tgtEl>
                                        <p:attrNameLst>
                                          <p:attrName>ppt_x</p:attrName>
                                        </p:attrNameLst>
                                      </p:cBhvr>
                                      <p:tavLst>
                                        <p:tav tm="0">
                                          <p:val>
                                            <p:strVal val="1+#ppt_w/2"/>
                                          </p:val>
                                        </p:tav>
                                        <p:tav tm="100000">
                                          <p:val>
                                            <p:strVal val="#ppt_x"/>
                                          </p:val>
                                        </p:tav>
                                      </p:tavLst>
                                    </p:anim>
                                    <p:anim calcmode="lin" valueType="num">
                                      <p:cBhvr additive="base">
                                        <p:cTn id="16" dur="500" fill="hold"/>
                                        <p:tgtEl>
                                          <p:spTgt spid="11366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0" presetClass="entr" presetSubtype="0" fill="hold" nodeType="afterEffect">
                                  <p:stCondLst>
                                    <p:cond delay="0"/>
                                  </p:stCondLst>
                                  <p:childTnLst>
                                    <p:set>
                                      <p:cBhvr>
                                        <p:cTn id="19" dur="1" fill="hold">
                                          <p:stCondLst>
                                            <p:cond delay="0"/>
                                          </p:stCondLst>
                                        </p:cTn>
                                        <p:tgtEl>
                                          <p:spTgt spid="113670"/>
                                        </p:tgtEl>
                                        <p:attrNameLst>
                                          <p:attrName>style.visibility</p:attrName>
                                        </p:attrNameLst>
                                      </p:cBhvr>
                                      <p:to>
                                        <p:strVal val="visible"/>
                                      </p:to>
                                    </p:set>
                                    <p:animEffect transition="in" filter="wedge">
                                      <p:cBhvr>
                                        <p:cTn id="20" dur="2000"/>
                                        <p:tgtEl>
                                          <p:spTgt spid="113670"/>
                                        </p:tgtEl>
                                      </p:cBhvr>
                                    </p:animEffect>
                                  </p:childTnLst>
                                </p:cTn>
                              </p:par>
                              <p:par>
                                <p:cTn id="21" presetID="2" presetClass="entr" presetSubtype="8" fill="hold" nodeType="withEffect">
                                  <p:stCondLst>
                                    <p:cond delay="0"/>
                                  </p:stCondLst>
                                  <p:childTnLst>
                                    <p:set>
                                      <p:cBhvr>
                                        <p:cTn id="22" dur="1" fill="hold">
                                          <p:stCondLst>
                                            <p:cond delay="0"/>
                                          </p:stCondLst>
                                        </p:cTn>
                                        <p:tgtEl>
                                          <p:spTgt spid="113667"/>
                                        </p:tgtEl>
                                        <p:attrNameLst>
                                          <p:attrName>style.visibility</p:attrName>
                                        </p:attrNameLst>
                                      </p:cBhvr>
                                      <p:to>
                                        <p:strVal val="visible"/>
                                      </p:to>
                                    </p:set>
                                    <p:anim calcmode="lin" valueType="num">
                                      <p:cBhvr additive="base">
                                        <p:cTn id="23" dur="500" fill="hold"/>
                                        <p:tgtEl>
                                          <p:spTgt spid="113667"/>
                                        </p:tgtEl>
                                        <p:attrNameLst>
                                          <p:attrName>ppt_x</p:attrName>
                                        </p:attrNameLst>
                                      </p:cBhvr>
                                      <p:tavLst>
                                        <p:tav tm="0">
                                          <p:val>
                                            <p:strVal val="0-#ppt_w/2"/>
                                          </p:val>
                                        </p:tav>
                                        <p:tav tm="100000">
                                          <p:val>
                                            <p:strVal val="#ppt_x"/>
                                          </p:val>
                                        </p:tav>
                                      </p:tavLst>
                                    </p:anim>
                                    <p:anim calcmode="lin" valueType="num">
                                      <p:cBhvr additive="base">
                                        <p:cTn id="24" dur="500" fill="hold"/>
                                        <p:tgtEl>
                                          <p:spTgt spid="113667"/>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0" presetClass="entr" presetSubtype="0" fill="hold" nodeType="afterEffect">
                                  <p:stCondLst>
                                    <p:cond delay="0"/>
                                  </p:stCondLst>
                                  <p:childTnLst>
                                    <p:set>
                                      <p:cBhvr>
                                        <p:cTn id="27" dur="1" fill="hold">
                                          <p:stCondLst>
                                            <p:cond delay="0"/>
                                          </p:stCondLst>
                                        </p:cTn>
                                        <p:tgtEl>
                                          <p:spTgt spid="113672"/>
                                        </p:tgtEl>
                                        <p:attrNameLst>
                                          <p:attrName>style.visibility</p:attrName>
                                        </p:attrNameLst>
                                      </p:cBhvr>
                                      <p:to>
                                        <p:strVal val="visible"/>
                                      </p:to>
                                    </p:set>
                                    <p:animEffect transition="in" filter="wedge">
                                      <p:cBhvr>
                                        <p:cTn id="28" dur="2000"/>
                                        <p:tgtEl>
                                          <p:spTgt spid="113672"/>
                                        </p:tgtEl>
                                      </p:cBhvr>
                                    </p:animEffect>
                                  </p:childTnLst>
                                </p:cTn>
                              </p:par>
                            </p:childTnLst>
                          </p:cTn>
                        </p:par>
                        <p:par>
                          <p:cTn id="29" fill="hold">
                            <p:stCondLst>
                              <p:cond delay="5000"/>
                            </p:stCondLst>
                            <p:childTnLst>
                              <p:par>
                                <p:cTn id="30" presetID="20" presetClass="entr" presetSubtype="0" fill="hold" nodeType="afterEffect">
                                  <p:stCondLst>
                                    <p:cond delay="0"/>
                                  </p:stCondLst>
                                  <p:childTnLst>
                                    <p:set>
                                      <p:cBhvr>
                                        <p:cTn id="31" dur="1" fill="hold">
                                          <p:stCondLst>
                                            <p:cond delay="0"/>
                                          </p:stCondLst>
                                        </p:cTn>
                                        <p:tgtEl>
                                          <p:spTgt spid="113673"/>
                                        </p:tgtEl>
                                        <p:attrNameLst>
                                          <p:attrName>style.visibility</p:attrName>
                                        </p:attrNameLst>
                                      </p:cBhvr>
                                      <p:to>
                                        <p:strVal val="visible"/>
                                      </p:to>
                                    </p:set>
                                    <p:animEffect transition="in" filter="wedge">
                                      <p:cBhvr>
                                        <p:cTn id="32" dur="2000"/>
                                        <p:tgtEl>
                                          <p:spTgt spid="113673"/>
                                        </p:tgtEl>
                                      </p:cBhvr>
                                    </p:animEffect>
                                  </p:childTnLst>
                                </p:cTn>
                              </p:par>
                              <p:par>
                                <p:cTn id="33" presetID="20" presetClass="entr" presetSubtype="0" fill="hold" nodeType="withEffect">
                                  <p:stCondLst>
                                    <p:cond delay="0"/>
                                  </p:stCondLst>
                                  <p:childTnLst>
                                    <p:set>
                                      <p:cBhvr>
                                        <p:cTn id="34" dur="1" fill="hold">
                                          <p:stCondLst>
                                            <p:cond delay="0"/>
                                          </p:stCondLst>
                                        </p:cTn>
                                        <p:tgtEl>
                                          <p:spTgt spid="113674"/>
                                        </p:tgtEl>
                                        <p:attrNameLst>
                                          <p:attrName>style.visibility</p:attrName>
                                        </p:attrNameLst>
                                      </p:cBhvr>
                                      <p:to>
                                        <p:strVal val="visible"/>
                                      </p:to>
                                    </p:set>
                                    <p:animEffect transition="in" filter="wedge">
                                      <p:cBhvr>
                                        <p:cTn id="35" dur="2000"/>
                                        <p:tgtEl>
                                          <p:spTgt spid="113674"/>
                                        </p:tgtEl>
                                      </p:cBhvr>
                                    </p:animEffect>
                                  </p:childTnLst>
                                </p:cTn>
                              </p:par>
                            </p:childTnLst>
                          </p:cTn>
                        </p:par>
                        <p:par>
                          <p:cTn id="36" fill="hold">
                            <p:stCondLst>
                              <p:cond delay="7000"/>
                            </p:stCondLst>
                            <p:childTnLst>
                              <p:par>
                                <p:cTn id="37" presetID="20" presetClass="entr" presetSubtype="0" fill="hold" nodeType="afterEffect">
                                  <p:stCondLst>
                                    <p:cond delay="0"/>
                                  </p:stCondLst>
                                  <p:childTnLst>
                                    <p:set>
                                      <p:cBhvr>
                                        <p:cTn id="38" dur="1" fill="hold">
                                          <p:stCondLst>
                                            <p:cond delay="0"/>
                                          </p:stCondLst>
                                        </p:cTn>
                                        <p:tgtEl>
                                          <p:spTgt spid="113675"/>
                                        </p:tgtEl>
                                        <p:attrNameLst>
                                          <p:attrName>style.visibility</p:attrName>
                                        </p:attrNameLst>
                                      </p:cBhvr>
                                      <p:to>
                                        <p:strVal val="visible"/>
                                      </p:to>
                                    </p:set>
                                    <p:animEffect transition="in" filter="wedge">
                                      <p:cBhvr>
                                        <p:cTn id="39" dur="3000"/>
                                        <p:tgtEl>
                                          <p:spTgt spid="113675"/>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113670"/>
                                        </p:tgtEl>
                                        <p:attrNameLst>
                                          <p:attrName>style.visibility</p:attrName>
                                        </p:attrNameLst>
                                      </p:cBhvr>
                                      <p:to>
                                        <p:strVal val="visible"/>
                                      </p:to>
                                    </p:set>
                                    <p:animEffect transition="in" filter="wedge">
                                      <p:cBhvr>
                                        <p:cTn id="44" dur="2000"/>
                                        <p:tgtEl>
                                          <p:spTgt spid="113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2" name="Picture 4" descr="natmuseum"/>
          <p:cNvPicPr>
            <a:picLocks noGrp="1" noChangeAspect="1" noChangeArrowheads="1"/>
          </p:cNvPicPr>
          <p:nvPr>
            <p:ph sz="quarter" idx="3"/>
          </p:nvPr>
        </p:nvPicPr>
        <p:blipFill>
          <a:blip r:embed="rId3" cstate="print"/>
          <a:srcRect/>
          <a:stretch>
            <a:fillRect/>
          </a:stretch>
        </p:blipFill>
        <p:spPr>
          <a:xfrm>
            <a:off x="1295400" y="4038600"/>
            <a:ext cx="2971800" cy="2133600"/>
          </a:xfrm>
          <a:noFill/>
          <a:ln w="38100">
            <a:solidFill>
              <a:srgbClr val="660033"/>
            </a:solidFill>
          </a:ln>
        </p:spPr>
      </p:pic>
      <p:pic>
        <p:nvPicPr>
          <p:cNvPr id="114691" name="Picture 3" descr="liontemple"/>
          <p:cNvPicPr>
            <a:picLocks noGrp="1" noChangeAspect="1" noChangeArrowheads="1"/>
          </p:cNvPicPr>
          <p:nvPr>
            <p:ph sz="quarter" idx="1"/>
          </p:nvPr>
        </p:nvPicPr>
        <p:blipFill>
          <a:blip r:embed="rId4" cstate="print"/>
          <a:srcRect/>
          <a:stretch>
            <a:fillRect/>
          </a:stretch>
        </p:blipFill>
        <p:spPr>
          <a:xfrm>
            <a:off x="900113" y="1700213"/>
            <a:ext cx="3146425" cy="2208212"/>
          </a:xfrm>
          <a:noFill/>
          <a:ln w="38100">
            <a:solidFill>
              <a:srgbClr val="660033"/>
            </a:solidFill>
          </a:ln>
        </p:spPr>
      </p:pic>
      <p:pic>
        <p:nvPicPr>
          <p:cNvPr id="114693" name="Picture 5" descr="suakin"/>
          <p:cNvPicPr>
            <a:picLocks noGrp="1" noChangeAspect="1" noChangeArrowheads="1"/>
          </p:cNvPicPr>
          <p:nvPr>
            <p:ph sz="quarter" idx="2"/>
          </p:nvPr>
        </p:nvPicPr>
        <p:blipFill>
          <a:blip r:embed="rId5" cstate="print"/>
          <a:srcRect/>
          <a:stretch>
            <a:fillRect/>
          </a:stretch>
        </p:blipFill>
        <p:spPr>
          <a:xfrm>
            <a:off x="4716463" y="1700213"/>
            <a:ext cx="3856037" cy="2187575"/>
          </a:xfrm>
          <a:noFill/>
          <a:ln w="38100">
            <a:solidFill>
              <a:srgbClr val="660033"/>
            </a:solidFill>
          </a:ln>
        </p:spPr>
      </p:pic>
      <p:pic>
        <p:nvPicPr>
          <p:cNvPr id="114694" name="Picture 6" descr="royalcity"/>
          <p:cNvPicPr>
            <a:picLocks noGrp="1" noChangeAspect="1" noChangeArrowheads="1"/>
          </p:cNvPicPr>
          <p:nvPr>
            <p:ph sz="quarter" idx="4"/>
          </p:nvPr>
        </p:nvPicPr>
        <p:blipFill>
          <a:blip r:embed="rId6" cstate="print"/>
          <a:srcRect/>
          <a:stretch>
            <a:fillRect/>
          </a:stretch>
        </p:blipFill>
        <p:spPr>
          <a:xfrm>
            <a:off x="4733925" y="3938588"/>
            <a:ext cx="3790950" cy="2187575"/>
          </a:xfrm>
          <a:noFill/>
          <a:ln w="38100">
            <a:solidFill>
              <a:srgbClr val="660033"/>
            </a:solidFill>
          </a:ln>
        </p:spPr>
      </p:pic>
      <p:pic>
        <p:nvPicPr>
          <p:cNvPr id="114695" name="Picture 7" descr="ashrafpyr"/>
          <p:cNvPicPr>
            <a:picLocks noChangeAspect="1" noChangeArrowheads="1"/>
          </p:cNvPicPr>
          <p:nvPr/>
        </p:nvPicPr>
        <p:blipFill>
          <a:blip r:embed="rId7" cstate="print"/>
          <a:srcRect/>
          <a:stretch>
            <a:fillRect/>
          </a:stretch>
        </p:blipFill>
        <p:spPr bwMode="auto">
          <a:xfrm>
            <a:off x="755650" y="1628775"/>
            <a:ext cx="7993063" cy="4852988"/>
          </a:xfrm>
          <a:prstGeom prst="rect">
            <a:avLst/>
          </a:prstGeom>
          <a:noFill/>
          <a:ln w="9525">
            <a:noFill/>
            <a:miter lim="800000"/>
            <a:headEnd/>
            <a:tailEnd/>
          </a:ln>
        </p:spPr>
      </p:pic>
      <p:pic>
        <p:nvPicPr>
          <p:cNvPr id="114701" name="Picture 13" descr="Ashrapyrmid"/>
          <p:cNvPicPr>
            <a:picLocks noChangeAspect="1" noChangeArrowheads="1"/>
          </p:cNvPicPr>
          <p:nvPr/>
        </p:nvPicPr>
        <p:blipFill>
          <a:blip r:embed="rId8" cstate="print"/>
          <a:srcRect/>
          <a:stretch>
            <a:fillRect/>
          </a:stretch>
        </p:blipFill>
        <p:spPr bwMode="auto">
          <a:xfrm>
            <a:off x="755650" y="1557338"/>
            <a:ext cx="8064500" cy="4967287"/>
          </a:xfrm>
          <a:prstGeom prst="rect">
            <a:avLst/>
          </a:prstGeom>
          <a:noFill/>
          <a:ln w="9525">
            <a:noFill/>
            <a:miter lim="800000"/>
            <a:headEnd/>
            <a:tailEnd/>
          </a:ln>
        </p:spPr>
      </p:pic>
      <p:sp>
        <p:nvSpPr>
          <p:cNvPr id="114690" name="Rectangle 2"/>
          <p:cNvSpPr>
            <a:spLocks noGrp="1" noChangeArrowheads="1"/>
          </p:cNvSpPr>
          <p:nvPr>
            <p:ph type="title" sz="quarter"/>
          </p:nvPr>
        </p:nvSpPr>
        <p:spPr/>
        <p:txBody>
          <a:bodyPr/>
          <a:lstStyle/>
          <a:p>
            <a:pPr eaLnBrk="1" hangingPunct="1"/>
            <a:r>
              <a:rPr lang="en-US" b="1" dirty="0" smtClean="0">
                <a:solidFill>
                  <a:schemeClr val="tx1"/>
                </a:solidFill>
              </a:rPr>
              <a:t>Sudan Heritages and Monuments</a:t>
            </a: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barn(inHorizontal)">
                                      <p:cBhvr>
                                        <p:cTn id="7" dur="500"/>
                                        <p:tgtEl>
                                          <p:spTgt spid="114690"/>
                                        </p:tgtEl>
                                      </p:cBhvr>
                                    </p:animEffect>
                                  </p:childTnLst>
                                </p:cTn>
                              </p:par>
                            </p:childTnLst>
                          </p:cTn>
                        </p:par>
                        <p:par>
                          <p:cTn id="8" fill="hold">
                            <p:stCondLst>
                              <p:cond delay="500"/>
                            </p:stCondLst>
                            <p:childTnLst>
                              <p:par>
                                <p:cTn id="9" presetID="2" presetClass="entr" presetSubtype="3" fill="hold" nodeType="afterEffect">
                                  <p:stCondLst>
                                    <p:cond delay="500"/>
                                  </p:stCondLst>
                                  <p:childTnLst>
                                    <p:set>
                                      <p:cBhvr>
                                        <p:cTn id="10" dur="1" fill="hold">
                                          <p:stCondLst>
                                            <p:cond delay="0"/>
                                          </p:stCondLst>
                                        </p:cTn>
                                        <p:tgtEl>
                                          <p:spTgt spid="114693"/>
                                        </p:tgtEl>
                                        <p:attrNameLst>
                                          <p:attrName>style.visibility</p:attrName>
                                        </p:attrNameLst>
                                      </p:cBhvr>
                                      <p:to>
                                        <p:strVal val="visible"/>
                                      </p:to>
                                    </p:set>
                                    <p:anim calcmode="lin" valueType="num">
                                      <p:cBhvr additive="base">
                                        <p:cTn id="11" dur="5000" fill="hold"/>
                                        <p:tgtEl>
                                          <p:spTgt spid="114693"/>
                                        </p:tgtEl>
                                        <p:attrNameLst>
                                          <p:attrName>ppt_x</p:attrName>
                                        </p:attrNameLst>
                                      </p:cBhvr>
                                      <p:tavLst>
                                        <p:tav tm="0">
                                          <p:val>
                                            <p:strVal val="1+#ppt_w/2"/>
                                          </p:val>
                                        </p:tav>
                                        <p:tav tm="100000">
                                          <p:val>
                                            <p:strVal val="#ppt_x"/>
                                          </p:val>
                                        </p:tav>
                                      </p:tavLst>
                                    </p:anim>
                                    <p:anim calcmode="lin" valueType="num">
                                      <p:cBhvr additive="base">
                                        <p:cTn id="12" dur="5000" fill="hold"/>
                                        <p:tgtEl>
                                          <p:spTgt spid="11469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500"/>
                                  </p:stCondLst>
                                  <p:childTnLst>
                                    <p:set>
                                      <p:cBhvr>
                                        <p:cTn id="14" dur="1" fill="hold">
                                          <p:stCondLst>
                                            <p:cond delay="0"/>
                                          </p:stCondLst>
                                        </p:cTn>
                                        <p:tgtEl>
                                          <p:spTgt spid="114694"/>
                                        </p:tgtEl>
                                        <p:attrNameLst>
                                          <p:attrName>style.visibility</p:attrName>
                                        </p:attrNameLst>
                                      </p:cBhvr>
                                      <p:to>
                                        <p:strVal val="visible"/>
                                      </p:to>
                                    </p:set>
                                    <p:anim calcmode="lin" valueType="num">
                                      <p:cBhvr additive="base">
                                        <p:cTn id="15" dur="5000" fill="hold"/>
                                        <p:tgtEl>
                                          <p:spTgt spid="114694"/>
                                        </p:tgtEl>
                                        <p:attrNameLst>
                                          <p:attrName>ppt_x</p:attrName>
                                        </p:attrNameLst>
                                      </p:cBhvr>
                                      <p:tavLst>
                                        <p:tav tm="0">
                                          <p:val>
                                            <p:strVal val="1+#ppt_w/2"/>
                                          </p:val>
                                        </p:tav>
                                        <p:tav tm="100000">
                                          <p:val>
                                            <p:strVal val="#ppt_x"/>
                                          </p:val>
                                        </p:tav>
                                      </p:tavLst>
                                    </p:anim>
                                    <p:anim calcmode="lin" valueType="num">
                                      <p:cBhvr additive="base">
                                        <p:cTn id="16" dur="5000" fill="hold"/>
                                        <p:tgtEl>
                                          <p:spTgt spid="11469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500"/>
                                  </p:stCondLst>
                                  <p:childTnLst>
                                    <p:set>
                                      <p:cBhvr>
                                        <p:cTn id="18" dur="1" fill="hold">
                                          <p:stCondLst>
                                            <p:cond delay="0"/>
                                          </p:stCondLst>
                                        </p:cTn>
                                        <p:tgtEl>
                                          <p:spTgt spid="114692"/>
                                        </p:tgtEl>
                                        <p:attrNameLst>
                                          <p:attrName>style.visibility</p:attrName>
                                        </p:attrNameLst>
                                      </p:cBhvr>
                                      <p:to>
                                        <p:strVal val="visible"/>
                                      </p:to>
                                    </p:set>
                                    <p:anim calcmode="lin" valueType="num">
                                      <p:cBhvr additive="base">
                                        <p:cTn id="19" dur="5000" fill="hold"/>
                                        <p:tgtEl>
                                          <p:spTgt spid="114692"/>
                                        </p:tgtEl>
                                        <p:attrNameLst>
                                          <p:attrName>ppt_x</p:attrName>
                                        </p:attrNameLst>
                                      </p:cBhvr>
                                      <p:tavLst>
                                        <p:tav tm="0">
                                          <p:val>
                                            <p:strVal val="0-#ppt_w/2"/>
                                          </p:val>
                                        </p:tav>
                                        <p:tav tm="100000">
                                          <p:val>
                                            <p:strVal val="#ppt_x"/>
                                          </p:val>
                                        </p:tav>
                                      </p:tavLst>
                                    </p:anim>
                                    <p:anim calcmode="lin" valueType="num">
                                      <p:cBhvr additive="base">
                                        <p:cTn id="20" dur="5000" fill="hold"/>
                                        <p:tgtEl>
                                          <p:spTgt spid="114692"/>
                                        </p:tgtEl>
                                        <p:attrNameLst>
                                          <p:attrName>ppt_y</p:attrName>
                                        </p:attrNameLst>
                                      </p:cBhvr>
                                      <p:tavLst>
                                        <p:tav tm="0">
                                          <p:val>
                                            <p:strVal val="1+#ppt_h/2"/>
                                          </p:val>
                                        </p:tav>
                                        <p:tav tm="100000">
                                          <p:val>
                                            <p:strVal val="#ppt_y"/>
                                          </p:val>
                                        </p:tav>
                                      </p:tavLst>
                                    </p:anim>
                                  </p:childTnLst>
                                </p:cTn>
                              </p:par>
                              <p:par>
                                <p:cTn id="21" presetID="2" presetClass="entr" presetSubtype="9" fill="hold" nodeType="withEffect">
                                  <p:stCondLst>
                                    <p:cond delay="500"/>
                                  </p:stCondLst>
                                  <p:childTnLst>
                                    <p:set>
                                      <p:cBhvr>
                                        <p:cTn id="22" dur="1" fill="hold">
                                          <p:stCondLst>
                                            <p:cond delay="0"/>
                                          </p:stCondLst>
                                        </p:cTn>
                                        <p:tgtEl>
                                          <p:spTgt spid="114691"/>
                                        </p:tgtEl>
                                        <p:attrNameLst>
                                          <p:attrName>style.visibility</p:attrName>
                                        </p:attrNameLst>
                                      </p:cBhvr>
                                      <p:to>
                                        <p:strVal val="visible"/>
                                      </p:to>
                                    </p:set>
                                    <p:anim calcmode="lin" valueType="num">
                                      <p:cBhvr additive="base">
                                        <p:cTn id="23" dur="5000" fill="hold"/>
                                        <p:tgtEl>
                                          <p:spTgt spid="114691"/>
                                        </p:tgtEl>
                                        <p:attrNameLst>
                                          <p:attrName>ppt_x</p:attrName>
                                        </p:attrNameLst>
                                      </p:cBhvr>
                                      <p:tavLst>
                                        <p:tav tm="0">
                                          <p:val>
                                            <p:strVal val="0-#ppt_w/2"/>
                                          </p:val>
                                        </p:tav>
                                        <p:tav tm="100000">
                                          <p:val>
                                            <p:strVal val="#ppt_x"/>
                                          </p:val>
                                        </p:tav>
                                      </p:tavLst>
                                    </p:anim>
                                    <p:anim calcmode="lin" valueType="num">
                                      <p:cBhvr additive="base">
                                        <p:cTn id="24" dur="5000" fill="hold"/>
                                        <p:tgtEl>
                                          <p:spTgt spid="114691"/>
                                        </p:tgtEl>
                                        <p:attrNameLst>
                                          <p:attrName>ppt_y</p:attrName>
                                        </p:attrNameLst>
                                      </p:cBhvr>
                                      <p:tavLst>
                                        <p:tav tm="0">
                                          <p:val>
                                            <p:strVal val="0-#ppt_h/2"/>
                                          </p:val>
                                        </p:tav>
                                        <p:tav tm="100000">
                                          <p:val>
                                            <p:strVal val="#ppt_y"/>
                                          </p:val>
                                        </p:tav>
                                      </p:tavLst>
                                    </p:anim>
                                  </p:childTnLst>
                                </p:cTn>
                              </p:par>
                            </p:childTnLst>
                          </p:cTn>
                        </p:par>
                        <p:par>
                          <p:cTn id="25" fill="hold">
                            <p:stCondLst>
                              <p:cond delay="6000"/>
                            </p:stCondLst>
                            <p:childTnLst>
                              <p:par>
                                <p:cTn id="26" presetID="20" presetClass="entr" presetSubtype="0" fill="hold" nodeType="afterEffect">
                                  <p:stCondLst>
                                    <p:cond delay="1500"/>
                                  </p:stCondLst>
                                  <p:childTnLst>
                                    <p:set>
                                      <p:cBhvr>
                                        <p:cTn id="27" dur="1" fill="hold">
                                          <p:stCondLst>
                                            <p:cond delay="0"/>
                                          </p:stCondLst>
                                        </p:cTn>
                                        <p:tgtEl>
                                          <p:spTgt spid="114695"/>
                                        </p:tgtEl>
                                        <p:attrNameLst>
                                          <p:attrName>style.visibility</p:attrName>
                                        </p:attrNameLst>
                                      </p:cBhvr>
                                      <p:to>
                                        <p:strVal val="visible"/>
                                      </p:to>
                                    </p:set>
                                    <p:animEffect transition="in" filter="wedge">
                                      <p:cBhvr>
                                        <p:cTn id="28" dur="5000"/>
                                        <p:tgtEl>
                                          <p:spTgt spid="114695"/>
                                        </p:tgtEl>
                                      </p:cBhvr>
                                    </p:animEffect>
                                  </p:childTnLst>
                                </p:cTn>
                              </p:par>
                            </p:childTnLst>
                          </p:cTn>
                        </p:par>
                        <p:par>
                          <p:cTn id="29" fill="hold">
                            <p:stCondLst>
                              <p:cond delay="12500"/>
                            </p:stCondLst>
                            <p:childTnLst>
                              <p:par>
                                <p:cTn id="30" presetID="20" presetClass="entr" presetSubtype="0" fill="hold" nodeType="afterEffect">
                                  <p:stCondLst>
                                    <p:cond delay="1000"/>
                                  </p:stCondLst>
                                  <p:childTnLst>
                                    <p:set>
                                      <p:cBhvr>
                                        <p:cTn id="31" dur="1" fill="hold">
                                          <p:stCondLst>
                                            <p:cond delay="0"/>
                                          </p:stCondLst>
                                        </p:cTn>
                                        <p:tgtEl>
                                          <p:spTgt spid="114701"/>
                                        </p:tgtEl>
                                        <p:attrNameLst>
                                          <p:attrName>style.visibility</p:attrName>
                                        </p:attrNameLst>
                                      </p:cBhvr>
                                      <p:to>
                                        <p:strVal val="visible"/>
                                      </p:to>
                                    </p:set>
                                    <p:animEffect transition="in" filter="wedge">
                                      <p:cBhvr>
                                        <p:cTn id="32" dur="5000"/>
                                        <p:tgtEl>
                                          <p:spTgt spid="114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ar-SA"/>
          </a:p>
        </p:txBody>
      </p:sp>
      <p:pic>
        <p:nvPicPr>
          <p:cNvPr id="4" name="Picture 2" descr="C:\Users\eid\Pictures\sudan\جبل مرة.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734312"/>
          </a:xfrm>
        </p:spPr>
        <p:txBody>
          <a:bodyPr/>
          <a:lstStyle/>
          <a:p>
            <a:endParaRPr lang="ar-SA" dirty="0"/>
          </a:p>
        </p:txBody>
      </p:sp>
      <p:sp>
        <p:nvSpPr>
          <p:cNvPr id="3" name="Content Placeholder 2"/>
          <p:cNvSpPr>
            <a:spLocks noGrp="1"/>
          </p:cNvSpPr>
          <p:nvPr>
            <p:ph idx="1"/>
          </p:nvPr>
        </p:nvSpPr>
        <p:spPr/>
        <p:txBody>
          <a:bodyPr/>
          <a:lstStyle/>
          <a:p>
            <a:pPr>
              <a:buNone/>
            </a:pPr>
            <a:endParaRPr lang="ar-SA" dirty="0" smtClean="0"/>
          </a:p>
          <a:p>
            <a:pPr>
              <a:buNone/>
            </a:pPr>
            <a:endParaRPr lang="ar-SA" dirty="0" smtClean="0"/>
          </a:p>
          <a:p>
            <a:pPr algn="ctr"/>
            <a:r>
              <a:rPr lang="ar-SA" sz="6000" dirty="0" smtClean="0"/>
              <a:t>نشكركم لحسن المتابعة</a:t>
            </a:r>
            <a:endParaRPr lang="ar-SA" sz="6000" dirty="0"/>
          </a:p>
        </p:txBody>
      </p:sp>
      <p:pic>
        <p:nvPicPr>
          <p:cNvPr id="4" name="Picture 10" descr="PyrmAshraf"/>
          <p:cNvPicPr>
            <a:picLocks noChangeAspect="1" noChangeArrowheads="1"/>
          </p:cNvPicPr>
          <p:nvPr/>
        </p:nvPicPr>
        <p:blipFill>
          <a:blip r:embed="rId2" cstate="print"/>
          <a:srcRect/>
          <a:stretch>
            <a:fillRect/>
          </a:stretch>
        </p:blipFill>
        <p:spPr bwMode="auto">
          <a:xfrm>
            <a:off x="457200" y="4114800"/>
            <a:ext cx="8229600" cy="2438400"/>
          </a:xfrm>
          <a:prstGeom prst="rect">
            <a:avLst/>
          </a:prstGeom>
          <a:noFill/>
          <a:ln w="9525">
            <a:noFill/>
            <a:miter lim="800000"/>
            <a:headEnd/>
            <a:tailEnd/>
          </a:ln>
        </p:spPr>
      </p:pic>
      <p:pic>
        <p:nvPicPr>
          <p:cNvPr id="6" name="Picture 4" descr="sudflag"/>
          <p:cNvPicPr>
            <a:picLocks noChangeAspect="1" noChangeArrowheads="1" noCrop="1"/>
          </p:cNvPicPr>
          <p:nvPr/>
        </p:nvPicPr>
        <p:blipFill>
          <a:blip r:embed="rId3" cstate="print"/>
          <a:srcRect/>
          <a:stretch>
            <a:fillRect/>
          </a:stretch>
        </p:blipFill>
        <p:spPr>
          <a:xfrm>
            <a:off x="2133600" y="609600"/>
            <a:ext cx="48768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 presetClass="entr" presetSubtype="3"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990600"/>
            <a:ext cx="8305800" cy="5562600"/>
          </a:xfrm>
        </p:spPr>
        <p:txBody>
          <a:bodyPr>
            <a:normAutofit fontScale="25000" lnSpcReduction="20000"/>
          </a:bodyPr>
          <a:lstStyle/>
          <a:p>
            <a:pPr rtl="1">
              <a:lnSpc>
                <a:spcPct val="220000"/>
              </a:lnSpc>
              <a:buFont typeface="Courier New" pitchFamily="49" charset="0"/>
              <a:buChar char="o"/>
            </a:pPr>
            <a:r>
              <a:rPr lang="ar-SA" sz="9600" dirty="0" smtClean="0"/>
              <a:t>  تبنت وزارة الصحة الاتحادية عام 1994م يودنة ملح الطعام ، واختير مؤشر نسبة المنازل التي تستهلك الملح الميودن لمتابعة الموقف .</a:t>
            </a:r>
          </a:p>
          <a:p>
            <a:pPr rtl="1">
              <a:lnSpc>
                <a:spcPct val="220000"/>
              </a:lnSpc>
              <a:buFont typeface="Courier New" pitchFamily="49" charset="0"/>
              <a:buChar char="o"/>
            </a:pPr>
            <a:r>
              <a:rPr lang="ar-SA" sz="9600" dirty="0" smtClean="0"/>
              <a:t>الدراسات حول إستخدام الملح الميودن في السودان مازالت قليلة. </a:t>
            </a:r>
          </a:p>
          <a:p>
            <a:pPr>
              <a:lnSpc>
                <a:spcPct val="220000"/>
              </a:lnSpc>
              <a:buFont typeface="Courier New" pitchFamily="49" charset="0"/>
              <a:buChar char="o"/>
            </a:pPr>
            <a:r>
              <a:rPr lang="ar-SA" sz="9600" dirty="0" smtClean="0"/>
              <a:t>بدا إنتاج مجموعة مصانع (بسكم في جنوب دارفور 1997، مصنع باعبود ببورتسودان عام 2000م ، مصنع مدينة الابيض في 2002.) وتوقفت لقلة التسويق   </a:t>
            </a:r>
          </a:p>
          <a:p>
            <a:pPr rtl="1">
              <a:lnSpc>
                <a:spcPct val="220000"/>
              </a:lnSpc>
              <a:buFont typeface="Courier New" pitchFamily="49" charset="0"/>
              <a:buChar char="o"/>
            </a:pPr>
            <a:r>
              <a:rPr lang="ar-SA" sz="9600" dirty="0" smtClean="0"/>
              <a:t>  بدات الحكومات والمنظمات بسن القوانين لتعميم إستعمال الملح الميودن في جميع ولايات السودان.</a:t>
            </a:r>
          </a:p>
          <a:p>
            <a:pPr rtl="1">
              <a:lnSpc>
                <a:spcPct val="220000"/>
              </a:lnSpc>
              <a:buFont typeface="Courier New" pitchFamily="49" charset="0"/>
              <a:buChar char="o"/>
            </a:pPr>
            <a:endParaRPr lang="ar-SA" sz="9600" dirty="0" smtClean="0"/>
          </a:p>
          <a:p>
            <a:pPr rtl="1">
              <a:lnSpc>
                <a:spcPct val="220000"/>
              </a:lnSpc>
              <a:buFont typeface="Courier New" pitchFamily="49" charset="0"/>
              <a:buChar char="o"/>
            </a:pPr>
            <a:endParaRPr lang="ar-SA" sz="9600" dirty="0" smtClean="0"/>
          </a:p>
          <a:p>
            <a:pPr rtl="1">
              <a:lnSpc>
                <a:spcPct val="220000"/>
              </a:lnSpc>
              <a:buFont typeface="Courier New" pitchFamily="49" charset="0"/>
              <a:buChar char="o"/>
            </a:pPr>
            <a:endParaRPr lang="ar-SA" sz="9600" dirty="0" smtClean="0"/>
          </a:p>
          <a:p>
            <a:pPr rtl="1">
              <a:lnSpc>
                <a:spcPct val="220000"/>
              </a:lnSpc>
              <a:buFont typeface="Courier New" pitchFamily="49" charset="0"/>
              <a:buChar char="o"/>
            </a:pPr>
            <a:endParaRPr lang="ar-SA" sz="9600" dirty="0" smtClean="0"/>
          </a:p>
          <a:p>
            <a:pPr rtl="1">
              <a:buFont typeface="Courier New" pitchFamily="49" charset="0"/>
              <a:buChar char="o"/>
            </a:pPr>
            <a:endParaRPr lang="en-US" dirty="0" smtClean="0"/>
          </a:p>
          <a:p>
            <a:pPr algn="r" rtl="1"/>
            <a:endParaRPr lang="en-US" dirty="0">
              <a:solidFill>
                <a:schemeClr val="tx1"/>
              </a:solidFill>
              <a:cs typeface="Akhbar MT" pitchFamily="2" charset="-78"/>
            </a:endParaRPr>
          </a:p>
        </p:txBody>
      </p:sp>
      <p:pic>
        <p:nvPicPr>
          <p:cNvPr id="4" name="Picture 3" descr="images________378548743.jpg"/>
          <p:cNvPicPr>
            <a:picLocks noChangeAspect="1"/>
          </p:cNvPicPr>
          <p:nvPr/>
        </p:nvPicPr>
        <p:blipFill>
          <a:blip r:embed="rId3" cstate="print"/>
          <a:stretch>
            <a:fillRect/>
          </a:stretch>
        </p:blipFill>
        <p:spPr>
          <a:xfrm>
            <a:off x="304800" y="1905000"/>
            <a:ext cx="1981200" cy="1371600"/>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229600" cy="5562600"/>
          </a:xfrm>
        </p:spPr>
        <p:txBody>
          <a:bodyPr>
            <a:noAutofit/>
          </a:bodyPr>
          <a:lstStyle/>
          <a:p>
            <a:pPr rtl="1"/>
            <a:r>
              <a:rPr lang="ar-SA" sz="2400" dirty="0" smtClean="0">
                <a:solidFill>
                  <a:schemeClr val="tx1"/>
                </a:solidFill>
                <a:latin typeface="+mn-lt"/>
                <a:ea typeface="+mn-ea"/>
                <a:cs typeface="+mn-cs"/>
              </a:rPr>
              <a:t>المعوقات التي تواجة الاسترتيجية (2002 – 2006) :-</a:t>
            </a:r>
            <a:br>
              <a:rPr lang="ar-SA" sz="2400" dirty="0" smtClean="0">
                <a:solidFill>
                  <a:schemeClr val="tx1"/>
                </a:solidFill>
                <a:latin typeface="+mn-lt"/>
                <a:ea typeface="+mn-ea"/>
                <a:cs typeface="+mn-cs"/>
              </a:rPr>
            </a:br>
            <a:r>
              <a:rPr lang="ar-SA" sz="2400" dirty="0" smtClean="0">
                <a:solidFill>
                  <a:schemeClr val="tx1"/>
                </a:solidFill>
                <a:latin typeface="+mn-lt"/>
                <a:ea typeface="+mn-ea"/>
                <a:cs typeface="+mn-cs"/>
              </a:rPr>
              <a:t>   1/ عدم وجود قانون يمنع تداول الملح غير الميودن بالاسواق.</a:t>
            </a:r>
            <a:br>
              <a:rPr lang="ar-SA" sz="2400" dirty="0" smtClean="0">
                <a:solidFill>
                  <a:schemeClr val="tx1"/>
                </a:solidFill>
                <a:latin typeface="+mn-lt"/>
                <a:ea typeface="+mn-ea"/>
                <a:cs typeface="+mn-cs"/>
              </a:rPr>
            </a:br>
            <a:r>
              <a:rPr lang="ar-SA" sz="2400" dirty="0" smtClean="0">
                <a:solidFill>
                  <a:schemeClr val="tx1"/>
                </a:solidFill>
                <a:latin typeface="+mn-lt"/>
                <a:ea typeface="+mn-ea"/>
                <a:cs typeface="+mn-cs"/>
              </a:rPr>
              <a:t>   2/ عدم قدرة المصانع المنتجة علي التسويق والاستمرارية لزيادة سعر الملح الميودن بنسبة 50% نسبة  لعمليات التنقية والضرائب والرسوم.     </a:t>
            </a:r>
            <a:br>
              <a:rPr lang="ar-SA" sz="2400" dirty="0" smtClean="0">
                <a:solidFill>
                  <a:schemeClr val="tx1"/>
                </a:solidFill>
                <a:latin typeface="+mn-lt"/>
                <a:ea typeface="+mn-ea"/>
                <a:cs typeface="+mn-cs"/>
              </a:rPr>
            </a:br>
            <a:r>
              <a:rPr lang="ar-SA" sz="2400" dirty="0" smtClean="0">
                <a:solidFill>
                  <a:schemeClr val="tx1"/>
                </a:solidFill>
                <a:latin typeface="+mn-lt"/>
                <a:ea typeface="+mn-ea"/>
                <a:cs typeface="+mn-cs"/>
              </a:rPr>
              <a:t>        3/قلة وعي السكان عن الامراض الناتجة عن نقص اليود وفائدة إستهلاك الملح الميودن .</a:t>
            </a:r>
            <a:br>
              <a:rPr lang="ar-SA" sz="2400" dirty="0" smtClean="0">
                <a:solidFill>
                  <a:schemeClr val="tx1"/>
                </a:solidFill>
                <a:latin typeface="+mn-lt"/>
                <a:ea typeface="+mn-ea"/>
                <a:cs typeface="+mn-cs"/>
              </a:rPr>
            </a:br>
            <a:r>
              <a:rPr lang="ar-SA" sz="2400" dirty="0" smtClean="0">
                <a:solidFill>
                  <a:schemeClr val="tx1"/>
                </a:solidFill>
                <a:latin typeface="+mn-lt"/>
                <a:ea typeface="+mn-ea"/>
                <a:cs typeface="+mn-cs"/>
              </a:rPr>
              <a:t> تهدف هذه الدراسة لمعرفة مدى وعي النساء بولاية الخرطوم  (السودان) بإستخدام الملح الميودن. </a:t>
            </a:r>
            <a:r>
              <a:rPr lang="en-US" sz="2400" dirty="0" smtClean="0">
                <a:solidFill>
                  <a:schemeClr val="tx1"/>
                </a:solidFill>
                <a:latin typeface="+mn-lt"/>
                <a:ea typeface="+mn-ea"/>
                <a:cs typeface="+mn-cs"/>
              </a:rPr>
              <a:t/>
            </a:r>
            <a:br>
              <a:rPr lang="en-US" sz="2400" dirty="0" smtClean="0">
                <a:solidFill>
                  <a:schemeClr val="tx1"/>
                </a:solidFill>
                <a:latin typeface="+mn-lt"/>
                <a:ea typeface="+mn-ea"/>
                <a:cs typeface="+mn-cs"/>
              </a:rPr>
            </a:br>
            <a:r>
              <a:rPr lang="en-US" sz="2400" b="0" dirty="0" smtClean="0">
                <a:solidFill>
                  <a:schemeClr val="tx1"/>
                </a:solidFill>
                <a:cs typeface="+mn-cs"/>
              </a:rPr>
              <a:t/>
            </a:r>
            <a:br>
              <a:rPr lang="en-US" sz="2400" b="0" dirty="0" smtClean="0">
                <a:solidFill>
                  <a:schemeClr val="tx1"/>
                </a:solidFill>
                <a:cs typeface="+mn-cs"/>
              </a:rPr>
            </a:br>
            <a:endParaRPr lang="en-US" sz="2400" b="0" dirty="0">
              <a:solidFill>
                <a:schemeClr val="tx1"/>
              </a:solidFill>
              <a:cs typeface="+mn-cs"/>
            </a:endParaRPr>
          </a:p>
        </p:txBody>
      </p:sp>
      <p:pic>
        <p:nvPicPr>
          <p:cNvPr id="3" name="Picture 2" descr="217446339001.jpg"/>
          <p:cNvPicPr>
            <a:picLocks noChangeAspect="1"/>
          </p:cNvPicPr>
          <p:nvPr/>
        </p:nvPicPr>
        <p:blipFill>
          <a:blip r:embed="rId3" cstate="print"/>
          <a:stretch>
            <a:fillRect/>
          </a:stretch>
        </p:blipFill>
        <p:spPr>
          <a:xfrm>
            <a:off x="2667000" y="304800"/>
            <a:ext cx="3276600" cy="176295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sz="5400" dirty="0" smtClean="0"/>
              <a:t>طريقة الدراسة</a:t>
            </a:r>
            <a:endParaRPr lang="ar-SA"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600200" y="2743200"/>
            <a:ext cx="5333999" cy="3352800"/>
          </a:xfrm>
          <a:prstGeom prst="rect">
            <a:avLst/>
          </a:prstGeom>
          <a:noFill/>
          <a:ln w="38100">
            <a:solidFill>
              <a:srgbClr val="660033"/>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239000" cy="685799"/>
          </a:xfrm>
        </p:spPr>
        <p:txBody>
          <a:bodyPr>
            <a:normAutofit fontScale="90000"/>
          </a:bodyPr>
          <a:lstStyle/>
          <a:p>
            <a:r>
              <a:rPr lang="ar-SA" dirty="0" smtClean="0"/>
              <a:t/>
            </a:r>
            <a:br>
              <a:rPr lang="ar-SA" dirty="0" smtClean="0"/>
            </a:br>
            <a:endParaRPr lang="en-US" dirty="0"/>
          </a:p>
        </p:txBody>
      </p:sp>
      <p:sp>
        <p:nvSpPr>
          <p:cNvPr id="5" name="Subtitle 4"/>
          <p:cNvSpPr>
            <a:spLocks noGrp="1"/>
          </p:cNvSpPr>
          <p:nvPr>
            <p:ph type="subTitle" idx="1"/>
          </p:nvPr>
        </p:nvSpPr>
        <p:spPr>
          <a:xfrm>
            <a:off x="685800" y="1066800"/>
            <a:ext cx="8077200" cy="5486400"/>
          </a:xfrm>
        </p:spPr>
        <p:txBody>
          <a:bodyPr>
            <a:normAutofit/>
          </a:bodyPr>
          <a:lstStyle/>
          <a:p>
            <a:pPr algn="r" rtl="1">
              <a:buFont typeface="Courier New" pitchFamily="49" charset="0"/>
              <a:buChar char="o"/>
            </a:pPr>
            <a:r>
              <a:rPr lang="ar-SA" sz="2800" dirty="0" smtClean="0">
                <a:solidFill>
                  <a:schemeClr val="tx1"/>
                </a:solidFill>
              </a:rPr>
              <a:t> أجريت الدراسة </a:t>
            </a:r>
            <a:r>
              <a:rPr lang="ar-SA" sz="2800" dirty="0">
                <a:solidFill>
                  <a:schemeClr val="tx1"/>
                </a:solidFill>
              </a:rPr>
              <a:t>بولاية الخرطوم . وقد شملت عينة الدراسة </a:t>
            </a:r>
            <a:r>
              <a:rPr lang="ar-SA" sz="1900" dirty="0">
                <a:solidFill>
                  <a:schemeClr val="tx1"/>
                </a:solidFill>
              </a:rPr>
              <a:t>200</a:t>
            </a:r>
            <a:r>
              <a:rPr lang="ar-SA" sz="2800" dirty="0">
                <a:solidFill>
                  <a:schemeClr val="tx1"/>
                </a:solidFill>
              </a:rPr>
              <a:t> إمرأة ( </a:t>
            </a:r>
            <a:r>
              <a:rPr lang="ar-SA" sz="1900" dirty="0">
                <a:solidFill>
                  <a:schemeClr val="tx1"/>
                </a:solidFill>
              </a:rPr>
              <a:t>79</a:t>
            </a:r>
            <a:r>
              <a:rPr lang="ar-SA" sz="2800" dirty="0">
                <a:solidFill>
                  <a:schemeClr val="tx1"/>
                </a:solidFill>
              </a:rPr>
              <a:t> إمرأة عاملة و</a:t>
            </a:r>
            <a:r>
              <a:rPr lang="ar-SA" sz="1900" dirty="0">
                <a:solidFill>
                  <a:schemeClr val="tx1"/>
                </a:solidFill>
              </a:rPr>
              <a:t>121</a:t>
            </a:r>
            <a:r>
              <a:rPr lang="ar-SA" sz="2800" dirty="0">
                <a:solidFill>
                  <a:schemeClr val="tx1"/>
                </a:solidFill>
              </a:rPr>
              <a:t> إمرأة غير عاملة) تتراوح أعمارهن بين</a:t>
            </a:r>
            <a:r>
              <a:rPr lang="ar-SA" sz="1900" dirty="0">
                <a:solidFill>
                  <a:schemeClr val="tx1"/>
                </a:solidFill>
              </a:rPr>
              <a:t> 20- 50</a:t>
            </a:r>
            <a:r>
              <a:rPr lang="ar-SA" sz="2800" dirty="0">
                <a:solidFill>
                  <a:schemeClr val="tx1"/>
                </a:solidFill>
              </a:rPr>
              <a:t> </a:t>
            </a:r>
            <a:r>
              <a:rPr lang="ar-SA" sz="2800" dirty="0" smtClean="0">
                <a:solidFill>
                  <a:schemeClr val="tx1"/>
                </a:solidFill>
              </a:rPr>
              <a:t>سنه</a:t>
            </a:r>
          </a:p>
          <a:p>
            <a:pPr algn="r" rtl="1">
              <a:buFont typeface="Courier New" pitchFamily="49" charset="0"/>
              <a:buChar char="o"/>
            </a:pPr>
            <a:r>
              <a:rPr lang="ar-SA" sz="2800" dirty="0" smtClean="0">
                <a:solidFill>
                  <a:schemeClr val="tx1"/>
                </a:solidFill>
              </a:rPr>
              <a:t>  تم </a:t>
            </a:r>
            <a:r>
              <a:rPr lang="ar-SA" sz="2800" dirty="0">
                <a:solidFill>
                  <a:schemeClr val="tx1"/>
                </a:solidFill>
              </a:rPr>
              <a:t>إختيارالعينة من ثلاثة محافظات ( الخرطوم ، أمدرمان ، الخرطوم بحري ) </a:t>
            </a:r>
            <a:endParaRPr lang="ar-SA" sz="2800" dirty="0" smtClean="0">
              <a:solidFill>
                <a:schemeClr val="tx1"/>
              </a:solidFill>
            </a:endParaRPr>
          </a:p>
          <a:p>
            <a:pPr algn="r" rtl="1">
              <a:lnSpc>
                <a:spcPct val="150000"/>
              </a:lnSpc>
              <a:buFont typeface="Courier New" pitchFamily="49" charset="0"/>
              <a:buChar char="o"/>
            </a:pPr>
            <a:r>
              <a:rPr lang="ar-SA" sz="2800" dirty="0" smtClean="0">
                <a:solidFill>
                  <a:schemeClr val="tx1"/>
                </a:solidFill>
              </a:rPr>
              <a:t> إعتمدت الدراسة </a:t>
            </a:r>
            <a:r>
              <a:rPr lang="ar-SA" sz="2800" dirty="0">
                <a:solidFill>
                  <a:schemeClr val="tx1"/>
                </a:solidFill>
              </a:rPr>
              <a:t>على زيارة النساء فى منازلهن , وشملت الإستبانة معلومات </a:t>
            </a:r>
            <a:r>
              <a:rPr lang="ar-SA" sz="2800" dirty="0" smtClean="0">
                <a:solidFill>
                  <a:schemeClr val="tx1"/>
                </a:solidFill>
              </a:rPr>
              <a:t>حول:-</a:t>
            </a:r>
          </a:p>
          <a:p>
            <a:pPr lvl="1" algn="r" rtl="1">
              <a:buFont typeface="Arial" pitchFamily="34" charset="0"/>
              <a:buChar char="•"/>
            </a:pPr>
            <a:r>
              <a:rPr lang="ar-SA" dirty="0" smtClean="0">
                <a:solidFill>
                  <a:schemeClr val="tx1"/>
                </a:solidFill>
              </a:rPr>
              <a:t>  </a:t>
            </a:r>
            <a:r>
              <a:rPr lang="ar-SA" dirty="0" smtClean="0"/>
              <a:t>مصدر المعلومة</a:t>
            </a:r>
            <a:endParaRPr lang="ar-SA" dirty="0" smtClean="0">
              <a:solidFill>
                <a:schemeClr val="tx1"/>
              </a:solidFill>
            </a:endParaRPr>
          </a:p>
          <a:p>
            <a:pPr lvl="1" algn="r" rtl="1">
              <a:buFont typeface="Arial" pitchFamily="34" charset="0"/>
              <a:buChar char="•"/>
            </a:pPr>
            <a:r>
              <a:rPr lang="ar-SA" dirty="0" smtClean="0">
                <a:solidFill>
                  <a:schemeClr val="tx1"/>
                </a:solidFill>
              </a:rPr>
              <a:t> مستوى التعليم والعمر </a:t>
            </a:r>
          </a:p>
          <a:p>
            <a:pPr lvl="1" algn="r" rtl="1">
              <a:buFont typeface="Arial" pitchFamily="34" charset="0"/>
              <a:buChar char="•"/>
            </a:pPr>
            <a:r>
              <a:rPr lang="ar-SA" dirty="0" smtClean="0">
                <a:solidFill>
                  <a:schemeClr val="tx1"/>
                </a:solidFill>
              </a:rPr>
              <a:t> إ ستخدام </a:t>
            </a:r>
            <a:r>
              <a:rPr lang="ar-SA" dirty="0">
                <a:solidFill>
                  <a:schemeClr val="tx1"/>
                </a:solidFill>
              </a:rPr>
              <a:t>الملح الميودن </a:t>
            </a:r>
            <a:r>
              <a:rPr lang="ar-SA" dirty="0" smtClean="0">
                <a:solidFill>
                  <a:schemeClr val="tx1"/>
                </a:solidFill>
              </a:rPr>
              <a:t>(طريقة </a:t>
            </a:r>
            <a:r>
              <a:rPr lang="ar-SA" dirty="0">
                <a:solidFill>
                  <a:schemeClr val="tx1"/>
                </a:solidFill>
              </a:rPr>
              <a:t>حفظه </a:t>
            </a:r>
            <a:r>
              <a:rPr lang="ar-SA" dirty="0" smtClean="0">
                <a:solidFill>
                  <a:schemeClr val="tx1"/>
                </a:solidFill>
              </a:rPr>
              <a:t>وإضافته </a:t>
            </a:r>
            <a:r>
              <a:rPr lang="ar-SA" dirty="0">
                <a:solidFill>
                  <a:schemeClr val="tx1"/>
                </a:solidFill>
              </a:rPr>
              <a:t>ومن الذي يقوم بالشراء في </a:t>
            </a:r>
            <a:r>
              <a:rPr lang="ar-SA" dirty="0" smtClean="0">
                <a:solidFill>
                  <a:schemeClr val="tx1"/>
                </a:solidFill>
              </a:rPr>
              <a:t>الاسرة)</a:t>
            </a:r>
          </a:p>
          <a:p>
            <a:endParaRPr lang="en-US" dirty="0"/>
          </a:p>
        </p:txBody>
      </p:sp>
      <p:pic>
        <p:nvPicPr>
          <p:cNvPr id="6" name="Picture 5" descr="392032.jpg"/>
          <p:cNvPicPr>
            <a:picLocks noChangeAspect="1"/>
          </p:cNvPicPr>
          <p:nvPr/>
        </p:nvPicPr>
        <p:blipFill>
          <a:blip r:embed="rId3" cstate="print"/>
          <a:stretch>
            <a:fillRect/>
          </a:stretch>
        </p:blipFill>
        <p:spPr>
          <a:xfrm>
            <a:off x="1066800" y="3886200"/>
            <a:ext cx="2133600" cy="1828800"/>
          </a:xfrm>
          <a:prstGeom prst="ellipse">
            <a:avLst/>
          </a:prstGeom>
          <a:ln>
            <a:noFill/>
          </a:ln>
          <a:effectLst>
            <a:softEdge rad="112500"/>
          </a:effectLst>
        </p:spPr>
      </p:pic>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371600"/>
            <a:ext cx="8610600" cy="4953000"/>
          </a:xfrm>
        </p:spPr>
        <p:txBody>
          <a:bodyPr>
            <a:normAutofit/>
          </a:bodyPr>
          <a:lstStyle/>
          <a:p>
            <a:pPr rtl="1">
              <a:buFont typeface="Courier New" pitchFamily="49" charset="0"/>
              <a:buChar char="o"/>
            </a:pPr>
            <a:r>
              <a:rPr lang="ar-SA" sz="3000" dirty="0" smtClean="0"/>
              <a:t>  تم تقسيم مستوى التعليم إلى ثلاثة مجموعات وهى:-</a:t>
            </a:r>
          </a:p>
          <a:p>
            <a:pPr lvl="1" algn="r" rtl="1">
              <a:buFont typeface="Arial" pitchFamily="34" charset="0"/>
              <a:buChar char="•"/>
            </a:pPr>
            <a:r>
              <a:rPr lang="ar-SA" sz="2800" dirty="0" smtClean="0"/>
              <a:t> منخفضة التعليم وتشمل( النساء اللواتى يقرأن ويكتبن ولكنهن لم يحصلن على الشهادة الإبتدائية)</a:t>
            </a:r>
          </a:p>
          <a:p>
            <a:pPr lvl="1" algn="r" rtl="1">
              <a:buFont typeface="Arial" pitchFamily="34" charset="0"/>
              <a:buChar char="•"/>
            </a:pPr>
            <a:r>
              <a:rPr lang="ar-SA" sz="2800" dirty="0" smtClean="0"/>
              <a:t> متوسطة التعليم وتشمل (النساء الحاصلات على الشهادة الإبتدائية والمتوسطة) </a:t>
            </a:r>
          </a:p>
          <a:p>
            <a:pPr lvl="1" algn="r" rtl="1">
              <a:buFont typeface="Arial" pitchFamily="34" charset="0"/>
              <a:buChar char="•"/>
            </a:pPr>
            <a:r>
              <a:rPr lang="ar-SA" sz="2800" dirty="0" smtClean="0"/>
              <a:t>عالية التعليم وتشمل (النساء الحاصلات على الشهادة الثانوية والجامعية)</a:t>
            </a:r>
          </a:p>
          <a:p>
            <a:pPr lvl="1" algn="r" rtl="1"/>
            <a:endParaRPr lang="en-US" sz="2800" dirty="0" smtClean="0"/>
          </a:p>
          <a:p>
            <a:pPr rtl="1">
              <a:buFont typeface="Courier New" pitchFamily="49" charset="0"/>
              <a:buChar char="o"/>
            </a:pPr>
            <a:r>
              <a:rPr lang="ar-SA" dirty="0" smtClean="0"/>
              <a:t> </a:t>
            </a:r>
            <a:r>
              <a:rPr lang="ar-SA" sz="2800" dirty="0" smtClean="0"/>
              <a:t>تم إدخال البيانات وتحليلها بواسطة برنامج </a:t>
            </a:r>
            <a:r>
              <a:rPr lang="en-US" sz="2800" dirty="0" smtClean="0"/>
              <a:t>(SPSS vesion13) </a:t>
            </a:r>
            <a:r>
              <a:rPr lang="ar-SA" sz="2800" dirty="0" smtClean="0"/>
              <a:t>واعتبر مستوي الدلالة معنوي عندما تكون (0.05 ≥</a:t>
            </a:r>
            <a:r>
              <a:rPr lang="en-US" sz="2800" dirty="0" smtClean="0"/>
              <a:t>P</a:t>
            </a:r>
            <a:r>
              <a:rPr lang="ar-SA" sz="2800" dirty="0" smtClean="0"/>
              <a:t>) .</a:t>
            </a:r>
            <a:endParaRPr lang="en-US" sz="2800" dirty="0" smtClean="0"/>
          </a:p>
          <a:p>
            <a:pPr algn="r" rtl="1"/>
            <a:endParaRPr lang="en-US" dirty="0">
              <a:solidFill>
                <a:schemeClr val="tx1"/>
              </a:solidFill>
              <a:cs typeface="Akhbar MT" pitchFamily="2" charset="-78"/>
            </a:endParaRPr>
          </a:p>
        </p:txBody>
      </p:sp>
      <p:pic>
        <p:nvPicPr>
          <p:cNvPr id="4" name="Picture 3" descr="217446339001.jpg"/>
          <p:cNvPicPr>
            <a:picLocks noChangeAspect="1"/>
          </p:cNvPicPr>
          <p:nvPr/>
        </p:nvPicPr>
        <p:blipFill>
          <a:blip r:embed="rId3" cstate="print"/>
          <a:stretch>
            <a:fillRect/>
          </a:stretch>
        </p:blipFill>
        <p:spPr>
          <a:xfrm>
            <a:off x="0" y="0"/>
            <a:ext cx="2895600"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664</TotalTime>
  <Words>2201</Words>
  <Application>Microsoft Office PowerPoint</Application>
  <PresentationFormat>On-screen Show (4:3)</PresentationFormat>
  <Paragraphs>822</Paragraphs>
  <Slides>43</Slides>
  <Notes>39</Notes>
  <HiddenSlides>0</HiddenSlides>
  <MMClips>0</MMClips>
  <ScaleCrop>false</ScaleCrop>
  <HeadingPairs>
    <vt:vector size="6" baseType="variant">
      <vt:variant>
        <vt:lpstr>Theme</vt:lpstr>
      </vt:variant>
      <vt:variant>
        <vt:i4>2</vt:i4>
      </vt:variant>
      <vt:variant>
        <vt:lpstr>Slide Titles</vt:lpstr>
      </vt:variant>
      <vt:variant>
        <vt:i4>43</vt:i4>
      </vt:variant>
      <vt:variant>
        <vt:lpstr>Custom Shows</vt:lpstr>
      </vt:variant>
      <vt:variant>
        <vt:i4>1</vt:i4>
      </vt:variant>
    </vt:vector>
  </HeadingPairs>
  <TitlesOfParts>
    <vt:vector size="46" baseType="lpstr">
      <vt:lpstr>Flow</vt:lpstr>
      <vt:lpstr>Office Theme</vt:lpstr>
      <vt:lpstr>بسم الله الرحمن الرحيم</vt:lpstr>
      <vt:lpstr>     </vt:lpstr>
      <vt:lpstr>المقدمة </vt:lpstr>
      <vt:lpstr>Slide 4</vt:lpstr>
      <vt:lpstr>Slide 5</vt:lpstr>
      <vt:lpstr>المعوقات التي تواجة الاسترتيجية (2002 – 2006) :-    1/ عدم وجود قانون يمنع تداول الملح غير الميودن بالاسواق.    2/ عدم قدرة المصانع المنتجة علي التسويق والاستمرارية لزيادة سعر الملح الميودن بنسبة 50% نسبة  لعمليات التنقية والضرائب والرسوم.              3/قلة وعي السكان عن الامراض الناتجة عن نقص اليود وفائدة إستهلاك الملح الميودن .  تهدف هذه الدراسة لمعرفة مدى وعي النساء بولاية الخرطوم  (السودان) بإستخدام الملح الميودن.   </vt:lpstr>
      <vt:lpstr>طريقة الدراسة</vt:lpstr>
      <vt:lpstr> </vt:lpstr>
      <vt:lpstr>Slide 9</vt:lpstr>
      <vt:lpstr>النتائج والمناقشة</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التوصيات</vt:lpstr>
      <vt:lpstr>Sudan  the Multiethnic, Multicultural Society </vt:lpstr>
      <vt:lpstr>Different Styles of  Dresses</vt:lpstr>
      <vt:lpstr>Sudan Heritages and Monuments</vt:lpstr>
      <vt:lpstr>Sudan Heritages and Monuments</vt:lpstr>
      <vt:lpstr>Slide 42</vt:lpstr>
      <vt:lpstr>Slide 43</vt:lpstr>
      <vt:lpstr>Custom Show 1</vt:lpstr>
    </vt:vector>
  </TitlesOfParts>
  <Company>Gee9</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hr</dc:creator>
  <cp:lastModifiedBy>omer</cp:lastModifiedBy>
  <cp:revision>103</cp:revision>
  <dcterms:created xsi:type="dcterms:W3CDTF">2011-03-28T09:19:44Z</dcterms:created>
  <dcterms:modified xsi:type="dcterms:W3CDTF">2011-04-03T17:36:05Z</dcterms:modified>
</cp:coreProperties>
</file>