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9" r:id="rId2"/>
    <p:sldId id="361" r:id="rId3"/>
    <p:sldId id="418" r:id="rId4"/>
    <p:sldId id="420" r:id="rId5"/>
    <p:sldId id="305" r:id="rId6"/>
    <p:sldId id="395" r:id="rId7"/>
    <p:sldId id="392" r:id="rId8"/>
    <p:sldId id="421" r:id="rId9"/>
    <p:sldId id="417" r:id="rId10"/>
    <p:sldId id="386" r:id="rId11"/>
    <p:sldId id="411" r:id="rId12"/>
    <p:sldId id="362" r:id="rId13"/>
    <p:sldId id="412" r:id="rId14"/>
    <p:sldId id="413" r:id="rId15"/>
    <p:sldId id="414" r:id="rId16"/>
    <p:sldId id="415" r:id="rId17"/>
    <p:sldId id="381" r:id="rId18"/>
    <p:sldId id="380" r:id="rId19"/>
    <p:sldId id="423" r:id="rId20"/>
    <p:sldId id="425" r:id="rId21"/>
    <p:sldId id="426" r:id="rId22"/>
    <p:sldId id="424" r:id="rId23"/>
    <p:sldId id="382" r:id="rId24"/>
    <p:sldId id="258"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A07142"/>
    <a:srgbClr val="00CC00"/>
    <a:srgbClr val="FFFF00"/>
    <a:srgbClr val="DF8813"/>
    <a:srgbClr val="FF9900"/>
    <a:srgbClr val="CC9900"/>
  </p:clrMru>
</p:presentationPr>
</file>

<file path=ppt/tableStyles.xml><?xml version="1.0" encoding="utf-8"?>
<a:tblStyleLst xmlns:a="http://schemas.openxmlformats.org/drawingml/2006/main" def="{5C22544A-7EE6-4342-B048-85BDC9FD1C3A}">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63" autoAdjust="0"/>
    <p:restoredTop sz="95000" autoAdjust="0"/>
  </p:normalViewPr>
  <p:slideViewPr>
    <p:cSldViewPr>
      <p:cViewPr>
        <p:scale>
          <a:sx n="70" d="100"/>
          <a:sy n="70" d="100"/>
        </p:scale>
        <p:origin x="-258" y="-3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34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D9F36-3CF0-402B-960D-53799F382300}" type="doc">
      <dgm:prSet loTypeId="urn:microsoft.com/office/officeart/2005/8/layout/arrow2" loCatId="process" qsTypeId="urn:microsoft.com/office/officeart/2005/8/quickstyle/simple4" qsCatId="simple" csTypeId="urn:microsoft.com/office/officeart/2005/8/colors/colorful1" csCatId="colorful" phldr="1"/>
      <dgm:spPr/>
      <dgm:t>
        <a:bodyPr/>
        <a:lstStyle/>
        <a:p>
          <a:endParaRPr lang="fr-FR"/>
        </a:p>
      </dgm:t>
    </dgm:pt>
    <dgm:pt modelId="{4CC9A072-8CE7-4855-B96E-879246A21AB1}">
      <dgm:prSet phldrT="[Texte]" custT="1"/>
      <dgm:spPr/>
      <dgm:t>
        <a:bodyPr/>
        <a:lstStyle/>
        <a:p>
          <a:endParaRPr lang="fr-FR" sz="2400" i="1" dirty="0">
            <a:solidFill>
              <a:schemeClr val="bg2"/>
            </a:solidFill>
            <a:latin typeface="Constantia" pitchFamily="18" charset="0"/>
          </a:endParaRPr>
        </a:p>
      </dgm:t>
    </dgm:pt>
    <dgm:pt modelId="{AF117722-FF2A-4E0A-A8D3-0AF462DA32FD}" type="sibTrans" cxnId="{2DAFD204-655E-4984-80A9-D30455F9838E}">
      <dgm:prSet/>
      <dgm:spPr/>
      <dgm:t>
        <a:bodyPr/>
        <a:lstStyle/>
        <a:p>
          <a:endParaRPr lang="fr-FR"/>
        </a:p>
      </dgm:t>
    </dgm:pt>
    <dgm:pt modelId="{E04B0832-9C93-441B-9AD2-4ECA5D0DFEEE}" type="parTrans" cxnId="{2DAFD204-655E-4984-80A9-D30455F9838E}">
      <dgm:prSet/>
      <dgm:spPr/>
      <dgm:t>
        <a:bodyPr/>
        <a:lstStyle/>
        <a:p>
          <a:endParaRPr lang="fr-FR"/>
        </a:p>
      </dgm:t>
    </dgm:pt>
    <dgm:pt modelId="{E9D699D9-0C09-425A-8338-BCEE73BFBEA8}">
      <dgm:prSet phldrT="[Texte]" custT="1"/>
      <dgm:spPr/>
      <dgm:t>
        <a:bodyPr/>
        <a:lstStyle/>
        <a:p>
          <a:endParaRPr lang="fr-FR" sz="1800" dirty="0"/>
        </a:p>
      </dgm:t>
    </dgm:pt>
    <dgm:pt modelId="{DD3354E6-AAF1-4CCE-85AC-C8052472C337}" type="sibTrans" cxnId="{816E2B90-2319-4365-9FC3-93652A5908E9}">
      <dgm:prSet/>
      <dgm:spPr/>
      <dgm:t>
        <a:bodyPr/>
        <a:lstStyle/>
        <a:p>
          <a:endParaRPr lang="fr-FR"/>
        </a:p>
      </dgm:t>
    </dgm:pt>
    <dgm:pt modelId="{16C388C9-B3F5-493E-B9DF-A36246AE19D5}" type="parTrans" cxnId="{816E2B90-2319-4365-9FC3-93652A5908E9}">
      <dgm:prSet/>
      <dgm:spPr/>
      <dgm:t>
        <a:bodyPr/>
        <a:lstStyle/>
        <a:p>
          <a:endParaRPr lang="fr-FR"/>
        </a:p>
      </dgm:t>
    </dgm:pt>
    <dgm:pt modelId="{0CB1F79D-CD10-44D4-9731-EDA67CD3A90B}">
      <dgm:prSet phldrT="[Texte]" custT="1"/>
      <dgm:spPr/>
      <dgm:t>
        <a:bodyPr/>
        <a:lstStyle/>
        <a:p>
          <a:r>
            <a:rPr lang="fr-FR" sz="2400" b="1" i="1" dirty="0" smtClean="0">
              <a:latin typeface="Times New Roman" pitchFamily="18" charset="0"/>
              <a:cs typeface="Times New Roman" pitchFamily="18" charset="0"/>
            </a:rPr>
            <a:t> </a:t>
          </a:r>
          <a:endParaRPr lang="fr-FR" sz="2400" i="1" dirty="0">
            <a:latin typeface="Times New Roman" pitchFamily="18" charset="0"/>
            <a:cs typeface="Times New Roman" pitchFamily="18" charset="0"/>
          </a:endParaRPr>
        </a:p>
      </dgm:t>
    </dgm:pt>
    <dgm:pt modelId="{09004D3A-3F2A-4C34-9555-FE9A3918A4AB}" type="sibTrans" cxnId="{CCAF8EDD-771A-429E-A00A-B8AB13D7B1C5}">
      <dgm:prSet/>
      <dgm:spPr/>
      <dgm:t>
        <a:bodyPr/>
        <a:lstStyle/>
        <a:p>
          <a:endParaRPr lang="fr-FR"/>
        </a:p>
      </dgm:t>
    </dgm:pt>
    <dgm:pt modelId="{399CE14F-BA40-4B99-885C-8CD4BC98AEA1}" type="parTrans" cxnId="{CCAF8EDD-771A-429E-A00A-B8AB13D7B1C5}">
      <dgm:prSet/>
      <dgm:spPr/>
      <dgm:t>
        <a:bodyPr/>
        <a:lstStyle/>
        <a:p>
          <a:endParaRPr lang="fr-FR"/>
        </a:p>
      </dgm:t>
    </dgm:pt>
    <dgm:pt modelId="{50D4CE00-90E3-4ADF-BC46-926C00D50871}" type="pres">
      <dgm:prSet presAssocID="{07BD9F36-3CF0-402B-960D-53799F382300}" presName="arrowDiagram" presStyleCnt="0">
        <dgm:presLayoutVars>
          <dgm:chMax val="5"/>
          <dgm:dir/>
          <dgm:resizeHandles val="exact"/>
        </dgm:presLayoutVars>
      </dgm:prSet>
      <dgm:spPr/>
      <dgm:t>
        <a:bodyPr/>
        <a:lstStyle/>
        <a:p>
          <a:pPr rtl="1"/>
          <a:endParaRPr lang="ar-TN"/>
        </a:p>
      </dgm:t>
    </dgm:pt>
    <dgm:pt modelId="{3BDC6644-540B-4E76-8831-162AC96CDF9A}" type="pres">
      <dgm:prSet presAssocID="{07BD9F36-3CF0-402B-960D-53799F382300}" presName="arrow" presStyleLbl="bgShp" presStyleIdx="0" presStyleCnt="1" custAng="16200000" custFlipVert="1" custScaleX="85027" custScaleY="100692" custLinFactNeighborX="-16192"/>
      <dgm:spPr/>
    </dgm:pt>
    <dgm:pt modelId="{586EC00D-F647-4357-B5AD-2BA4B937E46D}" type="pres">
      <dgm:prSet presAssocID="{07BD9F36-3CF0-402B-960D-53799F382300}" presName="arrowDiagram3" presStyleCnt="0"/>
      <dgm:spPr/>
    </dgm:pt>
    <dgm:pt modelId="{EEEB19C9-E312-4198-B6B1-73CA94326E9D}" type="pres">
      <dgm:prSet presAssocID="{4CC9A072-8CE7-4855-B96E-879246A21AB1}" presName="bullet3a" presStyleLbl="node1" presStyleIdx="0" presStyleCnt="3" custLinFactY="-841287" custLinFactNeighborX="-63968" custLinFactNeighborY="-900000"/>
      <dgm:spPr/>
    </dgm:pt>
    <dgm:pt modelId="{EBECE0CF-F8FE-4685-A8FF-54879C91F0A7}" type="pres">
      <dgm:prSet presAssocID="{4CC9A072-8CE7-4855-B96E-879246A21AB1}" presName="textBox3a" presStyleLbl="revTx" presStyleIdx="0" presStyleCnt="3" custScaleX="192823" custLinFactX="32121" custLinFactY="-35639" custLinFactNeighborX="100000" custLinFactNeighborY="-100000">
        <dgm:presLayoutVars>
          <dgm:bulletEnabled val="1"/>
        </dgm:presLayoutVars>
      </dgm:prSet>
      <dgm:spPr/>
      <dgm:t>
        <a:bodyPr/>
        <a:lstStyle/>
        <a:p>
          <a:endParaRPr lang="fr-FR"/>
        </a:p>
      </dgm:t>
    </dgm:pt>
    <dgm:pt modelId="{A2310981-E7A1-485E-8D95-43F0CB7AFE6B}" type="pres">
      <dgm:prSet presAssocID="{0CB1F79D-CD10-44D4-9731-EDA67CD3A90B}" presName="bullet3b" presStyleLbl="node1" presStyleIdx="1" presStyleCnt="3" custLinFactX="-85173" custLinFactNeighborX="-100000" custLinFactNeighborY="-89481"/>
      <dgm:spPr/>
      <dgm:t>
        <a:bodyPr/>
        <a:lstStyle/>
        <a:p>
          <a:endParaRPr lang="fr-FR"/>
        </a:p>
      </dgm:t>
    </dgm:pt>
    <dgm:pt modelId="{3EE377DD-FEF3-4058-9681-929B4B5E8EC6}" type="pres">
      <dgm:prSet presAssocID="{0CB1F79D-CD10-44D4-9731-EDA67CD3A90B}" presName="textBox3b" presStyleLbl="revTx" presStyleIdx="1" presStyleCnt="3" custScaleX="254885" custScaleY="35748" custLinFactX="3852" custLinFactY="-51741" custLinFactNeighborX="100000" custLinFactNeighborY="-100000">
        <dgm:presLayoutVars>
          <dgm:bulletEnabled val="1"/>
        </dgm:presLayoutVars>
      </dgm:prSet>
      <dgm:spPr/>
      <dgm:t>
        <a:bodyPr/>
        <a:lstStyle/>
        <a:p>
          <a:endParaRPr lang="fr-FR"/>
        </a:p>
      </dgm:t>
    </dgm:pt>
    <dgm:pt modelId="{6C548DA9-4E9A-4217-A93A-16CB15E3F058}" type="pres">
      <dgm:prSet presAssocID="{E9D699D9-0C09-425A-8338-BCEE73BFBEA8}" presName="bullet3c" presStyleLbl="node1" presStyleIdx="2" presStyleCnt="3" custLinFactX="-200000" custLinFactY="241984" custLinFactNeighborX="-235020" custLinFactNeighborY="300000"/>
      <dgm:spPr/>
    </dgm:pt>
    <dgm:pt modelId="{D0096246-C87B-4F60-881C-6626929D8B77}" type="pres">
      <dgm:prSet presAssocID="{E9D699D9-0C09-425A-8338-BCEE73BFBEA8}" presName="textBox3c" presStyleLbl="revTx" presStyleIdx="2" presStyleCnt="3" custScaleY="24732" custLinFactX="-100000" custLinFactNeighborX="-114374" custLinFactNeighborY="-95676">
        <dgm:presLayoutVars>
          <dgm:bulletEnabled val="1"/>
        </dgm:presLayoutVars>
      </dgm:prSet>
      <dgm:spPr/>
      <dgm:t>
        <a:bodyPr/>
        <a:lstStyle/>
        <a:p>
          <a:endParaRPr lang="fr-FR"/>
        </a:p>
      </dgm:t>
    </dgm:pt>
  </dgm:ptLst>
  <dgm:cxnLst>
    <dgm:cxn modelId="{CCAF8EDD-771A-429E-A00A-B8AB13D7B1C5}" srcId="{07BD9F36-3CF0-402B-960D-53799F382300}" destId="{0CB1F79D-CD10-44D4-9731-EDA67CD3A90B}" srcOrd="1" destOrd="0" parTransId="{399CE14F-BA40-4B99-885C-8CD4BC98AEA1}" sibTransId="{09004D3A-3F2A-4C34-9555-FE9A3918A4AB}"/>
    <dgm:cxn modelId="{FB1E6B41-7406-48BB-AEBE-D55239DCFB28}" type="presOf" srcId="{4CC9A072-8CE7-4855-B96E-879246A21AB1}" destId="{EBECE0CF-F8FE-4685-A8FF-54879C91F0A7}" srcOrd="0" destOrd="0" presId="urn:microsoft.com/office/officeart/2005/8/layout/arrow2"/>
    <dgm:cxn modelId="{816E2B90-2319-4365-9FC3-93652A5908E9}" srcId="{07BD9F36-3CF0-402B-960D-53799F382300}" destId="{E9D699D9-0C09-425A-8338-BCEE73BFBEA8}" srcOrd="2" destOrd="0" parTransId="{16C388C9-B3F5-493E-B9DF-A36246AE19D5}" sibTransId="{DD3354E6-AAF1-4CCE-85AC-C8052472C337}"/>
    <dgm:cxn modelId="{4C77AF32-B36A-4407-969E-15AFC6B33B68}" type="presOf" srcId="{07BD9F36-3CF0-402B-960D-53799F382300}" destId="{50D4CE00-90E3-4ADF-BC46-926C00D50871}" srcOrd="0" destOrd="0" presId="urn:microsoft.com/office/officeart/2005/8/layout/arrow2"/>
    <dgm:cxn modelId="{39FCE5D9-3BBD-4DB3-A66C-001DD28CA12E}" type="presOf" srcId="{E9D699D9-0C09-425A-8338-BCEE73BFBEA8}" destId="{D0096246-C87B-4F60-881C-6626929D8B77}" srcOrd="0" destOrd="0" presId="urn:microsoft.com/office/officeart/2005/8/layout/arrow2"/>
    <dgm:cxn modelId="{2DAFD204-655E-4984-80A9-D30455F9838E}" srcId="{07BD9F36-3CF0-402B-960D-53799F382300}" destId="{4CC9A072-8CE7-4855-B96E-879246A21AB1}" srcOrd="0" destOrd="0" parTransId="{E04B0832-9C93-441B-9AD2-4ECA5D0DFEEE}" sibTransId="{AF117722-FF2A-4E0A-A8D3-0AF462DA32FD}"/>
    <dgm:cxn modelId="{8924F180-65BA-49E3-8715-6A1B81D6356B}" type="presOf" srcId="{0CB1F79D-CD10-44D4-9731-EDA67CD3A90B}" destId="{3EE377DD-FEF3-4058-9681-929B4B5E8EC6}" srcOrd="0" destOrd="0" presId="urn:microsoft.com/office/officeart/2005/8/layout/arrow2"/>
    <dgm:cxn modelId="{15539346-2226-4633-94EB-2BCBA286630D}" type="presParOf" srcId="{50D4CE00-90E3-4ADF-BC46-926C00D50871}" destId="{3BDC6644-540B-4E76-8831-162AC96CDF9A}" srcOrd="0" destOrd="0" presId="urn:microsoft.com/office/officeart/2005/8/layout/arrow2"/>
    <dgm:cxn modelId="{F132D9F9-746E-4297-B581-C3D8B733F15F}" type="presParOf" srcId="{50D4CE00-90E3-4ADF-BC46-926C00D50871}" destId="{586EC00D-F647-4357-B5AD-2BA4B937E46D}" srcOrd="1" destOrd="0" presId="urn:microsoft.com/office/officeart/2005/8/layout/arrow2"/>
    <dgm:cxn modelId="{FA27F87A-6F8B-458B-BA40-57ECD62B1CF6}" type="presParOf" srcId="{586EC00D-F647-4357-B5AD-2BA4B937E46D}" destId="{EEEB19C9-E312-4198-B6B1-73CA94326E9D}" srcOrd="0" destOrd="0" presId="urn:microsoft.com/office/officeart/2005/8/layout/arrow2"/>
    <dgm:cxn modelId="{9F50AF63-7157-4A2F-AB1A-AB81D5F23103}" type="presParOf" srcId="{586EC00D-F647-4357-B5AD-2BA4B937E46D}" destId="{EBECE0CF-F8FE-4685-A8FF-54879C91F0A7}" srcOrd="1" destOrd="0" presId="urn:microsoft.com/office/officeart/2005/8/layout/arrow2"/>
    <dgm:cxn modelId="{066E357B-F179-4C7C-941A-B89D36CDD453}" type="presParOf" srcId="{586EC00D-F647-4357-B5AD-2BA4B937E46D}" destId="{A2310981-E7A1-485E-8D95-43F0CB7AFE6B}" srcOrd="2" destOrd="0" presId="urn:microsoft.com/office/officeart/2005/8/layout/arrow2"/>
    <dgm:cxn modelId="{FBF6918F-77D2-41CE-A2B1-3F3E97601B72}" type="presParOf" srcId="{586EC00D-F647-4357-B5AD-2BA4B937E46D}" destId="{3EE377DD-FEF3-4058-9681-929B4B5E8EC6}" srcOrd="3" destOrd="0" presId="urn:microsoft.com/office/officeart/2005/8/layout/arrow2"/>
    <dgm:cxn modelId="{89331B32-6DF1-4A24-B8EF-C7B5995FDB85}" type="presParOf" srcId="{586EC00D-F647-4357-B5AD-2BA4B937E46D}" destId="{6C548DA9-4E9A-4217-A93A-16CB15E3F058}" srcOrd="4" destOrd="0" presId="urn:microsoft.com/office/officeart/2005/8/layout/arrow2"/>
    <dgm:cxn modelId="{91803FCB-BBFD-4C62-8B2C-821BA583A68D}" type="presParOf" srcId="{586EC00D-F647-4357-B5AD-2BA4B937E46D}" destId="{D0096246-C87B-4F60-881C-6626929D8B77}"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DC6644-540B-4E76-8831-162AC96CDF9A}">
      <dsp:nvSpPr>
        <dsp:cNvPr id="0" name=""/>
        <dsp:cNvSpPr/>
      </dsp:nvSpPr>
      <dsp:spPr>
        <a:xfrm rot="5400000" flipV="1">
          <a:off x="-466735" y="759997"/>
          <a:ext cx="6053893" cy="4480772"/>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1">
          <a:scrgbClr r="0" g="0" b="0"/>
        </a:fillRef>
        <a:effectRef idx="2">
          <a:scrgbClr r="0" g="0" b="0"/>
        </a:effectRef>
        <a:fontRef idx="minor"/>
      </dsp:style>
    </dsp:sp>
    <dsp:sp modelId="{EEEB19C9-E312-4198-B6B1-73CA94326E9D}">
      <dsp:nvSpPr>
        <dsp:cNvPr id="0" name=""/>
        <dsp:cNvSpPr/>
      </dsp:nvSpPr>
      <dsp:spPr>
        <a:xfrm>
          <a:off x="938911" y="623314"/>
          <a:ext cx="185119" cy="185119"/>
        </a:xfrm>
        <a:prstGeom prst="ellipse">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EBECE0CF-F8FE-4685-A8FF-54879C91F0A7}">
      <dsp:nvSpPr>
        <dsp:cNvPr id="0" name=""/>
        <dsp:cNvSpPr/>
      </dsp:nvSpPr>
      <dsp:spPr>
        <a:xfrm>
          <a:off x="2571767" y="2194952"/>
          <a:ext cx="3198841" cy="1286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91" tIns="0" rIns="0" bIns="0" numCol="1" spcCol="1270" anchor="t" anchorCtr="0">
          <a:noAutofit/>
        </a:bodyPr>
        <a:lstStyle/>
        <a:p>
          <a:pPr lvl="0" algn="l" defTabSz="1066800">
            <a:lnSpc>
              <a:spcPct val="90000"/>
            </a:lnSpc>
            <a:spcBef>
              <a:spcPct val="0"/>
            </a:spcBef>
            <a:spcAft>
              <a:spcPct val="35000"/>
            </a:spcAft>
          </a:pPr>
          <a:endParaRPr lang="fr-FR" sz="2400" i="1" kern="1200" dirty="0">
            <a:solidFill>
              <a:schemeClr val="bg2"/>
            </a:solidFill>
            <a:latin typeface="Constantia" pitchFamily="18" charset="0"/>
          </a:endParaRPr>
        </a:p>
      </dsp:txBody>
      <dsp:txXfrm>
        <a:off x="2571767" y="2194952"/>
        <a:ext cx="3198841" cy="1286043"/>
      </dsp:txXfrm>
    </dsp:sp>
    <dsp:sp modelId="{A2310981-E7A1-485E-8D95-43F0CB7AFE6B}">
      <dsp:nvSpPr>
        <dsp:cNvPr id="0" name=""/>
        <dsp:cNvSpPr/>
      </dsp:nvSpPr>
      <dsp:spPr>
        <a:xfrm>
          <a:off x="2071700" y="2337827"/>
          <a:ext cx="334638" cy="334638"/>
        </a:xfrm>
        <a:prstGeom prst="ellipse">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3EE377DD-FEF3-4058-9681-929B4B5E8EC6}">
      <dsp:nvSpPr>
        <dsp:cNvPr id="0" name=""/>
        <dsp:cNvSpPr/>
      </dsp:nvSpPr>
      <dsp:spPr>
        <a:xfrm>
          <a:off x="2764511" y="0"/>
          <a:ext cx="4355454" cy="865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318" tIns="0" rIns="0" bIns="0" numCol="1" spcCol="1270" anchor="t" anchorCtr="0">
          <a:noAutofit/>
        </a:bodyPr>
        <a:lstStyle/>
        <a:p>
          <a:pPr lvl="0" algn="l" defTabSz="1066800">
            <a:lnSpc>
              <a:spcPct val="90000"/>
            </a:lnSpc>
            <a:spcBef>
              <a:spcPct val="0"/>
            </a:spcBef>
            <a:spcAft>
              <a:spcPct val="35000"/>
            </a:spcAft>
          </a:pPr>
          <a:r>
            <a:rPr lang="fr-FR" sz="2400" b="1" i="1" kern="1200" dirty="0" smtClean="0">
              <a:latin typeface="Times New Roman" pitchFamily="18" charset="0"/>
              <a:cs typeface="Times New Roman" pitchFamily="18" charset="0"/>
            </a:rPr>
            <a:t> </a:t>
          </a:r>
          <a:endParaRPr lang="fr-FR" sz="2400" i="1" kern="1200" dirty="0">
            <a:latin typeface="Times New Roman" pitchFamily="18" charset="0"/>
            <a:cs typeface="Times New Roman" pitchFamily="18" charset="0"/>
          </a:endParaRPr>
        </a:p>
      </dsp:txBody>
      <dsp:txXfrm>
        <a:off x="2764511" y="0"/>
        <a:ext cx="4355454" cy="865383"/>
      </dsp:txXfrm>
    </dsp:sp>
    <dsp:sp modelId="{6C548DA9-4E9A-4217-A93A-16CB15E3F058}">
      <dsp:nvSpPr>
        <dsp:cNvPr id="0" name=""/>
        <dsp:cNvSpPr/>
      </dsp:nvSpPr>
      <dsp:spPr>
        <a:xfrm>
          <a:off x="2643208" y="4409529"/>
          <a:ext cx="462797" cy="462797"/>
        </a:xfrm>
        <a:prstGeom prst="ellipse">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D0096246-C87B-4F60-881C-6626929D8B77}">
      <dsp:nvSpPr>
        <dsp:cNvPr id="0" name=""/>
        <dsp:cNvSpPr/>
      </dsp:nvSpPr>
      <dsp:spPr>
        <a:xfrm>
          <a:off x="1224664" y="337552"/>
          <a:ext cx="1708791" cy="764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27" tIns="0" rIns="0" bIns="0" numCol="1" spcCol="1270" anchor="t" anchorCtr="0">
          <a:noAutofit/>
        </a:bodyPr>
        <a:lstStyle/>
        <a:p>
          <a:pPr lvl="0" algn="l" defTabSz="800100">
            <a:lnSpc>
              <a:spcPct val="90000"/>
            </a:lnSpc>
            <a:spcBef>
              <a:spcPct val="0"/>
            </a:spcBef>
            <a:spcAft>
              <a:spcPct val="35000"/>
            </a:spcAft>
          </a:pPr>
          <a:endParaRPr lang="fr-FR" sz="1800" kern="1200" dirty="0"/>
        </a:p>
      </dsp:txBody>
      <dsp:txXfrm>
        <a:off x="1224664" y="337552"/>
        <a:ext cx="1708791" cy="76489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5CA1E-ACDE-40C3-A694-F4BCED97255D}" type="datetimeFigureOut">
              <a:rPr lang="en-US" smtClean="0"/>
              <a:pPr/>
              <a:t>4/5/2011</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F7005-6628-47E2-8BD1-D631E47334B7}"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7C3F7005-6628-47E2-8BD1-D631E47334B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225279E-739E-4FEB-B7D4-923F11479B62}" type="slidenum">
              <a:rPr lang="fr-FR" smtClean="0">
                <a:latin typeface="Arial" pitchFamily="34" charset="0"/>
              </a:rPr>
              <a:pPr/>
              <a:t>17</a:t>
            </a:fld>
            <a:endParaRPr lang="fr-FR"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A1E0093-41FD-46F7-B550-DD6A6871FEBC}" type="slidenum">
              <a:rPr lang="fr-FR" smtClean="0">
                <a:latin typeface="Arial" pitchFamily="34" charset="0"/>
              </a:rPr>
              <a:pPr/>
              <a:t>18</a:t>
            </a:fld>
            <a:endParaRPr lang="fr-FR"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C3F7005-6628-47E2-8BD1-D631E47334B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39F37C-75E5-44C7-A105-6946315CEC23}"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7C3F7005-6628-47E2-8BD1-D631E47334B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39F37C-75E5-44C7-A105-6946315CEC23}"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71F3845C-CC83-4F2B-816D-3EACF2B92E00}" type="datetime1">
              <a:rPr lang="fr-FR" smtClean="0"/>
              <a:pPr/>
              <a:t>05/04/2011</a:t>
            </a:fld>
            <a:endParaRPr lang="en-US"/>
          </a:p>
        </p:txBody>
      </p:sp>
      <p:sp>
        <p:nvSpPr>
          <p:cNvPr id="2" name="Espace réservé du pied de page 1"/>
          <p:cNvSpPr>
            <a:spLocks noGrp="1"/>
          </p:cNvSpPr>
          <p:nvPr>
            <p:ph type="ftr" sz="quarter" idx="11"/>
          </p:nvPr>
        </p:nvSpPr>
        <p:spPr/>
        <p:txBody>
          <a:bodyPr/>
          <a:lstStyle/>
          <a:p>
            <a:endParaRPr kumimoji="0" lang="en-US"/>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1A45B18-2F8F-4378-A210-3C1CBBC3E906}" type="datetime1">
              <a:rPr lang="fr-FR" smtClean="0"/>
              <a:pPr/>
              <a:t>05/04/2011</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9BF5A1E-41ED-4C25-8983-9053F81A74C3}" type="datetime1">
              <a:rPr lang="fr-FR" smtClean="0"/>
              <a:pPr/>
              <a:t>05/04/2011</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F84D9D92-E5FD-4FA2-9C70-A5E1AFFA8424}" type="datetime1">
              <a:rPr lang="fr-FR" smtClean="0"/>
              <a:pPr/>
              <a:t>05/04/2011</a:t>
            </a:fld>
            <a:endParaRPr lang="en-US"/>
          </a:p>
        </p:txBody>
      </p:sp>
      <p:sp>
        <p:nvSpPr>
          <p:cNvPr id="19" name="Espace réservé du pied de page 18"/>
          <p:cNvSpPr>
            <a:spLocks noGrp="1"/>
          </p:cNvSpPr>
          <p:nvPr>
            <p:ph type="ftr" sz="quarter" idx="11"/>
          </p:nvPr>
        </p:nvSpPr>
        <p:spPr>
          <a:xfrm>
            <a:off x="3581400" y="76200"/>
            <a:ext cx="2895600" cy="288925"/>
          </a:xfrm>
        </p:spPr>
        <p:txBody>
          <a:bodyPr/>
          <a:lstStyle/>
          <a:p>
            <a:endParaRPr kumimoji="0" lang="en-US"/>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BC8CF39A-522C-41B3-9617-15D0C1D067BB}" type="datetime1">
              <a:rPr lang="fr-FR" smtClean="0"/>
              <a:pPr/>
              <a:t>05/04/2011</a:t>
            </a:fld>
            <a:endParaRPr lang="en-US"/>
          </a:p>
        </p:txBody>
      </p:sp>
      <p:sp>
        <p:nvSpPr>
          <p:cNvPr id="11" name="Espace réservé du pied de page 10"/>
          <p:cNvSpPr>
            <a:spLocks noGrp="1"/>
          </p:cNvSpPr>
          <p:nvPr>
            <p:ph type="ftr" sz="quarter" idx="11"/>
          </p:nvPr>
        </p:nvSpPr>
        <p:spPr/>
        <p:txBody>
          <a:bodyPr/>
          <a:lstStyle/>
          <a:p>
            <a:endParaRPr kumimoji="0" lang="en-US"/>
          </a:p>
        </p:txBody>
      </p:sp>
      <p:sp>
        <p:nvSpPr>
          <p:cNvPr id="16" name="Espace réservé du numéro de diapositive 15"/>
          <p:cNvSpPr>
            <a:spLocks noGrp="1"/>
          </p:cNvSpPr>
          <p:nvPr>
            <p:ph type="sldNum" sz="quarter" idx="12"/>
          </p:nvPr>
        </p:nvSpPr>
        <p:spPr/>
        <p:txBody>
          <a:bodyPr/>
          <a:lstStyle/>
          <a:p>
            <a:fld id="{69E29E33-B620-47F9-BB04-8846C2A5AFCC}" type="slidenum">
              <a:rPr kumimoji="0" lang="en-US" smtClean="0"/>
              <a:pPr/>
              <a:t>‹N°›</a:t>
            </a:fld>
            <a:endParaRPr kumimoji="0" lang="en-US"/>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D6DED379-CD50-4452-85F2-CDEAA1FEEE27}" type="datetime1">
              <a:rPr lang="fr-FR" smtClean="0"/>
              <a:pPr/>
              <a:t>05/04/2011</a:t>
            </a:fld>
            <a:endParaRPr lang="en-US"/>
          </a:p>
        </p:txBody>
      </p:sp>
      <p:sp>
        <p:nvSpPr>
          <p:cNvPr id="10" name="Espace réservé du pied de page 9"/>
          <p:cNvSpPr>
            <a:spLocks noGrp="1"/>
          </p:cNvSpPr>
          <p:nvPr>
            <p:ph type="ftr" sz="quarter" idx="11"/>
          </p:nvPr>
        </p:nvSpPr>
        <p:spPr/>
        <p:txBody>
          <a:bodyPr/>
          <a:lstStyle/>
          <a:p>
            <a:endParaRPr kumimoji="0" lang="en-US"/>
          </a:p>
        </p:txBody>
      </p:sp>
      <p:sp>
        <p:nvSpPr>
          <p:cNvPr id="31" name="Espace réservé du numéro de diapositive 30"/>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9C2DAB21-080A-4D4A-B6A7-7894B34BDA40}" type="datetime1">
              <a:rPr lang="fr-FR" smtClean="0"/>
              <a:pPr/>
              <a:t>05/04/2011</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229600" y="6477000"/>
            <a:ext cx="762000" cy="246888"/>
          </a:xfrm>
        </p:spPr>
        <p:txBody>
          <a:bodyPr/>
          <a:lstStyle/>
          <a:p>
            <a:fld id="{69E29E33-B620-47F9-BB04-8846C2A5AFCC}" type="slidenum">
              <a:rPr kumimoji="0" lang="en-US" smtClean="0"/>
              <a:pPr/>
              <a:t>‹N°›</a:t>
            </a:fld>
            <a:endParaRPr kumimoji="0" lang="en-US"/>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DBA7653B-E856-4062-B905-5138A921BEF9}" type="datetime1">
              <a:rPr lang="fr-FR" smtClean="0"/>
              <a:pPr/>
              <a:t>05/04/2011</a:t>
            </a:fld>
            <a:endParaRPr lang="en-US"/>
          </a:p>
        </p:txBody>
      </p:sp>
      <p:sp>
        <p:nvSpPr>
          <p:cNvPr id="21" name="Espace réservé du pied de page 20"/>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4F3881A-E23C-40BC-91C5-DD3108BCA7D7}" type="datetime1">
              <a:rPr lang="fr-FR" smtClean="0"/>
              <a:pPr/>
              <a:t>05/04/2011</a:t>
            </a:fld>
            <a:endParaRPr lang="en-US"/>
          </a:p>
        </p:txBody>
      </p:sp>
      <p:sp>
        <p:nvSpPr>
          <p:cNvPr id="24" name="Espace réservé du pied de page 23"/>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83DB6632-7151-423E-87F1-1EF1DCD21A4F}" type="datetime1">
              <a:rPr lang="fr-FR" smtClean="0"/>
              <a:pPr/>
              <a:t>05/04/2011</a:t>
            </a:fld>
            <a:endParaRPr lang="en-US"/>
          </a:p>
        </p:txBody>
      </p:sp>
      <p:sp>
        <p:nvSpPr>
          <p:cNvPr id="29" name="Espace réservé du pied de page 28"/>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81458102-686D-4541-BE0C-BAAB9FE874C6}" type="datetime1">
              <a:rPr lang="fr-FR" smtClean="0"/>
              <a:pPr/>
              <a:t>05/04/2011</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31" name="Espace réservé du numéro de diapositive 30"/>
          <p:cNvSpPr>
            <a:spLocks noGrp="1"/>
          </p:cNvSpPr>
          <p:nvPr>
            <p:ph type="sldNum" sz="quarter" idx="12"/>
          </p:nvPr>
        </p:nvSpPr>
        <p:spPr/>
        <p:txBody>
          <a:bodyPr/>
          <a:lstStyle/>
          <a:p>
            <a:fld id="{69E29E33-B620-47F9-BB04-8846C2A5AFCC}" type="slidenum">
              <a:rPr kumimoji="0" lang="en-US" smtClean="0"/>
              <a:pPr/>
              <a:t>‹N°›</a:t>
            </a:fld>
            <a:endParaRPr kumimoji="0" lang="en-US"/>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B9EA963-A450-48D4-AE45-C8ECE18213E3}" type="datetime1">
              <a:rPr lang="fr-FR" smtClean="0"/>
              <a:pPr/>
              <a:t>05/04/2011</a:t>
            </a:fld>
            <a:endParaRPr lang="en-US">
              <a:solidFill>
                <a:schemeClr val="tx1">
                  <a:shade val="50000"/>
                </a:schemeClr>
              </a:solidFill>
            </a:endParaRP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kumimoji="0" lang="en-US">
              <a:solidFill>
                <a:schemeClr val="tx1">
                  <a:shade val="50000"/>
                </a:schemeClr>
              </a:solidFill>
            </a:endParaRP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pic>
        <p:nvPicPr>
          <p:cNvPr id="6147" name="Picture 3" descr="Z:\newtek\_backgrounds_1.02\Ryan\PP Template 11\leaves_falling.gif"/>
          <p:cNvPicPr>
            <a:picLocks noChangeAspect="1" noChangeArrowheads="1" noCrop="1"/>
          </p:cNvPicPr>
          <p:nvPr/>
        </p:nvPicPr>
        <p:blipFill>
          <a:blip r:embed="rId4" cstate="print"/>
          <a:srcRect/>
          <a:stretch>
            <a:fillRect/>
          </a:stretch>
        </p:blipFill>
        <p:spPr bwMode="auto">
          <a:xfrm>
            <a:off x="0" y="0"/>
            <a:ext cx="1981200" cy="6858000"/>
          </a:xfrm>
          <a:prstGeom prst="rect">
            <a:avLst/>
          </a:prstGeom>
          <a:noFill/>
        </p:spPr>
      </p:pic>
      <p:sp>
        <p:nvSpPr>
          <p:cNvPr id="8" name="Rectangle 7"/>
          <p:cNvSpPr/>
          <p:nvPr/>
        </p:nvSpPr>
        <p:spPr>
          <a:xfrm>
            <a:off x="2514600" y="228600"/>
            <a:ext cx="6248400" cy="36625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fr-F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ar-TN" sz="2800" dirty="0" smtClean="0"/>
              <a:t>هل الاستهلاك العفوي لزيت الزيتون٬ الأسماك مقابل اللحوم الحمراء وكذلك الشاي المغلي يمكن أن يؤثر على استفحال الإجهاد ألتأكسدي عند مرضى السكري من النوع 2 في تونس.</a:t>
            </a:r>
            <a:endParaRPr lang="en-US" sz="2800" dirty="0" smtClean="0"/>
          </a:p>
          <a:p>
            <a:pPr algn="just" rtl="1"/>
            <a:r>
              <a:rPr lang="ar-TN" sz="2800" dirty="0" smtClean="0"/>
              <a:t> </a:t>
            </a:r>
            <a:endParaRPr lang="en-US" sz="2800" dirty="0" smtClean="0"/>
          </a:p>
          <a:p>
            <a:pPr algn="just"/>
            <a:endParaRPr lang="fr-FR" sz="2800" b="1" dirty="0" smtClean="0">
              <a:ln w="11430"/>
              <a:solidFill>
                <a:schemeClr val="bg2">
                  <a:lumMod val="10000"/>
                </a:schemeClr>
              </a:solidFill>
              <a:effectLst>
                <a:outerShdw blurRad="80000" dist="40000" dir="5040000" algn="tl">
                  <a:srgbClr val="000000">
                    <a:alpha val="30000"/>
                  </a:srgbClr>
                </a:outerShdw>
              </a:effectLst>
              <a:latin typeface="Monotype Corsiva" pitchFamily="66" charset="0"/>
            </a:endParaRPr>
          </a:p>
          <a:p>
            <a:pPr algn="just"/>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a:off x="1905000" y="1828800"/>
            <a:ext cx="72390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r-F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algn="ctr"/>
            <a:endParaRPr lang="fr-FR" sz="3600" b="1" cap="none" spc="0" dirty="0" smtClean="0">
              <a:ln w="11430"/>
              <a:solidFill>
                <a:schemeClr val="bg2">
                  <a:lumMod val="10000"/>
                </a:schemeClr>
              </a:solidFill>
              <a:effectLst>
                <a:outerShdw blurRad="50800" dist="39000" dir="5460000" algn="tl">
                  <a:srgbClr val="000000">
                    <a:alpha val="38000"/>
                  </a:srgbClr>
                </a:outerShdw>
              </a:effectLst>
              <a:latin typeface="Monotype Corsiva" pitchFamily="66" charset="0"/>
            </a:endParaRPr>
          </a:p>
          <a:p>
            <a:pPr algn="r"/>
            <a:r>
              <a:rPr lang="ar-TN"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يسر النار، هدى </a:t>
            </a:r>
            <a:r>
              <a:rPr lang="ar-TN" b="1" dirty="0" err="1"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عبايدي</a:t>
            </a:r>
            <a:r>
              <a:rPr lang="ar-TN"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 عبد المجيد </a:t>
            </a:r>
            <a:r>
              <a:rPr lang="ar-TN" b="1" dirty="0" err="1"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تريمش</a:t>
            </a:r>
            <a:r>
              <a:rPr lang="ar-TN"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 حبيب </a:t>
            </a:r>
            <a:r>
              <a:rPr lang="ar-TN" b="1" dirty="0" err="1"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الميساوي</a:t>
            </a:r>
            <a:r>
              <a:rPr lang="ar-TN"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 </a:t>
            </a:r>
            <a:r>
              <a:rPr lang="ar-TN" b="1" dirty="0" smtClean="0">
                <a:ln w="11430"/>
                <a:solidFill>
                  <a:srgbClr val="0070C0"/>
                </a:solidFill>
                <a:effectLst>
                  <a:outerShdw blurRad="50800" dist="39000" dir="5460000" algn="tl">
                    <a:srgbClr val="000000">
                      <a:alpha val="38000"/>
                    </a:srgbClr>
                  </a:outerShdw>
                </a:effectLst>
                <a:latin typeface="Monotype Corsiva" pitchFamily="66" charset="0"/>
              </a:rPr>
              <a:t>محمد هادي الحمداوي</a:t>
            </a:r>
            <a:endParaRPr lang="fr-FR" b="1" dirty="0" smtClean="0">
              <a:ln w="11430"/>
              <a:solidFill>
                <a:srgbClr val="0070C0"/>
              </a:solidFill>
              <a:effectLst>
                <a:outerShdw blurRad="50800" dist="39000" dir="5460000" algn="tl">
                  <a:srgbClr val="000000">
                    <a:alpha val="38000"/>
                  </a:srgbClr>
                </a:outerShdw>
              </a:effectLst>
              <a:latin typeface="Monotype Corsiva" pitchFamily="66" charset="0"/>
            </a:endParaRPr>
          </a:p>
          <a:p>
            <a:pPr algn="r"/>
            <a:endParaRPr lang="ar-TN"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endParaRPr>
          </a:p>
          <a:p>
            <a:pPr algn="r"/>
            <a:r>
              <a:rPr lang="fr-FR" sz="3600" b="1" dirty="0" smtClean="0">
                <a:ln w="11430"/>
                <a:solidFill>
                  <a:schemeClr val="bg2">
                    <a:lumMod val="10000"/>
                  </a:schemeClr>
                </a:solidFill>
                <a:effectLst>
                  <a:outerShdw blurRad="50800" dist="39000" dir="5460000" algn="tl">
                    <a:srgbClr val="000000">
                      <a:alpha val="38000"/>
                    </a:srgbClr>
                  </a:outerShdw>
                </a:effectLst>
                <a:latin typeface="Monotype Corsiva" pitchFamily="66" charset="0"/>
              </a:rPr>
              <a:t>: </a:t>
            </a:r>
            <a:r>
              <a:rPr lang="ar-TN" sz="3600" b="1" dirty="0" smtClean="0">
                <a:ln w="11430"/>
                <a:solidFill>
                  <a:schemeClr val="bg2">
                    <a:lumMod val="10000"/>
                  </a:schemeClr>
                </a:solidFill>
                <a:effectLst>
                  <a:outerShdw blurRad="50800" dist="39000" dir="5460000" algn="tl">
                    <a:srgbClr val="000000">
                      <a:alpha val="38000"/>
                    </a:srgbClr>
                  </a:outerShdw>
                </a:effectLst>
                <a:latin typeface="Monotype Corsiva" pitchFamily="66" charset="0"/>
              </a:rPr>
              <a:t>وحدة البحث </a:t>
            </a:r>
            <a:endParaRPr lang="fr-FR" sz="3600" b="1" dirty="0" smtClean="0">
              <a:ln w="11430"/>
              <a:solidFill>
                <a:schemeClr val="bg2">
                  <a:lumMod val="10000"/>
                </a:schemeClr>
              </a:solidFill>
              <a:effectLst>
                <a:outerShdw blurRad="50800" dist="39000" dir="5460000" algn="tl">
                  <a:srgbClr val="000000">
                    <a:alpha val="38000"/>
                  </a:srgbClr>
                </a:outerShdw>
              </a:effectLst>
              <a:latin typeface="Monotype Corsiva" pitchFamily="66" charset="0"/>
            </a:endParaRPr>
          </a:p>
          <a:p>
            <a:pPr algn="ctr"/>
            <a:r>
              <a:rPr lang="ar-TN" sz="1800"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المواد الغذائية المضادة للأكسدة،الإجهاد ألتأكسدي،الأملاح المعدنية وأمراض التغذية" المدرسة العليا لعلوم وتقنيات الصحة بتونس، جامعة تونس المنار، ص.ب 176 باب سويقة 1006 تونس</a:t>
            </a:r>
            <a:r>
              <a:rPr lang="fr-FR" sz="1800" b="1" dirty="0" smtClean="0">
                <a:ln w="11430"/>
                <a:solidFill>
                  <a:schemeClr val="bg2">
                    <a:lumMod val="25000"/>
                  </a:schemeClr>
                </a:solidFill>
                <a:effectLst>
                  <a:outerShdw blurRad="50800" dist="39000" dir="5460000" algn="tl">
                    <a:srgbClr val="000000">
                      <a:alpha val="38000"/>
                    </a:srgbClr>
                  </a:outerShdw>
                </a:effectLst>
                <a:latin typeface="Monotype Corsiva" pitchFamily="66" charset="0"/>
              </a:rPr>
              <a:t>                  </a:t>
            </a:r>
          </a:p>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endParaRPr lang="fr-F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1026" name="Picture 2"/>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2">
                <a:lumMod val="50000"/>
                <a:tint val="45000"/>
                <a:satMod val="400000"/>
              </a:schemeClr>
            </a:duotone>
          </a:blip>
          <a:srcRect/>
          <a:stretch>
            <a:fillRect/>
          </a:stretch>
        </p:blipFill>
        <p:spPr bwMode="auto">
          <a:xfrm>
            <a:off x="3429000" y="5867400"/>
            <a:ext cx="4876800" cy="990600"/>
          </a:xfrm>
          <a:prstGeom prst="rect">
            <a:avLst/>
          </a:prstGeom>
          <a:noFill/>
          <a:ln w="9525">
            <a:noFill/>
            <a:miter lim="800000"/>
            <a:headEnd/>
            <a:tailEnd/>
          </a:ln>
        </p:spPr>
      </p:pic>
      <p:sp>
        <p:nvSpPr>
          <p:cNvPr id="10" name="ZoneTexte 9"/>
          <p:cNvSpPr txBox="1"/>
          <p:nvPr/>
        </p:nvSpPr>
        <p:spPr>
          <a:xfrm>
            <a:off x="5029200" y="5965448"/>
            <a:ext cx="1828800" cy="523220"/>
          </a:xfrm>
          <a:prstGeom prst="rect">
            <a:avLst/>
          </a:prstGeom>
          <a:noFill/>
        </p:spPr>
        <p:txBody>
          <a:bodyPr wrap="square" rtlCol="0">
            <a:spAutoFit/>
          </a:bodyPr>
          <a:lstStyle/>
          <a:p>
            <a:endParaRPr lang="fr-FR" sz="1400" b="1" dirty="0" smtClean="0"/>
          </a:p>
          <a:p>
            <a:r>
              <a:rPr lang="fr-FR" sz="1400" b="1" dirty="0" smtClean="0"/>
              <a:t>2011 </a:t>
            </a:r>
            <a:r>
              <a:rPr lang="ar-TN" sz="1400" b="1" dirty="0" smtClean="0"/>
              <a:t>أفريل- عمان</a:t>
            </a:r>
            <a:endParaRPr lang="fr-FR" dirty="0"/>
          </a:p>
        </p:txBody>
      </p:sp>
      <p:sp>
        <p:nvSpPr>
          <p:cNvPr id="14" name="Espace réservé du numéro de diapositive 13"/>
          <p:cNvSpPr>
            <a:spLocks noGrp="1"/>
          </p:cNvSpPr>
          <p:nvPr>
            <p:ph type="sldNum" sz="quarter" idx="12"/>
          </p:nvPr>
        </p:nvSpPr>
        <p:spPr/>
        <p:txBody>
          <a:bodyPr/>
          <a:lstStyle/>
          <a:p>
            <a:fld id="{69E29E33-B620-47F9-BB04-8846C2A5AFCC}" type="slidenum">
              <a:rPr kumimoji="0" lang="en-US" smtClean="0"/>
              <a:pPr/>
              <a:t>1</a:t>
            </a:fld>
            <a:endParaRPr kumimoji="0" lang="en-US"/>
          </a:p>
        </p:txBody>
      </p:sp>
      <p:sp>
        <p:nvSpPr>
          <p:cNvPr id="13" name="Rectangle 12"/>
          <p:cNvSpPr/>
          <p:nvPr/>
        </p:nvSpPr>
        <p:spPr>
          <a:xfrm>
            <a:off x="4800600" y="2514600"/>
            <a:ext cx="1367682" cy="461665"/>
          </a:xfrm>
          <a:prstGeom prst="rect">
            <a:avLst/>
          </a:prstGeom>
        </p:spPr>
        <p:txBody>
          <a:bodyPr wrap="none">
            <a:spAutoFit/>
          </a:bodyPr>
          <a:lstStyle/>
          <a:p>
            <a:r>
              <a:rPr lang="ar-TN" b="1" dirty="0" smtClean="0"/>
              <a:t>الباحثون</a:t>
            </a:r>
            <a:endParaRPr lang="fr-FR"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descr="C:\Documents and Settings\Issam Hamrouni\Bureau\fleurs-pluie-gi-gif_2662657-M.gif"/>
          <p:cNvPicPr>
            <a:picLocks noChangeAspect="1" noChangeArrowheads="1" noCrop="1"/>
          </p:cNvPicPr>
          <p:nvPr/>
        </p:nvPicPr>
        <p:blipFill>
          <a:blip r:embed="rId3" cstate="print"/>
          <a:srcRect/>
          <a:stretch>
            <a:fillRect/>
          </a:stretch>
        </p:blipFill>
        <p:spPr bwMode="auto">
          <a:xfrm>
            <a:off x="2278380" y="0"/>
            <a:ext cx="6865620" cy="6858000"/>
          </a:xfrm>
          <a:prstGeom prst="rect">
            <a:avLst/>
          </a:prstGeom>
          <a:noFill/>
        </p:spPr>
      </p:pic>
      <p:pic>
        <p:nvPicPr>
          <p:cNvPr id="6147" name="Picture 3" descr="Z:\newtek\_backgrounds_1.02\Ryan\PP Template 11\leaves_falling.gif"/>
          <p:cNvPicPr>
            <a:picLocks noChangeAspect="1" noChangeArrowheads="1" noCrop="1"/>
          </p:cNvPicPr>
          <p:nvPr/>
        </p:nvPicPr>
        <p:blipFill>
          <a:blip r:embed="rId4" cstate="print"/>
          <a:srcRect/>
          <a:stretch>
            <a:fillRect/>
          </a:stretch>
        </p:blipFill>
        <p:spPr bwMode="auto">
          <a:xfrm>
            <a:off x="0" y="0"/>
            <a:ext cx="2286000" cy="6858000"/>
          </a:xfrm>
          <a:prstGeom prst="rect">
            <a:avLst/>
          </a:prstGeom>
          <a:noFill/>
        </p:spPr>
      </p:pic>
      <p:pic>
        <p:nvPicPr>
          <p:cNvPr id="9" name="Picture 4" descr="Z:\newtek\_backgrounds_1.02\Ryan\PP Template 9\leaf_thingy.gif"/>
          <p:cNvPicPr>
            <a:picLocks noChangeAspect="1" noChangeArrowheads="1"/>
          </p:cNvPicPr>
          <p:nvPr/>
        </p:nvPicPr>
        <p:blipFill>
          <a:blip r:embed="rId5" cstate="print"/>
          <a:srcRect/>
          <a:stretch>
            <a:fillRect/>
          </a:stretch>
        </p:blipFill>
        <p:spPr bwMode="auto">
          <a:xfrm>
            <a:off x="5562600" y="609600"/>
            <a:ext cx="393701" cy="642258"/>
          </a:xfrm>
          <a:prstGeom prst="rect">
            <a:avLst/>
          </a:prstGeom>
          <a:noFill/>
        </p:spPr>
      </p:pic>
      <p:pic>
        <p:nvPicPr>
          <p:cNvPr id="10" name="Picture 4" descr="Z:\newtek\_backgrounds_1.02\Ryan\PP Template 9\leaf_thingy.gif"/>
          <p:cNvPicPr>
            <a:picLocks noChangeAspect="1" noChangeArrowheads="1"/>
          </p:cNvPicPr>
          <p:nvPr/>
        </p:nvPicPr>
        <p:blipFill>
          <a:blip r:embed="rId5" cstate="print"/>
          <a:srcRect/>
          <a:stretch>
            <a:fillRect/>
          </a:stretch>
        </p:blipFill>
        <p:spPr bwMode="auto">
          <a:xfrm>
            <a:off x="5715000" y="5791200"/>
            <a:ext cx="304801" cy="261258"/>
          </a:xfrm>
          <a:prstGeom prst="rect">
            <a:avLst/>
          </a:prstGeom>
          <a:noFill/>
        </p:spPr>
      </p:pic>
      <p:pic>
        <p:nvPicPr>
          <p:cNvPr id="11" name="Picture 4" descr="Z:\newtek\_backgrounds_1.02\Ryan\PP Template 9\leaf_thingy.gif"/>
          <p:cNvPicPr>
            <a:picLocks noChangeAspect="1" noChangeArrowheads="1"/>
          </p:cNvPicPr>
          <p:nvPr/>
        </p:nvPicPr>
        <p:blipFill>
          <a:blip r:embed="rId5" cstate="print"/>
          <a:srcRect/>
          <a:stretch>
            <a:fillRect/>
          </a:stretch>
        </p:blipFill>
        <p:spPr bwMode="auto">
          <a:xfrm>
            <a:off x="76199" y="1524000"/>
            <a:ext cx="304801" cy="261258"/>
          </a:xfrm>
          <a:prstGeom prst="rect">
            <a:avLst/>
          </a:prstGeom>
          <a:noFill/>
        </p:spPr>
      </p:pic>
      <p:sp>
        <p:nvSpPr>
          <p:cNvPr id="12" name="Rectangle 11"/>
          <p:cNvSpPr/>
          <p:nvPr/>
        </p:nvSpPr>
        <p:spPr>
          <a:xfrm>
            <a:off x="2590800" y="2209800"/>
            <a:ext cx="6553200"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TN"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النتائج ومناقشتها</a:t>
            </a:r>
            <a:endParaRPr lang="fr-FR"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11</a:t>
            </a:fld>
            <a:endParaRPr kumimoji="0" lang="en-US" sz="2000" b="1" dirty="0">
              <a:solidFill>
                <a:schemeClr val="tx1">
                  <a:lumMod val="95000"/>
                  <a:lumOff val="5000"/>
                </a:schemeClr>
              </a:solidFill>
            </a:endParaRPr>
          </a:p>
        </p:txBody>
      </p:sp>
      <p:sp>
        <p:nvSpPr>
          <p:cNvPr id="8" name="Ellipse 7"/>
          <p:cNvSpPr/>
          <p:nvPr/>
        </p:nvSpPr>
        <p:spPr>
          <a:xfrm>
            <a:off x="1524000" y="2514600"/>
            <a:ext cx="914400" cy="533400"/>
          </a:xfrm>
          <a:prstGeom prst="ellipse">
            <a:avLst/>
          </a:prstGeom>
          <a:noFill/>
          <a:ln>
            <a:solidFill>
              <a:srgbClr val="00CC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9" name="Table 8"/>
          <p:cNvGraphicFramePr>
            <a:graphicFrameLocks noGrp="1"/>
          </p:cNvGraphicFramePr>
          <p:nvPr/>
        </p:nvGraphicFramePr>
        <p:xfrm>
          <a:off x="685801" y="1813560"/>
          <a:ext cx="7772399" cy="4663440"/>
        </p:xfrm>
        <a:graphic>
          <a:graphicData uri="http://schemas.openxmlformats.org/drawingml/2006/table">
            <a:tbl>
              <a:tblPr/>
              <a:tblGrid>
                <a:gridCol w="2588926"/>
                <a:gridCol w="5183473"/>
              </a:tblGrid>
              <a:tr h="4663440">
                <a:tc>
                  <a:txBody>
                    <a:bodyPr/>
                    <a:lstStyle/>
                    <a:p>
                      <a:pPr algn="ctr" rtl="1">
                        <a:lnSpc>
                          <a:spcPct val="150000"/>
                        </a:lnSpc>
                        <a:spcAft>
                          <a:spcPts val="0"/>
                        </a:spcAft>
                      </a:pPr>
                      <a:endParaRPr lang="ar-TN" sz="2800" dirty="0">
                        <a:latin typeface="Calibri"/>
                        <a:ea typeface="Calibri"/>
                        <a:cs typeface="Arial"/>
                      </a:endParaRPr>
                    </a:p>
                    <a:p>
                      <a:pPr indent="185420" algn="ctr">
                        <a:lnSpc>
                          <a:spcPct val="150000"/>
                        </a:lnSpc>
                        <a:spcAft>
                          <a:spcPts val="0"/>
                        </a:spcAft>
                      </a:pPr>
                      <a:r>
                        <a:rPr lang="fr-FR" sz="2800" dirty="0">
                          <a:latin typeface="Calibri"/>
                          <a:ea typeface="Calibri"/>
                          <a:cs typeface="Arial"/>
                        </a:rPr>
                        <a:t>480</a:t>
                      </a:r>
                      <a:endParaRPr lang="en-US" sz="2800" dirty="0">
                        <a:latin typeface="Calibri"/>
                        <a:ea typeface="Calibri"/>
                        <a:cs typeface="Arial"/>
                      </a:endParaRPr>
                    </a:p>
                    <a:p>
                      <a:pPr indent="185420" algn="ctr">
                        <a:lnSpc>
                          <a:spcPct val="150000"/>
                        </a:lnSpc>
                        <a:spcAft>
                          <a:spcPts val="0"/>
                        </a:spcAft>
                      </a:pPr>
                      <a:r>
                        <a:rPr lang="fr-FR" sz="2800" dirty="0">
                          <a:latin typeface="Calibri"/>
                          <a:ea typeface="Calibri"/>
                          <a:cs typeface="Arial"/>
                        </a:rPr>
                        <a:t>50.2 ± 2.9</a:t>
                      </a:r>
                      <a:endParaRPr lang="en-US" sz="2800" dirty="0">
                        <a:latin typeface="Calibri"/>
                        <a:ea typeface="Calibri"/>
                        <a:cs typeface="Arial"/>
                      </a:endParaRPr>
                    </a:p>
                    <a:p>
                      <a:pPr indent="185420" algn="ctr">
                        <a:lnSpc>
                          <a:spcPct val="150000"/>
                        </a:lnSpc>
                        <a:spcAft>
                          <a:spcPts val="0"/>
                        </a:spcAft>
                      </a:pPr>
                      <a:r>
                        <a:rPr lang="fr-FR" sz="2800" dirty="0">
                          <a:latin typeface="Calibri"/>
                          <a:ea typeface="Calibri"/>
                          <a:cs typeface="Arial"/>
                        </a:rPr>
                        <a:t>26.5 ± 0.6</a:t>
                      </a:r>
                      <a:endParaRPr lang="en-US" sz="2800" dirty="0">
                        <a:latin typeface="Calibri"/>
                        <a:ea typeface="Calibri"/>
                        <a:cs typeface="Arial"/>
                      </a:endParaRPr>
                    </a:p>
                    <a:p>
                      <a:pPr indent="185420" algn="ctr">
                        <a:lnSpc>
                          <a:spcPct val="150000"/>
                        </a:lnSpc>
                        <a:spcAft>
                          <a:spcPts val="0"/>
                        </a:spcAft>
                      </a:pPr>
                      <a:r>
                        <a:rPr lang="fr-FR" sz="2800" dirty="0">
                          <a:latin typeface="Calibri"/>
                          <a:ea typeface="Calibri"/>
                          <a:cs typeface="Arial"/>
                        </a:rPr>
                        <a:t>37. 2</a:t>
                      </a:r>
                      <a:endParaRPr lang="en-US" sz="2800" dirty="0">
                        <a:latin typeface="Calibri"/>
                        <a:ea typeface="Calibri"/>
                        <a:cs typeface="Arial"/>
                      </a:endParaRPr>
                    </a:p>
                    <a:p>
                      <a:pPr algn="ctr">
                        <a:lnSpc>
                          <a:spcPct val="150000"/>
                        </a:lnSpc>
                        <a:spcAft>
                          <a:spcPts val="0"/>
                        </a:spcAft>
                      </a:pPr>
                      <a:r>
                        <a:rPr lang="ar-TN" sz="2800" dirty="0">
                          <a:latin typeface="Calibri"/>
                          <a:ea typeface="Calibri"/>
                          <a:cs typeface="Arial"/>
                        </a:rPr>
                        <a:t>     </a:t>
                      </a:r>
                      <a:r>
                        <a:rPr lang="fr-FR" sz="2800" dirty="0">
                          <a:latin typeface="Calibri"/>
                          <a:ea typeface="Calibri"/>
                          <a:cs typeface="Arial"/>
                        </a:rPr>
                        <a:t>59.1</a:t>
                      </a:r>
                      <a:endParaRPr lang="en-US" sz="2800" dirty="0">
                        <a:latin typeface="Calibri"/>
                        <a:ea typeface="Calibri"/>
                        <a:cs typeface="Arial"/>
                      </a:endParaRPr>
                    </a:p>
                    <a:p>
                      <a:pPr algn="ctr">
                        <a:lnSpc>
                          <a:spcPct val="150000"/>
                        </a:lnSpc>
                        <a:spcAft>
                          <a:spcPts val="0"/>
                        </a:spcAft>
                      </a:pPr>
                      <a:r>
                        <a:rPr lang="ar-TN" sz="2800" dirty="0">
                          <a:latin typeface="Calibri"/>
                          <a:ea typeface="Calibri"/>
                          <a:cs typeface="Arial"/>
                        </a:rPr>
                        <a:t>0</a:t>
                      </a:r>
                      <a:endParaRPr lang="en-US" sz="28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endParaRPr lang="en-US" sz="2800" dirty="0">
                        <a:latin typeface="Calibri"/>
                        <a:ea typeface="Calibri"/>
                        <a:cs typeface="Arial"/>
                      </a:endParaRPr>
                    </a:p>
                    <a:p>
                      <a:pPr indent="185420" algn="r" rtl="1">
                        <a:lnSpc>
                          <a:spcPct val="150000"/>
                        </a:lnSpc>
                        <a:spcAft>
                          <a:spcPts val="0"/>
                        </a:spcAft>
                      </a:pPr>
                      <a:r>
                        <a:rPr lang="ar-TN" sz="2800" dirty="0">
                          <a:latin typeface="Calibri"/>
                          <a:ea typeface="Calibri"/>
                          <a:cs typeface="Arial"/>
                        </a:rPr>
                        <a:t>المشاركون (العدد)</a:t>
                      </a:r>
                      <a:endParaRPr lang="en-US" sz="2800" dirty="0">
                        <a:latin typeface="Calibri"/>
                        <a:ea typeface="Calibri"/>
                        <a:cs typeface="Arial"/>
                      </a:endParaRPr>
                    </a:p>
                    <a:p>
                      <a:pPr indent="185420" algn="r" rtl="1">
                        <a:lnSpc>
                          <a:spcPct val="150000"/>
                        </a:lnSpc>
                        <a:spcAft>
                          <a:spcPts val="0"/>
                        </a:spcAft>
                      </a:pPr>
                      <a:r>
                        <a:rPr lang="ar-TN" sz="2800" dirty="0">
                          <a:latin typeface="Calibri"/>
                          <a:ea typeface="Calibri"/>
                          <a:cs typeface="Arial"/>
                        </a:rPr>
                        <a:t>معدل العمر(السنة)</a:t>
                      </a:r>
                      <a:endParaRPr lang="en-US" sz="2800" dirty="0">
                        <a:latin typeface="Calibri"/>
                        <a:ea typeface="Calibri"/>
                        <a:cs typeface="Arial"/>
                      </a:endParaRPr>
                    </a:p>
                    <a:p>
                      <a:pPr indent="185420" algn="r" rtl="1">
                        <a:lnSpc>
                          <a:spcPct val="150000"/>
                        </a:lnSpc>
                        <a:spcAft>
                          <a:spcPts val="0"/>
                        </a:spcAft>
                      </a:pPr>
                      <a:r>
                        <a:rPr lang="ar-TN" sz="2800" dirty="0">
                          <a:latin typeface="Calibri"/>
                          <a:ea typeface="Calibri"/>
                          <a:cs typeface="Arial"/>
                        </a:rPr>
                        <a:t>معدل البدانة (كلغم/م</a:t>
                      </a:r>
                      <a:r>
                        <a:rPr lang="ar-TN" sz="2800" baseline="30000" dirty="0">
                          <a:latin typeface="Calibri"/>
                          <a:ea typeface="Calibri"/>
                          <a:cs typeface="Arial"/>
                        </a:rPr>
                        <a:t>2</a:t>
                      </a:r>
                      <a:r>
                        <a:rPr lang="ar-TN" sz="2800" dirty="0">
                          <a:latin typeface="Calibri"/>
                          <a:ea typeface="Calibri"/>
                          <a:cs typeface="Arial"/>
                        </a:rPr>
                        <a:t>)</a:t>
                      </a:r>
                      <a:endParaRPr lang="en-US" sz="2800" dirty="0">
                        <a:latin typeface="Calibri"/>
                        <a:ea typeface="Calibri"/>
                        <a:cs typeface="Arial"/>
                      </a:endParaRPr>
                    </a:p>
                    <a:p>
                      <a:pPr indent="185420" algn="r" rtl="1">
                        <a:lnSpc>
                          <a:spcPct val="150000"/>
                        </a:lnSpc>
                        <a:spcAft>
                          <a:spcPts val="0"/>
                        </a:spcAft>
                      </a:pPr>
                      <a:r>
                        <a:rPr lang="ar-TN" sz="2800" dirty="0">
                          <a:latin typeface="Calibri"/>
                          <a:ea typeface="Calibri"/>
                          <a:cs typeface="Arial"/>
                        </a:rPr>
                        <a:t>نسبة مرض السكري لدى أهالي العينة (%)</a:t>
                      </a:r>
                      <a:endParaRPr lang="en-US" sz="2800" dirty="0">
                        <a:latin typeface="Calibri"/>
                        <a:ea typeface="Calibri"/>
                        <a:cs typeface="Arial"/>
                      </a:endParaRPr>
                    </a:p>
                    <a:p>
                      <a:pPr indent="185420" algn="r" rtl="1">
                        <a:lnSpc>
                          <a:spcPct val="150000"/>
                        </a:lnSpc>
                        <a:spcAft>
                          <a:spcPts val="0"/>
                        </a:spcAft>
                      </a:pPr>
                      <a:r>
                        <a:rPr lang="ar-TN" sz="2800" dirty="0">
                          <a:latin typeface="Calibri"/>
                          <a:ea typeface="Calibri"/>
                          <a:cs typeface="Arial"/>
                        </a:rPr>
                        <a:t>مستوى التدخين الحالي (%)</a:t>
                      </a:r>
                      <a:endParaRPr lang="en-US" sz="2800" dirty="0">
                        <a:latin typeface="Calibri"/>
                        <a:ea typeface="Calibri"/>
                        <a:cs typeface="Arial"/>
                      </a:endParaRPr>
                    </a:p>
                    <a:p>
                      <a:pPr indent="185420" algn="r" rtl="1">
                        <a:lnSpc>
                          <a:spcPct val="150000"/>
                        </a:lnSpc>
                        <a:spcAft>
                          <a:spcPts val="0"/>
                        </a:spcAft>
                      </a:pPr>
                      <a:r>
                        <a:rPr lang="ar-TN" sz="2800" dirty="0">
                          <a:latin typeface="Calibri"/>
                          <a:ea typeface="Calibri"/>
                          <a:cs typeface="Arial"/>
                        </a:rPr>
                        <a:t>معدل استهلاك الكحول (غ/ يوم)</a:t>
                      </a:r>
                      <a:endParaRPr lang="en-US" sz="28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685800" y="845503"/>
          <a:ext cx="7772400" cy="983297"/>
        </p:xfrm>
        <a:graphic>
          <a:graphicData uri="http://schemas.openxmlformats.org/drawingml/2006/table">
            <a:tbl>
              <a:tblPr/>
              <a:tblGrid>
                <a:gridCol w="2588927"/>
                <a:gridCol w="5183473"/>
              </a:tblGrid>
              <a:tr h="983297">
                <a:tc>
                  <a:txBody>
                    <a:bodyPr/>
                    <a:lstStyle/>
                    <a:p>
                      <a:pPr algn="ctr">
                        <a:lnSpc>
                          <a:spcPct val="150000"/>
                        </a:lnSpc>
                        <a:spcAft>
                          <a:spcPts val="0"/>
                        </a:spcAft>
                      </a:pPr>
                      <a:r>
                        <a:rPr lang="ar-TN" sz="2800" b="1" dirty="0" smtClean="0">
                          <a:latin typeface="Calibri"/>
                          <a:ea typeface="Calibri"/>
                          <a:cs typeface="Arial"/>
                        </a:rPr>
                        <a:t>الأرقام</a:t>
                      </a:r>
                      <a:endParaRPr lang="en-US" sz="28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ar-TN" sz="2800" b="1" dirty="0" smtClean="0">
                          <a:latin typeface="Calibri"/>
                          <a:ea typeface="Calibri"/>
                          <a:cs typeface="Arial"/>
                        </a:rPr>
                        <a:t>الخصائص</a:t>
                      </a:r>
                      <a:endParaRPr lang="en-US" sz="28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2" name="TextBox 11"/>
          <p:cNvSpPr txBox="1"/>
          <p:nvPr/>
        </p:nvSpPr>
        <p:spPr>
          <a:xfrm>
            <a:off x="228600" y="83403"/>
            <a:ext cx="8458200" cy="1200329"/>
          </a:xfrm>
          <a:prstGeom prst="rect">
            <a:avLst/>
          </a:prstGeom>
          <a:noFill/>
        </p:spPr>
        <p:txBody>
          <a:bodyPr wrap="square" rtlCol="1">
            <a:spAutoFit/>
          </a:bodyPr>
          <a:lstStyle/>
          <a:p>
            <a:pPr algn="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الخصائص الأساسية للعينة المشاركة في الدراسة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TN"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جدول رقم 1</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12</a:t>
            </a:fld>
            <a:endParaRPr kumimoji="0" lang="en-US" sz="2000" b="1" dirty="0">
              <a:solidFill>
                <a:schemeClr val="tx1">
                  <a:lumMod val="95000"/>
                  <a:lumOff val="5000"/>
                </a:schemeClr>
              </a:solidFill>
            </a:endParaRPr>
          </a:p>
        </p:txBody>
      </p:sp>
      <p:sp>
        <p:nvSpPr>
          <p:cNvPr id="12" name="TextBox 11"/>
          <p:cNvSpPr txBox="1"/>
          <p:nvPr/>
        </p:nvSpPr>
        <p:spPr>
          <a:xfrm>
            <a:off x="-152400" y="457200"/>
            <a:ext cx="9337813" cy="830997"/>
          </a:xfrm>
          <a:prstGeom prst="rect">
            <a:avLst/>
          </a:prstGeom>
          <a:noFill/>
        </p:spPr>
        <p:txBody>
          <a:bodyPr wrap="none" rtlCol="1">
            <a:spAutoFit/>
          </a:bodyPr>
          <a:lstStyle/>
          <a:p>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الخصائص البيولوجية للعينة المشاركة في الدراسة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TN"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جدول رقم 2</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13" name="Table 12"/>
          <p:cNvGraphicFramePr>
            <a:graphicFrameLocks noGrp="1"/>
          </p:cNvGraphicFramePr>
          <p:nvPr/>
        </p:nvGraphicFramePr>
        <p:xfrm>
          <a:off x="228600" y="1239393"/>
          <a:ext cx="8686800" cy="5676645"/>
        </p:xfrm>
        <a:graphic>
          <a:graphicData uri="http://schemas.openxmlformats.org/drawingml/2006/table">
            <a:tbl>
              <a:tblPr/>
              <a:tblGrid>
                <a:gridCol w="1923616"/>
                <a:gridCol w="1785040"/>
                <a:gridCol w="1786007"/>
                <a:gridCol w="1181303"/>
                <a:gridCol w="2010834"/>
              </a:tblGrid>
              <a:tr h="1580007">
                <a:tc>
                  <a:txBody>
                    <a:bodyPr/>
                    <a:lstStyle/>
                    <a:p>
                      <a:pPr marL="71755" marR="71755" algn="r">
                        <a:lnSpc>
                          <a:spcPct val="115000"/>
                        </a:lnSpc>
                        <a:spcAft>
                          <a:spcPts val="0"/>
                        </a:spcAft>
                      </a:pPr>
                      <a:r>
                        <a:rPr lang="ar-TN" sz="2000" b="1" dirty="0">
                          <a:latin typeface="Calibri"/>
                          <a:ea typeface="Calibri"/>
                          <a:cs typeface="Arial"/>
                        </a:rPr>
                        <a:t>عينة مرضى السكري</a:t>
                      </a:r>
                      <a:endParaRPr lang="en-US" sz="2000" b="1" dirty="0">
                        <a:latin typeface="Calibri"/>
                        <a:ea typeface="Calibri"/>
                        <a:cs typeface="Arial"/>
                      </a:endParaRPr>
                    </a:p>
                    <a:p>
                      <a:pPr marL="71755" marR="71755" algn="r">
                        <a:lnSpc>
                          <a:spcPct val="115000"/>
                        </a:lnSpc>
                        <a:spcAft>
                          <a:spcPts val="0"/>
                        </a:spcAft>
                      </a:pPr>
                      <a:r>
                        <a:rPr lang="ar-TN" sz="2000" b="1" dirty="0">
                          <a:latin typeface="Calibri"/>
                          <a:ea typeface="Calibri"/>
                          <a:cs typeface="Arial"/>
                        </a:rPr>
                        <a:t>+ مضاعفا ت</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TN" sz="2000" b="1" dirty="0">
                          <a:latin typeface="Calibri"/>
                          <a:ea typeface="Calibri"/>
                          <a:cs typeface="Arial"/>
                        </a:rPr>
                        <a:t>عينة مرضى السكري</a:t>
                      </a:r>
                      <a:endParaRPr lang="en-US" sz="2000" b="1" dirty="0">
                        <a:latin typeface="Calibri"/>
                        <a:ea typeface="Calibri"/>
                        <a:cs typeface="Arial"/>
                      </a:endParaRPr>
                    </a:p>
                    <a:p>
                      <a:pPr algn="r">
                        <a:lnSpc>
                          <a:spcPct val="115000"/>
                        </a:lnSpc>
                        <a:spcAft>
                          <a:spcPts val="0"/>
                        </a:spcAft>
                      </a:pPr>
                      <a:r>
                        <a:rPr lang="ar-TN" sz="2000" b="1" dirty="0">
                          <a:latin typeface="Calibri"/>
                          <a:ea typeface="Calibri"/>
                          <a:cs typeface="Arial"/>
                        </a:rPr>
                        <a:t> أعراض جانبية +</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TN" sz="2000" b="1">
                          <a:latin typeface="Calibri"/>
                          <a:ea typeface="Calibri"/>
                          <a:cs typeface="Arial"/>
                        </a:rPr>
                        <a:t>عينة مرضى السكري</a:t>
                      </a:r>
                      <a:endParaRPr lang="en-US" sz="2000" b="1">
                        <a:latin typeface="Calibri"/>
                        <a:ea typeface="Calibri"/>
                        <a:cs typeface="Arial"/>
                      </a:endParaRPr>
                    </a:p>
                    <a:p>
                      <a:pPr algn="r">
                        <a:lnSpc>
                          <a:spcPct val="115000"/>
                        </a:lnSpc>
                        <a:spcAft>
                          <a:spcPts val="0"/>
                        </a:spcAft>
                      </a:pPr>
                      <a:r>
                        <a:rPr lang="ar-TN" sz="2000" b="1">
                          <a:latin typeface="Calibri"/>
                          <a:ea typeface="Calibri"/>
                          <a:cs typeface="Arial"/>
                        </a:rPr>
                        <a:t>بدون أعراض جانبية</a:t>
                      </a:r>
                      <a:endParaRPr lang="en-US" sz="2000" b="1">
                        <a:latin typeface="Calibri"/>
                        <a:ea typeface="Calibri"/>
                        <a:cs typeface="Arial"/>
                      </a:endParaRPr>
                    </a:p>
                    <a:p>
                      <a:pPr algn="r">
                        <a:lnSpc>
                          <a:spcPct val="115000"/>
                        </a:lnSpc>
                        <a:spcAft>
                          <a:spcPts val="0"/>
                        </a:spcAft>
                      </a:pPr>
                      <a:r>
                        <a:rPr lang="ar-TN" sz="2000" b="1">
                          <a:latin typeface="Calibri"/>
                          <a:ea typeface="Calibri"/>
                          <a:cs typeface="Arial"/>
                        </a:rPr>
                        <a:t> </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2000" b="1">
                          <a:latin typeface="Calibri"/>
                          <a:ea typeface="Calibri"/>
                          <a:cs typeface="Arial"/>
                        </a:rPr>
                        <a:t>الشاهد</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2000" b="1">
                          <a:latin typeface="Calibri"/>
                          <a:ea typeface="Calibri"/>
                          <a:cs typeface="Arial"/>
                        </a:rPr>
                        <a:t>المؤشرات</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5907">
                <a:tc>
                  <a:txBody>
                    <a:bodyPr/>
                    <a:lstStyle/>
                    <a:p>
                      <a:pPr marL="71755" marR="71755" algn="ctr">
                        <a:lnSpc>
                          <a:spcPct val="200000"/>
                        </a:lnSpc>
                        <a:spcAft>
                          <a:spcPts val="1000"/>
                        </a:spcAft>
                      </a:pPr>
                      <a:r>
                        <a:rPr lang="en-US" sz="2000" b="1">
                          <a:latin typeface="Calibri"/>
                          <a:ea typeface="Calibri"/>
                          <a:cs typeface="Arial"/>
                        </a:rPr>
                        <a:t>12 ±1**</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dirty="0">
                          <a:latin typeface="Calibri"/>
                          <a:ea typeface="Calibri"/>
                          <a:cs typeface="Arial"/>
                        </a:rPr>
                        <a:t>10.5 ± 0.8**</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dirty="0">
                          <a:latin typeface="Calibri"/>
                          <a:ea typeface="Calibri"/>
                          <a:cs typeface="Arial"/>
                        </a:rPr>
                        <a:t>12 ± 2**</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2000" b="1">
                          <a:latin typeface="Calibri"/>
                          <a:ea typeface="Calibri"/>
                          <a:cs typeface="Arial"/>
                        </a:rPr>
                        <a:t>5.9± 0.2</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indent="0" algn="r" defTabSz="914400" rtl="1" eaLnBrk="1" fontAlgn="auto" latinLnBrk="0" hangingPunct="1">
                        <a:lnSpc>
                          <a:spcPct val="115000"/>
                        </a:lnSpc>
                        <a:spcBef>
                          <a:spcPts val="0"/>
                        </a:spcBef>
                        <a:spcAft>
                          <a:spcPts val="0"/>
                        </a:spcAft>
                        <a:buClrTx/>
                        <a:buSzTx/>
                        <a:buFontTx/>
                        <a:buNone/>
                        <a:tabLst/>
                        <a:defRPr/>
                      </a:pPr>
                      <a:r>
                        <a:rPr lang="ar-TN" sz="2000" b="1" dirty="0">
                          <a:latin typeface="Calibri"/>
                          <a:ea typeface="Calibri"/>
                          <a:cs typeface="Arial"/>
                        </a:rPr>
                        <a:t>نسبة السكر في الدم </a:t>
                      </a:r>
                      <a:r>
                        <a:rPr lang="ar-TN" sz="2000" b="1" dirty="0" smtClean="0">
                          <a:latin typeface="Calibri"/>
                          <a:ea typeface="Calibri"/>
                          <a:cs typeface="Arial"/>
                        </a:rPr>
                        <a:t>(</a:t>
                      </a:r>
                      <a:r>
                        <a:rPr lang="ar-TN" sz="2000" b="1" dirty="0" err="1">
                          <a:latin typeface="Calibri"/>
                          <a:ea typeface="Calibri"/>
                          <a:cs typeface="Arial"/>
                        </a:rPr>
                        <a:t>ملمول</a:t>
                      </a:r>
                      <a:r>
                        <a:rPr lang="ar-TN" sz="2000" b="1" dirty="0">
                          <a:latin typeface="Calibri"/>
                          <a:ea typeface="Calibri"/>
                          <a:cs typeface="Arial"/>
                        </a:rPr>
                        <a:t>/ </a:t>
                      </a:r>
                      <a:r>
                        <a:rPr lang="ar-TN" sz="2000" b="1" dirty="0" err="1">
                          <a:latin typeface="Calibri"/>
                          <a:ea typeface="Calibri"/>
                          <a:cs typeface="Arial"/>
                        </a:rPr>
                        <a:t>ل</a:t>
                      </a:r>
                      <a:r>
                        <a:rPr lang="ar-TN" sz="2000" b="1" dirty="0">
                          <a:latin typeface="Calibri"/>
                          <a:ea typeface="Calibri"/>
                          <a:cs typeface="Arial"/>
                        </a:rPr>
                        <a:t> </a:t>
                      </a:r>
                      <a:r>
                        <a:rPr lang="ar-TN" sz="2000" b="1" dirty="0" smtClean="0">
                          <a:latin typeface="Calibri"/>
                          <a:ea typeface="Calibri"/>
                          <a:cs typeface="Arial"/>
                        </a:rPr>
                        <a:t>الدم)</a:t>
                      </a:r>
                      <a:endParaRPr lang="en-US" sz="2000" b="1" dirty="0" smtClean="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79469">
                <a:tc>
                  <a:txBody>
                    <a:bodyPr/>
                    <a:lstStyle/>
                    <a:p>
                      <a:pPr marL="71755" marR="71755" algn="ctr">
                        <a:lnSpc>
                          <a:spcPct val="200000"/>
                        </a:lnSpc>
                        <a:spcAft>
                          <a:spcPts val="1000"/>
                        </a:spcAft>
                      </a:pPr>
                      <a:r>
                        <a:rPr lang="en-US" sz="2000" b="1">
                          <a:latin typeface="Calibri"/>
                          <a:ea typeface="Calibri"/>
                          <a:cs typeface="Arial"/>
                        </a:rPr>
                        <a:t>4.5 ± 0.3**</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dirty="0">
                          <a:latin typeface="Calibri"/>
                          <a:ea typeface="Calibri"/>
                          <a:cs typeface="Arial"/>
                        </a:rPr>
                        <a:t>5 ± 0.3**</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dirty="0">
                          <a:latin typeface="Calibri"/>
                          <a:ea typeface="Calibri"/>
                          <a:cs typeface="Arial"/>
                        </a:rPr>
                        <a:t>4.8 ± 0.2**</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2000" b="1" dirty="0">
                          <a:latin typeface="Calibri"/>
                          <a:ea typeface="Calibri"/>
                          <a:cs typeface="Arial"/>
                        </a:rPr>
                        <a:t>3.7 ± 0.2</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indent="0" algn="r" defTabSz="914400" rtl="1" eaLnBrk="1" fontAlgn="auto" latinLnBrk="0" hangingPunct="1">
                        <a:lnSpc>
                          <a:spcPct val="115000"/>
                        </a:lnSpc>
                        <a:spcBef>
                          <a:spcPts val="0"/>
                        </a:spcBef>
                        <a:spcAft>
                          <a:spcPts val="0"/>
                        </a:spcAft>
                        <a:buClrTx/>
                        <a:buSzTx/>
                        <a:buFontTx/>
                        <a:buNone/>
                        <a:tabLst/>
                        <a:defRPr/>
                      </a:pPr>
                      <a:r>
                        <a:rPr lang="ar-TN" sz="2000" b="1" dirty="0">
                          <a:latin typeface="Calibri"/>
                          <a:ea typeface="Calibri"/>
                          <a:cs typeface="Arial"/>
                        </a:rPr>
                        <a:t>نسبة الكولسترول في </a:t>
                      </a:r>
                      <a:r>
                        <a:rPr lang="ar-TN" sz="2000" b="1" dirty="0" smtClean="0">
                          <a:latin typeface="Calibri"/>
                          <a:ea typeface="Calibri"/>
                          <a:cs typeface="Arial"/>
                        </a:rPr>
                        <a:t> الدم (</a:t>
                      </a:r>
                      <a:r>
                        <a:rPr lang="ar-TN" sz="2000" b="1" dirty="0" err="1" smtClean="0">
                          <a:latin typeface="Calibri"/>
                          <a:ea typeface="Calibri"/>
                          <a:cs typeface="Arial"/>
                        </a:rPr>
                        <a:t>ملمول</a:t>
                      </a:r>
                      <a:r>
                        <a:rPr lang="ar-TN" sz="2000" b="1" dirty="0" smtClean="0">
                          <a:latin typeface="Calibri"/>
                          <a:ea typeface="Calibri"/>
                          <a:cs typeface="Arial"/>
                        </a:rPr>
                        <a:t>/ </a:t>
                      </a:r>
                      <a:r>
                        <a:rPr lang="ar-TN" sz="2000" b="1" dirty="0" err="1" smtClean="0">
                          <a:latin typeface="Calibri"/>
                          <a:ea typeface="Calibri"/>
                          <a:cs typeface="Arial"/>
                        </a:rPr>
                        <a:t>ل</a:t>
                      </a:r>
                      <a:r>
                        <a:rPr lang="ar-TN" sz="2000" b="1" dirty="0" smtClean="0">
                          <a:latin typeface="Calibri"/>
                          <a:ea typeface="Calibri"/>
                          <a:cs typeface="Arial"/>
                        </a:rPr>
                        <a:t> )</a:t>
                      </a:r>
                      <a:endParaRPr lang="en-US" sz="2000" b="1" dirty="0" smtClean="0">
                        <a:latin typeface="Calibri"/>
                        <a:ea typeface="Calibri"/>
                        <a:cs typeface="Arial"/>
                      </a:endParaRPr>
                    </a:p>
                    <a:p>
                      <a:pPr marL="71755" marR="71755" algn="r" rtl="1">
                        <a:lnSpc>
                          <a:spcPct val="115000"/>
                        </a:lnSpc>
                        <a:spcAft>
                          <a:spcPts val="0"/>
                        </a:spcAft>
                      </a:pP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59602">
                <a:tc>
                  <a:txBody>
                    <a:bodyPr/>
                    <a:lstStyle/>
                    <a:p>
                      <a:pPr marL="71755" marR="71755" algn="ctr">
                        <a:lnSpc>
                          <a:spcPct val="200000"/>
                        </a:lnSpc>
                        <a:spcAft>
                          <a:spcPts val="1000"/>
                        </a:spcAft>
                      </a:pPr>
                      <a:r>
                        <a:rPr lang="en-US" sz="2000" b="1">
                          <a:latin typeface="Calibri"/>
                          <a:ea typeface="Calibri"/>
                          <a:cs typeface="Arial"/>
                        </a:rPr>
                        <a:t>2 ± 0.3</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a:latin typeface="Calibri"/>
                          <a:ea typeface="Calibri"/>
                          <a:cs typeface="Arial"/>
                        </a:rPr>
                        <a:t>2.2 ± 0.4</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dirty="0">
                          <a:latin typeface="Calibri"/>
                          <a:ea typeface="Calibri"/>
                          <a:cs typeface="Arial"/>
                        </a:rPr>
                        <a:t>1.9 ± 0.1</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2000" b="1">
                          <a:latin typeface="Calibri"/>
                          <a:ea typeface="Calibri"/>
                          <a:cs typeface="Arial"/>
                        </a:rPr>
                        <a:t>1.7± 0.1</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2000" b="1" dirty="0">
                          <a:latin typeface="Calibri"/>
                          <a:ea typeface="Calibri"/>
                          <a:cs typeface="Arial"/>
                        </a:rPr>
                        <a:t>نسبة ثلاثي القلسيريد في الدم  (ملمول/ ل )</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13861">
                <a:tc>
                  <a:txBody>
                    <a:bodyPr/>
                    <a:lstStyle/>
                    <a:p>
                      <a:pPr marL="71755" marR="71755" algn="ctr">
                        <a:lnSpc>
                          <a:spcPct val="200000"/>
                        </a:lnSpc>
                        <a:spcAft>
                          <a:spcPts val="1000"/>
                        </a:spcAft>
                      </a:pPr>
                      <a:r>
                        <a:rPr lang="en-US" sz="2000" b="1">
                          <a:latin typeface="Calibri"/>
                          <a:ea typeface="Calibri"/>
                          <a:cs typeface="Arial"/>
                        </a:rPr>
                        <a:t>10.5 ± 0.3**</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a:latin typeface="Calibri"/>
                          <a:ea typeface="Calibri"/>
                          <a:cs typeface="Arial"/>
                        </a:rPr>
                        <a:t>8.3 ± 0.1**</a:t>
                      </a:r>
                      <a:endParaRPr lang="en-US" sz="2000" b="1">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b="1" dirty="0">
                          <a:latin typeface="Calibri"/>
                          <a:ea typeface="Calibri"/>
                          <a:cs typeface="Arial"/>
                        </a:rPr>
                        <a:t>8.8 ± 0.3**</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2000" b="1" dirty="0">
                          <a:latin typeface="Calibri"/>
                          <a:ea typeface="Calibri"/>
                          <a:cs typeface="Arial"/>
                        </a:rPr>
                        <a:t>5 ± 0.1</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rtl="1">
                        <a:lnSpc>
                          <a:spcPct val="115000"/>
                        </a:lnSpc>
                        <a:spcAft>
                          <a:spcPts val="0"/>
                        </a:spcAft>
                      </a:pPr>
                      <a:r>
                        <a:rPr lang="ar-TN" sz="2000" b="1" dirty="0">
                          <a:latin typeface="Calibri"/>
                          <a:ea typeface="Calibri"/>
                          <a:cs typeface="Arial"/>
                        </a:rPr>
                        <a:t>نسبة الهيموقلوبين السكري  في </a:t>
                      </a:r>
                      <a:r>
                        <a:rPr lang="ar-TN" sz="2000" b="1" dirty="0" smtClean="0">
                          <a:latin typeface="Calibri"/>
                          <a:ea typeface="Calibri"/>
                          <a:cs typeface="Arial"/>
                        </a:rPr>
                        <a:t>الدم (%)</a:t>
                      </a:r>
                      <a:endParaRPr lang="en-US" sz="2000" b="1"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13</a:t>
            </a:fld>
            <a:endParaRPr kumimoji="0" lang="en-US" sz="2000" b="1" dirty="0">
              <a:solidFill>
                <a:schemeClr val="tx1">
                  <a:lumMod val="95000"/>
                  <a:lumOff val="5000"/>
                </a:schemeClr>
              </a:solidFill>
            </a:endParaRPr>
          </a:p>
        </p:txBody>
      </p:sp>
      <p:sp>
        <p:nvSpPr>
          <p:cNvPr id="12" name="TextBox 11"/>
          <p:cNvSpPr txBox="1"/>
          <p:nvPr/>
        </p:nvSpPr>
        <p:spPr>
          <a:xfrm>
            <a:off x="0" y="228600"/>
            <a:ext cx="9315371" cy="1200329"/>
          </a:xfrm>
          <a:prstGeom prst="rect">
            <a:avLst/>
          </a:prstGeom>
          <a:noFill/>
        </p:spPr>
        <p:txBody>
          <a:bodyPr wrap="none" rtlCol="1">
            <a:spAutoFit/>
          </a:bodyPr>
          <a:lstStyle/>
          <a:p>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الجدول رقم 3: تقييم مؤشرات الإجهاد ألتأكسدي بين المجموعات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Table 5"/>
          <p:cNvGraphicFramePr>
            <a:graphicFrameLocks noGrp="1"/>
          </p:cNvGraphicFramePr>
          <p:nvPr/>
        </p:nvGraphicFramePr>
        <p:xfrm>
          <a:off x="228600" y="762000"/>
          <a:ext cx="8686800" cy="5791200"/>
        </p:xfrm>
        <a:graphic>
          <a:graphicData uri="http://schemas.openxmlformats.org/drawingml/2006/table">
            <a:tbl>
              <a:tblPr/>
              <a:tblGrid>
                <a:gridCol w="1923616"/>
                <a:gridCol w="1785039"/>
                <a:gridCol w="1786008"/>
                <a:gridCol w="1444893"/>
                <a:gridCol w="1747244"/>
              </a:tblGrid>
              <a:tr h="837730">
                <a:tc>
                  <a:txBody>
                    <a:bodyPr/>
                    <a:lstStyle/>
                    <a:p>
                      <a:pPr marL="71755" marR="71755" algn="r">
                        <a:lnSpc>
                          <a:spcPct val="115000"/>
                        </a:lnSpc>
                        <a:spcAft>
                          <a:spcPts val="0"/>
                        </a:spcAft>
                      </a:pPr>
                      <a:r>
                        <a:rPr lang="ar-TN" sz="1600" b="1" dirty="0">
                          <a:latin typeface="Calibri"/>
                          <a:ea typeface="Calibri"/>
                          <a:cs typeface="Arial"/>
                        </a:rPr>
                        <a:t>عينة مرضى السكري</a:t>
                      </a:r>
                      <a:endParaRPr lang="en-US" sz="1600" b="1" dirty="0">
                        <a:latin typeface="Calibri"/>
                        <a:ea typeface="Calibri"/>
                        <a:cs typeface="Arial"/>
                      </a:endParaRPr>
                    </a:p>
                    <a:p>
                      <a:pPr marL="71755" marR="71755" algn="r">
                        <a:lnSpc>
                          <a:spcPct val="115000"/>
                        </a:lnSpc>
                        <a:spcAft>
                          <a:spcPts val="0"/>
                        </a:spcAft>
                      </a:pPr>
                      <a:r>
                        <a:rPr lang="ar-TN" sz="1600" b="1" dirty="0">
                          <a:latin typeface="Calibri"/>
                          <a:ea typeface="Calibri"/>
                          <a:cs typeface="Arial"/>
                        </a:rPr>
                        <a:t>+ مضاعفا ت</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TN" sz="1600" b="1" dirty="0">
                          <a:latin typeface="Calibri"/>
                          <a:ea typeface="Calibri"/>
                          <a:cs typeface="Arial"/>
                        </a:rPr>
                        <a:t>عينة مرضى السكري</a:t>
                      </a:r>
                      <a:endParaRPr lang="en-US" sz="1600" b="1" dirty="0">
                        <a:latin typeface="Calibri"/>
                        <a:ea typeface="Calibri"/>
                        <a:cs typeface="Arial"/>
                      </a:endParaRPr>
                    </a:p>
                    <a:p>
                      <a:pPr algn="r">
                        <a:lnSpc>
                          <a:spcPct val="115000"/>
                        </a:lnSpc>
                        <a:spcAft>
                          <a:spcPts val="0"/>
                        </a:spcAft>
                      </a:pPr>
                      <a:r>
                        <a:rPr lang="ar-TN" sz="1600" b="1" dirty="0">
                          <a:latin typeface="Calibri"/>
                          <a:ea typeface="Calibri"/>
                          <a:cs typeface="Arial"/>
                        </a:rPr>
                        <a:t> أعراض جانبية +</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ar-TN" sz="1600" b="1" dirty="0">
                          <a:latin typeface="Calibri"/>
                          <a:ea typeface="Calibri"/>
                          <a:cs typeface="Arial"/>
                        </a:rPr>
                        <a:t>عينة مرضى السكري</a:t>
                      </a:r>
                      <a:endParaRPr lang="en-US" sz="1600" b="1" dirty="0">
                        <a:latin typeface="Calibri"/>
                        <a:ea typeface="Calibri"/>
                        <a:cs typeface="Arial"/>
                      </a:endParaRPr>
                    </a:p>
                    <a:p>
                      <a:pPr algn="r">
                        <a:lnSpc>
                          <a:spcPct val="115000"/>
                        </a:lnSpc>
                        <a:spcAft>
                          <a:spcPts val="0"/>
                        </a:spcAft>
                      </a:pPr>
                      <a:r>
                        <a:rPr lang="ar-TN" sz="1600" b="1" dirty="0">
                          <a:latin typeface="Calibri"/>
                          <a:ea typeface="Calibri"/>
                          <a:cs typeface="Arial"/>
                        </a:rPr>
                        <a:t>بدون أعراض جانبية</a:t>
                      </a:r>
                      <a:endParaRPr lang="en-US" sz="1600" b="1" dirty="0">
                        <a:latin typeface="Calibri"/>
                        <a:ea typeface="Calibri"/>
                        <a:cs typeface="Arial"/>
                      </a:endParaRPr>
                    </a:p>
                    <a:p>
                      <a:pPr algn="r">
                        <a:lnSpc>
                          <a:spcPct val="115000"/>
                        </a:lnSpc>
                        <a:spcAft>
                          <a:spcPts val="0"/>
                        </a:spcAft>
                      </a:pPr>
                      <a:r>
                        <a:rPr lang="ar-TN" sz="1600" b="1" dirty="0">
                          <a:latin typeface="Calibri"/>
                          <a:ea typeface="Calibri"/>
                          <a:cs typeface="Arial"/>
                        </a:rPr>
                        <a:t> </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1600" b="1">
                          <a:latin typeface="Calibri"/>
                          <a:ea typeface="Calibri"/>
                          <a:cs typeface="Arial"/>
                        </a:rPr>
                        <a:t>الشاهد</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1600" b="1" dirty="0">
                          <a:latin typeface="Calibri"/>
                          <a:ea typeface="Calibri"/>
                          <a:cs typeface="Arial"/>
                        </a:rPr>
                        <a:t>المؤشرات</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52348">
                <a:tc>
                  <a:txBody>
                    <a:bodyPr/>
                    <a:lstStyle/>
                    <a:p>
                      <a:pPr marR="71755" algn="ctr">
                        <a:lnSpc>
                          <a:spcPct val="200000"/>
                        </a:lnSpc>
                        <a:spcAft>
                          <a:spcPts val="1000"/>
                        </a:spcAft>
                      </a:pPr>
                      <a:r>
                        <a:rPr lang="fr-FR" sz="1600" b="1">
                          <a:latin typeface="Calibri"/>
                          <a:ea typeface="Calibri"/>
                          <a:cs typeface="Arial"/>
                        </a:rPr>
                        <a:t>1.1± 0.03**</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dirty="0">
                          <a:latin typeface="Calibri"/>
                          <a:ea typeface="Calibri"/>
                          <a:cs typeface="Arial"/>
                        </a:rPr>
                        <a:t>1.2  ± 0.03 **</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1600" b="1" dirty="0">
                          <a:latin typeface="Calibri"/>
                          <a:ea typeface="Calibri"/>
                          <a:cs typeface="Arial"/>
                        </a:rPr>
                        <a:t>1.3  ± 0.03*</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a:latin typeface="Calibri"/>
                          <a:ea typeface="Calibri"/>
                          <a:cs typeface="Arial"/>
                        </a:rPr>
                        <a:t>1.6 ± 0.04</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1600" b="1" i="1" dirty="0">
                          <a:latin typeface="Calibri"/>
                          <a:ea typeface="Calibri"/>
                          <a:cs typeface="Arial"/>
                        </a:rPr>
                        <a:t>ت </a:t>
                      </a:r>
                      <a:r>
                        <a:rPr lang="ar-TN" sz="1600" b="1" i="1" dirty="0" err="1">
                          <a:latin typeface="Calibri"/>
                          <a:ea typeface="Calibri"/>
                          <a:cs typeface="Arial"/>
                        </a:rPr>
                        <a:t>أ</a:t>
                      </a:r>
                      <a:r>
                        <a:rPr lang="ar-TN" sz="1600" b="1" i="1" dirty="0">
                          <a:latin typeface="Calibri"/>
                          <a:ea typeface="Calibri"/>
                          <a:cs typeface="Arial"/>
                        </a:rPr>
                        <a:t> س</a:t>
                      </a:r>
                      <a:endParaRPr lang="en-US" sz="1600" b="1" dirty="0">
                        <a:latin typeface="Calibri"/>
                        <a:ea typeface="Calibri"/>
                        <a:cs typeface="Arial"/>
                      </a:endParaRPr>
                    </a:p>
                    <a:p>
                      <a:pPr marL="71755" marR="71755" algn="r">
                        <a:lnSpc>
                          <a:spcPct val="115000"/>
                        </a:lnSpc>
                        <a:spcAft>
                          <a:spcPts val="0"/>
                        </a:spcAft>
                      </a:pPr>
                      <a:r>
                        <a:rPr lang="ar-TN" sz="1600" b="1" i="1" dirty="0" err="1">
                          <a:latin typeface="Calibri"/>
                          <a:ea typeface="Calibri"/>
                          <a:cs typeface="Arial"/>
                        </a:rPr>
                        <a:t>مليمول</a:t>
                      </a:r>
                      <a:r>
                        <a:rPr lang="ar-TN" sz="1600" b="1" i="1" dirty="0">
                          <a:latin typeface="Calibri"/>
                          <a:ea typeface="Calibri"/>
                          <a:cs typeface="Arial"/>
                        </a:rPr>
                        <a:t>/ل</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52348">
                <a:tc>
                  <a:txBody>
                    <a:bodyPr/>
                    <a:lstStyle/>
                    <a:p>
                      <a:pPr marR="71755" algn="ctr">
                        <a:lnSpc>
                          <a:spcPct val="200000"/>
                        </a:lnSpc>
                        <a:spcAft>
                          <a:spcPts val="1000"/>
                        </a:spcAft>
                      </a:pPr>
                      <a:r>
                        <a:rPr lang="fr-FR" sz="1600" b="1">
                          <a:latin typeface="Calibri"/>
                          <a:ea typeface="Calibri"/>
                          <a:cs typeface="Arial"/>
                        </a:rPr>
                        <a:t>19 ±1.6 **</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a:latin typeface="Calibri"/>
                          <a:ea typeface="Calibri"/>
                          <a:cs typeface="Arial"/>
                        </a:rPr>
                        <a:t>20.6 ±1.5**</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1600" b="1" dirty="0">
                          <a:latin typeface="Calibri"/>
                          <a:ea typeface="Calibri"/>
                          <a:cs typeface="Arial"/>
                        </a:rPr>
                        <a:t>28.6 ± 3*</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a:latin typeface="Calibri"/>
                          <a:ea typeface="Calibri"/>
                          <a:cs typeface="Arial"/>
                        </a:rPr>
                        <a:t>56 ± 3</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1600" b="1" i="1" dirty="0">
                          <a:latin typeface="Calibri"/>
                          <a:ea typeface="Calibri"/>
                          <a:cs typeface="Arial"/>
                        </a:rPr>
                        <a:t>ج </a:t>
                      </a:r>
                      <a:r>
                        <a:rPr lang="ar-TN" sz="1600" b="1" i="1" dirty="0" err="1">
                          <a:latin typeface="Calibri"/>
                          <a:ea typeface="Calibri"/>
                          <a:cs typeface="Arial"/>
                        </a:rPr>
                        <a:t>ب</a:t>
                      </a:r>
                      <a:r>
                        <a:rPr lang="ar-TN" sz="1600" b="1" i="1" dirty="0">
                          <a:latin typeface="Calibri"/>
                          <a:ea typeface="Calibri"/>
                          <a:cs typeface="Arial"/>
                        </a:rPr>
                        <a:t> اكس</a:t>
                      </a:r>
                      <a:endParaRPr lang="en-US" sz="1600" b="1" dirty="0">
                        <a:latin typeface="Calibri"/>
                        <a:ea typeface="Calibri"/>
                        <a:cs typeface="Arial"/>
                      </a:endParaRPr>
                    </a:p>
                    <a:p>
                      <a:pPr marL="71755" marR="71755" algn="r">
                        <a:lnSpc>
                          <a:spcPct val="115000"/>
                        </a:lnSpc>
                        <a:spcAft>
                          <a:spcPts val="0"/>
                        </a:spcAft>
                      </a:pPr>
                      <a:r>
                        <a:rPr lang="ar-TN" sz="1600" b="1" i="1" dirty="0">
                          <a:latin typeface="Calibri"/>
                          <a:ea typeface="Calibri"/>
                          <a:cs typeface="Arial"/>
                        </a:rPr>
                        <a:t>وحدة/لتر</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52348">
                <a:tc>
                  <a:txBody>
                    <a:bodyPr/>
                    <a:lstStyle/>
                    <a:p>
                      <a:pPr marR="71755" algn="ctr">
                        <a:lnSpc>
                          <a:spcPct val="200000"/>
                        </a:lnSpc>
                        <a:spcAft>
                          <a:spcPts val="1000"/>
                        </a:spcAft>
                      </a:pPr>
                      <a:r>
                        <a:rPr lang="fr-FR" sz="1600" b="1">
                          <a:latin typeface="Calibri"/>
                          <a:ea typeface="Calibri"/>
                          <a:cs typeface="Arial"/>
                        </a:rPr>
                        <a:t>90 ± 3 **</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a:latin typeface="Calibri"/>
                          <a:ea typeface="Calibri"/>
                          <a:cs typeface="Arial"/>
                        </a:rPr>
                        <a:t>110 ±3.2 </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dirty="0">
                          <a:latin typeface="Calibri"/>
                          <a:ea typeface="Calibri"/>
                          <a:cs typeface="Arial"/>
                        </a:rPr>
                        <a:t>108 ± 2.9</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71755" algn="ctr">
                        <a:lnSpc>
                          <a:spcPct val="200000"/>
                        </a:lnSpc>
                        <a:spcAft>
                          <a:spcPts val="1000"/>
                        </a:spcAft>
                      </a:pPr>
                      <a:r>
                        <a:rPr lang="fr-FR" sz="1600" b="1" dirty="0">
                          <a:latin typeface="Calibri"/>
                          <a:ea typeface="Calibri"/>
                          <a:cs typeface="Arial"/>
                        </a:rPr>
                        <a:t>117 ±1.3</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r">
                        <a:lnSpc>
                          <a:spcPct val="115000"/>
                        </a:lnSpc>
                        <a:spcAft>
                          <a:spcPts val="0"/>
                        </a:spcAft>
                      </a:pPr>
                      <a:r>
                        <a:rPr lang="ar-TN" sz="1600" b="1" i="1" dirty="0">
                          <a:latin typeface="Calibri"/>
                          <a:ea typeface="Calibri"/>
                          <a:cs typeface="Arial"/>
                        </a:rPr>
                        <a:t>س أو </a:t>
                      </a:r>
                      <a:r>
                        <a:rPr lang="ar-TN" sz="1600" b="1" i="1" dirty="0" err="1">
                          <a:latin typeface="Calibri"/>
                          <a:ea typeface="Calibri"/>
                          <a:cs typeface="Arial"/>
                        </a:rPr>
                        <a:t>د</a:t>
                      </a:r>
                      <a:endParaRPr lang="en-US" sz="1600" b="1" dirty="0">
                        <a:latin typeface="Calibri"/>
                        <a:ea typeface="Calibri"/>
                        <a:cs typeface="Arial"/>
                      </a:endParaRPr>
                    </a:p>
                    <a:p>
                      <a:pPr marL="71755" marR="71755" algn="r">
                        <a:lnSpc>
                          <a:spcPct val="115000"/>
                        </a:lnSpc>
                        <a:spcAft>
                          <a:spcPts val="0"/>
                        </a:spcAft>
                      </a:pPr>
                      <a:r>
                        <a:rPr lang="ar-TN" sz="1600" b="1" i="1" dirty="0">
                          <a:latin typeface="Calibri"/>
                          <a:ea typeface="Calibri"/>
                          <a:cs typeface="Arial"/>
                        </a:rPr>
                        <a:t>وحدة</a:t>
                      </a:r>
                      <a:r>
                        <a:rPr lang="ar-TN" sz="1600" b="1" i="1" dirty="0" smtClean="0">
                          <a:latin typeface="Calibri"/>
                          <a:ea typeface="Calibri"/>
                          <a:cs typeface="Arial"/>
                        </a:rPr>
                        <a:t>/ </a:t>
                      </a:r>
                      <a:r>
                        <a:rPr lang="ar-TN" sz="1600" b="1" i="1" dirty="0" err="1" smtClean="0">
                          <a:latin typeface="Calibri"/>
                          <a:ea typeface="Calibri"/>
                          <a:cs typeface="Arial"/>
                        </a:rPr>
                        <a:t>مللتر</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52348">
                <a:tc>
                  <a:txBody>
                    <a:bodyPr/>
                    <a:lstStyle/>
                    <a:p>
                      <a:pPr algn="ctr">
                        <a:lnSpc>
                          <a:spcPct val="200000"/>
                        </a:lnSpc>
                        <a:spcAft>
                          <a:spcPts val="1000"/>
                        </a:spcAft>
                      </a:pPr>
                      <a:r>
                        <a:rPr lang="fr-FR" sz="1600" b="1">
                          <a:latin typeface="Calibri"/>
                          <a:ea typeface="Calibri"/>
                          <a:cs typeface="Arial"/>
                        </a:rPr>
                        <a:t>1.15 ± 0.07**</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1.2 ± 0.1**</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1.2 ± 0.2</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dirty="0">
                          <a:latin typeface="Calibri"/>
                          <a:ea typeface="Calibri"/>
                          <a:cs typeface="Arial"/>
                        </a:rPr>
                        <a:t>1.4 ± 0.1</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TN" sz="1600" b="1" dirty="0">
                          <a:latin typeface="Calibri"/>
                          <a:ea typeface="Calibri"/>
                          <a:cs typeface="Arial"/>
                        </a:rPr>
                        <a:t>معدن الزنك (</a:t>
                      </a:r>
                      <a:r>
                        <a:rPr lang="ar-TN" sz="1600" b="1" dirty="0" err="1" smtClean="0">
                          <a:latin typeface="Calibri"/>
                          <a:ea typeface="Calibri"/>
                          <a:cs typeface="Arial"/>
                        </a:rPr>
                        <a:t>مكروغرام</a:t>
                      </a:r>
                      <a:r>
                        <a:rPr lang="ar-TN" sz="1600" b="1" dirty="0" smtClean="0">
                          <a:latin typeface="Calibri"/>
                          <a:ea typeface="Calibri"/>
                          <a:cs typeface="Arial"/>
                        </a:rPr>
                        <a:t>/</a:t>
                      </a:r>
                      <a:r>
                        <a:rPr lang="ar-TN" sz="1600" b="1" dirty="0" err="1" smtClean="0">
                          <a:latin typeface="Calibri"/>
                          <a:ea typeface="Calibri"/>
                          <a:cs typeface="Arial"/>
                        </a:rPr>
                        <a:t>دسل</a:t>
                      </a:r>
                      <a:r>
                        <a:rPr lang="ar-TN" sz="1600" b="1" dirty="0">
                          <a:latin typeface="Calibri"/>
                          <a:ea typeface="Calibri"/>
                          <a:cs typeface="Arial"/>
                        </a:rPr>
                        <a:t>)</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30359">
                <a:tc>
                  <a:txBody>
                    <a:bodyPr/>
                    <a:lstStyle/>
                    <a:p>
                      <a:pPr algn="ctr">
                        <a:lnSpc>
                          <a:spcPct val="200000"/>
                        </a:lnSpc>
                        <a:spcAft>
                          <a:spcPts val="1000"/>
                        </a:spcAft>
                      </a:pPr>
                      <a:r>
                        <a:rPr lang="fr-FR" sz="1600" b="1">
                          <a:latin typeface="Calibri"/>
                          <a:ea typeface="Calibri"/>
                          <a:cs typeface="Arial"/>
                        </a:rPr>
                        <a:t>8.3 ± 0.7**</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7.1 ± 0.7**</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dirty="0">
                          <a:latin typeface="Calibri"/>
                          <a:ea typeface="Calibri"/>
                          <a:cs typeface="Arial"/>
                        </a:rPr>
                        <a:t>5.7 ± 0.3</a:t>
                      </a:r>
                      <a:r>
                        <a:rPr lang="fr-FR" sz="1600" b="1" dirty="0" smtClean="0">
                          <a:latin typeface="Calibri"/>
                          <a:ea typeface="Calibri"/>
                          <a:cs typeface="Arial"/>
                        </a:rPr>
                        <a:t>**</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dirty="0">
                          <a:latin typeface="Calibri"/>
                          <a:ea typeface="Calibri"/>
                          <a:cs typeface="Arial"/>
                        </a:rPr>
                        <a:t>2.35 ± 0.38</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ar-TN" sz="1600" b="1" dirty="0">
                          <a:latin typeface="Calibri"/>
                          <a:ea typeface="Calibri"/>
                          <a:cs typeface="Arial"/>
                        </a:rPr>
                        <a:t>م د أ (ملمول/ل)</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30685">
                <a:tc>
                  <a:txBody>
                    <a:bodyPr/>
                    <a:lstStyle/>
                    <a:p>
                      <a:pPr algn="ctr">
                        <a:lnSpc>
                          <a:spcPct val="200000"/>
                        </a:lnSpc>
                        <a:spcAft>
                          <a:spcPts val="1000"/>
                        </a:spcAft>
                      </a:pPr>
                      <a:r>
                        <a:rPr lang="fr-FR" sz="1600" b="1">
                          <a:latin typeface="Calibri"/>
                          <a:ea typeface="Calibri"/>
                          <a:cs typeface="Arial"/>
                        </a:rPr>
                        <a:t>7.7± 0.7**</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5.8± 0.7**</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4.4 ± 0.3*</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1.5 ± 0.4</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ar-TN" sz="1600" b="1" dirty="0">
                          <a:latin typeface="Calibri"/>
                          <a:ea typeface="Calibri"/>
                          <a:cs typeface="Arial"/>
                        </a:rPr>
                        <a:t>مؤشر م د أ /ت ا س </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52349">
                <a:tc>
                  <a:txBody>
                    <a:bodyPr/>
                    <a:lstStyle/>
                    <a:p>
                      <a:pPr algn="ctr">
                        <a:lnSpc>
                          <a:spcPct val="200000"/>
                        </a:lnSpc>
                        <a:spcAft>
                          <a:spcPts val="1000"/>
                        </a:spcAft>
                      </a:pPr>
                      <a:r>
                        <a:rPr lang="fr-FR" sz="1600" b="1">
                          <a:latin typeface="Calibri"/>
                          <a:ea typeface="Calibri"/>
                          <a:cs typeface="Arial"/>
                        </a:rPr>
                        <a:t>2.3 ± 0.2</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2.3 ± 0.2</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dirty="0">
                          <a:latin typeface="Calibri"/>
                          <a:ea typeface="Calibri"/>
                          <a:cs typeface="Arial"/>
                        </a:rPr>
                        <a:t>1.8 ± 0,1</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2.2 ± 0,4</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200000"/>
                        </a:lnSpc>
                        <a:spcAft>
                          <a:spcPts val="1000"/>
                        </a:spcAft>
                      </a:pPr>
                      <a:r>
                        <a:rPr lang="ar-TN" sz="1600" b="1" dirty="0">
                          <a:latin typeface="Calibri"/>
                          <a:ea typeface="Calibri"/>
                          <a:cs typeface="Arial"/>
                        </a:rPr>
                        <a:t>معدن الحديد (ملغ/لتر)</a:t>
                      </a:r>
                      <a:endParaRPr lang="en-US" sz="1600" b="1" dirty="0">
                        <a:latin typeface="Calibri"/>
                        <a:ea typeface="Calibri"/>
                        <a:cs typeface="Arial"/>
                      </a:endParaRPr>
                    </a:p>
                    <a:p>
                      <a:pPr algn="r">
                        <a:lnSpc>
                          <a:spcPct val="200000"/>
                        </a:lnSpc>
                        <a:spcAft>
                          <a:spcPts val="1000"/>
                        </a:spcAft>
                      </a:pPr>
                      <a:r>
                        <a:rPr lang="fr-FR" sz="1600" b="1" dirty="0">
                          <a:latin typeface="Calibri"/>
                          <a:ea typeface="Calibri"/>
                          <a:cs typeface="Arial"/>
                        </a:rPr>
                        <a:t>                                       </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30685">
                <a:tc>
                  <a:txBody>
                    <a:bodyPr/>
                    <a:lstStyle/>
                    <a:p>
                      <a:pPr marL="71755" marR="71755" algn="ctr">
                        <a:lnSpc>
                          <a:spcPct val="200000"/>
                        </a:lnSpc>
                        <a:spcAft>
                          <a:spcPts val="1000"/>
                        </a:spcAft>
                      </a:pPr>
                      <a:r>
                        <a:rPr lang="fr-FR" sz="1600" b="1">
                          <a:latin typeface="Calibri"/>
                          <a:ea typeface="Calibri"/>
                          <a:cs typeface="Arial"/>
                        </a:rPr>
                        <a:t>165 ± 14**</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marR="71755" algn="ctr">
                        <a:lnSpc>
                          <a:spcPct val="200000"/>
                        </a:lnSpc>
                        <a:spcAft>
                          <a:spcPts val="1000"/>
                        </a:spcAft>
                      </a:pPr>
                      <a:r>
                        <a:rPr lang="fr-FR" sz="1600" b="1">
                          <a:latin typeface="Calibri"/>
                          <a:ea typeface="Calibri"/>
                          <a:cs typeface="Arial"/>
                        </a:rPr>
                        <a:t>118 ± 8*</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85 ± 5</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1600" b="1">
                          <a:latin typeface="Calibri"/>
                          <a:ea typeface="Calibri"/>
                          <a:cs typeface="Arial"/>
                        </a:rPr>
                        <a:t>80 ± 8</a:t>
                      </a:r>
                      <a:endParaRPr lang="en-US" sz="1600" b="1">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ar-TN" sz="1600" b="1" dirty="0">
                          <a:latin typeface="Calibri"/>
                          <a:ea typeface="Calibri"/>
                          <a:cs typeface="Arial"/>
                        </a:rPr>
                        <a:t>الفرتين (ننغ/مل)</a:t>
                      </a:r>
                      <a:endParaRPr lang="en-US" sz="1600" b="1" dirty="0">
                        <a:latin typeface="Calibri"/>
                        <a:ea typeface="Calibri"/>
                        <a:cs typeface="Arial"/>
                      </a:endParaRPr>
                    </a:p>
                  </a:txBody>
                  <a:tcPr marL="52703" marR="52703"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ox(in)">
                                      <p:cBhvr>
                                        <p:cTn id="1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14</a:t>
            </a:fld>
            <a:endParaRPr kumimoji="0" lang="en-US" sz="2000" b="1" dirty="0">
              <a:solidFill>
                <a:schemeClr val="tx1">
                  <a:lumMod val="95000"/>
                  <a:lumOff val="5000"/>
                </a:schemeClr>
              </a:solidFill>
            </a:endParaRPr>
          </a:p>
        </p:txBody>
      </p:sp>
      <p:sp>
        <p:nvSpPr>
          <p:cNvPr id="12" name="TextBox 11"/>
          <p:cNvSpPr txBox="1"/>
          <p:nvPr/>
        </p:nvSpPr>
        <p:spPr>
          <a:xfrm>
            <a:off x="457200" y="228600"/>
            <a:ext cx="8458200" cy="1569660"/>
          </a:xfrm>
          <a:prstGeom prst="rect">
            <a:avLst/>
          </a:prstGeom>
          <a:noFill/>
        </p:spPr>
        <p:txBody>
          <a:bodyPr wrap="square" rtlCol="1">
            <a:spAutoFit/>
          </a:bodyPr>
          <a:lstStyle/>
          <a:p>
            <a:pPr algn="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الجدول رقم 4: علاقة الارتباط بين الهيمقلوبين السكري ومؤشرات الإجهاد ألتأكسدي بين مجموعات العينة</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8" name="Table 7"/>
          <p:cNvGraphicFramePr>
            <a:graphicFrameLocks noGrp="1"/>
          </p:cNvGraphicFramePr>
          <p:nvPr/>
        </p:nvGraphicFramePr>
        <p:xfrm>
          <a:off x="152400" y="1249680"/>
          <a:ext cx="8762999" cy="4023360"/>
        </p:xfrm>
        <a:graphic>
          <a:graphicData uri="http://schemas.openxmlformats.org/drawingml/2006/table">
            <a:tbl>
              <a:tblPr/>
              <a:tblGrid>
                <a:gridCol w="2953077"/>
                <a:gridCol w="2457123"/>
                <a:gridCol w="3352799"/>
              </a:tblGrid>
              <a:tr h="668655">
                <a:tc>
                  <a:txBody>
                    <a:bodyPr/>
                    <a:lstStyle/>
                    <a:p>
                      <a:pPr algn="ctr" rtl="1">
                        <a:lnSpc>
                          <a:spcPct val="200000"/>
                        </a:lnSpc>
                        <a:spcAft>
                          <a:spcPts val="1000"/>
                        </a:spcAft>
                      </a:pPr>
                      <a:r>
                        <a:rPr lang="ar-TN" sz="2200" b="1" dirty="0">
                          <a:latin typeface="Calibri"/>
                          <a:ea typeface="Calibri"/>
                          <a:cs typeface="Arial"/>
                        </a:rPr>
                        <a:t>الدلالة الإحصائية</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spcAft>
                          <a:spcPts val="1000"/>
                        </a:spcAft>
                      </a:pPr>
                      <a:r>
                        <a:rPr lang="ar-TN" sz="2200" b="1" dirty="0">
                          <a:latin typeface="Calibri"/>
                          <a:ea typeface="Calibri"/>
                          <a:cs typeface="Arial"/>
                        </a:rPr>
                        <a:t>الدلالة الرقمية للربط</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spcAft>
                          <a:spcPts val="1000"/>
                        </a:spcAft>
                      </a:pPr>
                      <a:r>
                        <a:rPr lang="ar-TN" sz="2200" b="1">
                          <a:latin typeface="Calibri"/>
                          <a:ea typeface="Calibri"/>
                          <a:cs typeface="Arial"/>
                        </a:rPr>
                        <a:t>المؤشرات</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72770">
                <a:tc>
                  <a:txBody>
                    <a:bodyPr/>
                    <a:lstStyle/>
                    <a:p>
                      <a:pPr algn="ctr" rtl="1">
                        <a:lnSpc>
                          <a:spcPct val="200000"/>
                        </a:lnSpc>
                      </a:pPr>
                      <a:r>
                        <a:rPr lang="fr-FR" sz="2200">
                          <a:latin typeface="Calibri"/>
                          <a:ea typeface="Times New Roman"/>
                        </a:rPr>
                        <a:t>0.01</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fr-FR" sz="2200" dirty="0">
                          <a:latin typeface="Calibri"/>
                          <a:ea typeface="Times New Roman"/>
                        </a:rPr>
                        <a:t>- 0.378</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ar-TN" sz="2200" dirty="0" err="1">
                          <a:latin typeface="Calibri"/>
                          <a:ea typeface="Times New Roman"/>
                          <a:cs typeface="Arial"/>
                        </a:rPr>
                        <a:t>الهيمقلوبين</a:t>
                      </a:r>
                      <a:r>
                        <a:rPr lang="ar-TN" sz="2200" dirty="0">
                          <a:latin typeface="Calibri"/>
                          <a:ea typeface="Times New Roman"/>
                          <a:cs typeface="Arial"/>
                        </a:rPr>
                        <a:t> السكري /ج </a:t>
                      </a:r>
                      <a:r>
                        <a:rPr lang="ar-TN" sz="2200" dirty="0" err="1">
                          <a:latin typeface="Calibri"/>
                          <a:ea typeface="Times New Roman"/>
                          <a:cs typeface="Arial"/>
                        </a:rPr>
                        <a:t>ب</a:t>
                      </a:r>
                      <a:r>
                        <a:rPr lang="ar-TN" sz="2200" dirty="0">
                          <a:latin typeface="Calibri"/>
                          <a:ea typeface="Times New Roman"/>
                          <a:cs typeface="Arial"/>
                        </a:rPr>
                        <a:t> اكس</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26110">
                <a:tc>
                  <a:txBody>
                    <a:bodyPr/>
                    <a:lstStyle/>
                    <a:p>
                      <a:pPr algn="ctr" rtl="1">
                        <a:lnSpc>
                          <a:spcPct val="200000"/>
                        </a:lnSpc>
                      </a:pPr>
                      <a:r>
                        <a:rPr lang="fr-FR" sz="2200">
                          <a:latin typeface="Calibri"/>
                          <a:ea typeface="Times New Roman"/>
                        </a:rPr>
                        <a:t>0.001</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fr-FR" sz="2200" dirty="0">
                          <a:latin typeface="Calibri"/>
                          <a:ea typeface="Times New Roman"/>
                        </a:rPr>
                        <a:t>- 0.502</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ar-TN" sz="2200" dirty="0">
                          <a:latin typeface="Calibri"/>
                          <a:ea typeface="Times New Roman"/>
                          <a:cs typeface="Arial"/>
                        </a:rPr>
                        <a:t>الهيمقلوبين السكري/ س أو د</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5465">
                <a:tc>
                  <a:txBody>
                    <a:bodyPr/>
                    <a:lstStyle/>
                    <a:p>
                      <a:pPr algn="ctr" rtl="1">
                        <a:lnSpc>
                          <a:spcPct val="200000"/>
                        </a:lnSpc>
                      </a:pPr>
                      <a:r>
                        <a:rPr lang="fr-FR" sz="2200">
                          <a:latin typeface="Calibri"/>
                          <a:ea typeface="Times New Roman"/>
                        </a:rPr>
                        <a:t>0.001</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fr-FR" sz="2200">
                          <a:latin typeface="Calibri"/>
                          <a:ea typeface="Times New Roman"/>
                        </a:rPr>
                        <a:t>-0. 440</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ar-TN" sz="2200" dirty="0">
                          <a:latin typeface="Calibri"/>
                          <a:ea typeface="Times New Roman"/>
                          <a:cs typeface="Arial"/>
                        </a:rPr>
                        <a:t>الهيمقلوبين السكري/ ت أي س</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3560">
                <a:tc>
                  <a:txBody>
                    <a:bodyPr/>
                    <a:lstStyle/>
                    <a:p>
                      <a:pPr algn="ctr" rtl="1">
                        <a:lnSpc>
                          <a:spcPct val="200000"/>
                        </a:lnSpc>
                      </a:pPr>
                      <a:r>
                        <a:rPr lang="fr-FR" sz="2200">
                          <a:latin typeface="Calibri"/>
                          <a:ea typeface="Times New Roman"/>
                        </a:rPr>
                        <a:t>0.01</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fr-FR" sz="2200">
                          <a:latin typeface="Calibri"/>
                          <a:ea typeface="Times New Roman"/>
                        </a:rPr>
                        <a:t>0.449</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ar-TN" sz="2200" dirty="0">
                          <a:latin typeface="Calibri"/>
                          <a:ea typeface="Times New Roman"/>
                          <a:cs typeface="Arial"/>
                        </a:rPr>
                        <a:t>الهيمقلوبين السكري/ الفرتين</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23570">
                <a:tc>
                  <a:txBody>
                    <a:bodyPr/>
                    <a:lstStyle/>
                    <a:p>
                      <a:pPr algn="ctr" rtl="1">
                        <a:lnSpc>
                          <a:spcPct val="200000"/>
                        </a:lnSpc>
                      </a:pPr>
                      <a:r>
                        <a:rPr lang="fr-FR" sz="2200" dirty="0" smtClean="0">
                          <a:latin typeface="Calibri"/>
                          <a:ea typeface="Times New Roman"/>
                        </a:rPr>
                        <a:t>0.01</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fr-FR" sz="2200">
                          <a:latin typeface="Calibri"/>
                          <a:ea typeface="Times New Roman"/>
                        </a:rPr>
                        <a:t>0.369</a:t>
                      </a:r>
                      <a:endParaRPr lang="en-US" sz="220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1">
                        <a:lnSpc>
                          <a:spcPct val="200000"/>
                        </a:lnSpc>
                      </a:pPr>
                      <a:r>
                        <a:rPr lang="ar-TN" sz="2200" dirty="0">
                          <a:latin typeface="Calibri"/>
                          <a:ea typeface="Times New Roman"/>
                          <a:cs typeface="Arial"/>
                        </a:rPr>
                        <a:t>الهيمقلوبين السكري/ م د أ:ت أي س</a:t>
                      </a:r>
                      <a:endParaRPr lang="en-US" sz="2200" dirty="0">
                        <a:latin typeface="Calibri"/>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ox(i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15</a:t>
            </a:fld>
            <a:endParaRPr kumimoji="0" lang="en-US" sz="2000" b="1" dirty="0">
              <a:solidFill>
                <a:schemeClr val="tx1">
                  <a:lumMod val="95000"/>
                  <a:lumOff val="5000"/>
                </a:schemeClr>
              </a:solidFill>
            </a:endParaRPr>
          </a:p>
        </p:txBody>
      </p:sp>
      <p:sp>
        <p:nvSpPr>
          <p:cNvPr id="12" name="TextBox 11"/>
          <p:cNvSpPr txBox="1"/>
          <p:nvPr/>
        </p:nvSpPr>
        <p:spPr>
          <a:xfrm>
            <a:off x="533400" y="228600"/>
            <a:ext cx="8305800" cy="1200329"/>
          </a:xfrm>
          <a:prstGeom prst="rect">
            <a:avLst/>
          </a:prstGeom>
          <a:noFill/>
        </p:spPr>
        <p:txBody>
          <a:bodyPr wrap="square" rtlCol="1">
            <a:spAutoFit/>
          </a:bodyPr>
          <a:lstStyle/>
          <a:p>
            <a:pPr algn="r"/>
            <a:r>
              <a:rPr lang="ar-TN"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جدول عدد 5</a:t>
            </a: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ترددات الاستهلاك العفوي للأغذية الغنية بالمواد المضادة للأكسدة مقابل اللحوم الحمراء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8" name="Table 7"/>
          <p:cNvGraphicFramePr>
            <a:graphicFrameLocks noGrp="1"/>
          </p:cNvGraphicFramePr>
          <p:nvPr/>
        </p:nvGraphicFramePr>
        <p:xfrm>
          <a:off x="228601" y="1752600"/>
          <a:ext cx="8763000" cy="3995230"/>
        </p:xfrm>
        <a:graphic>
          <a:graphicData uri="http://schemas.openxmlformats.org/drawingml/2006/table">
            <a:tbl>
              <a:tblPr/>
              <a:tblGrid>
                <a:gridCol w="1676399"/>
                <a:gridCol w="1752600"/>
                <a:gridCol w="5334001"/>
              </a:tblGrid>
              <a:tr h="366395">
                <a:tc>
                  <a:txBody>
                    <a:bodyPr/>
                    <a:lstStyle/>
                    <a:p>
                      <a:pPr algn="ctr">
                        <a:lnSpc>
                          <a:spcPct val="200000"/>
                        </a:lnSpc>
                        <a:spcAft>
                          <a:spcPts val="1000"/>
                        </a:spcAft>
                      </a:pPr>
                      <a:r>
                        <a:rPr lang="en-US" sz="2000" b="1" dirty="0">
                          <a:latin typeface="Times New Roman"/>
                          <a:ea typeface="Calibri"/>
                          <a:cs typeface="Arial"/>
                        </a:rPr>
                        <a:t> </a:t>
                      </a:r>
                      <a:r>
                        <a:rPr lang="fr-FR" sz="2000" b="1" dirty="0">
                          <a:latin typeface="Times New Roman"/>
                          <a:ea typeface="Calibri"/>
                          <a:cs typeface="Arial"/>
                        </a:rPr>
                        <a:t>(%)</a:t>
                      </a:r>
                      <a:r>
                        <a:rPr lang="ar-TN" sz="2000" b="1" dirty="0">
                          <a:latin typeface="Times New Roman"/>
                          <a:ea typeface="Calibri"/>
                          <a:cs typeface="Arial"/>
                        </a:rPr>
                        <a:t>   النسبة المأوية</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ar-TN" sz="2000" b="1" dirty="0">
                          <a:latin typeface="Calibri"/>
                          <a:ea typeface="Calibri"/>
                          <a:cs typeface="Times New Roman"/>
                        </a:rPr>
                        <a:t>عدد المستهلكين</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ar-TN" sz="2000" b="1">
                          <a:latin typeface="Calibri"/>
                          <a:ea typeface="Calibri"/>
                          <a:cs typeface="Times New Roman"/>
                        </a:rPr>
                        <a:t>سقف ترددات الاستهلاك العفوي لأغذية الحمية المتوسطية التي وقع اعتمادها في الدراسة</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10">
                <a:tc>
                  <a:txBody>
                    <a:bodyPr/>
                    <a:lstStyle/>
                    <a:p>
                      <a:pPr algn="ctr">
                        <a:lnSpc>
                          <a:spcPct val="200000"/>
                        </a:lnSpc>
                        <a:spcAft>
                          <a:spcPts val="1000"/>
                        </a:spcAft>
                      </a:pPr>
                      <a:r>
                        <a:rPr lang="fr-FR" sz="2000" dirty="0">
                          <a:latin typeface="Calibri"/>
                          <a:ea typeface="Calibri"/>
                          <a:cs typeface="Arial"/>
                        </a:rPr>
                        <a:t>25</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dirty="0">
                          <a:latin typeface="Calibri"/>
                          <a:ea typeface="Calibri"/>
                          <a:cs typeface="Arial"/>
                        </a:rPr>
                        <a:t>114/456</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200000"/>
                        </a:lnSpc>
                        <a:spcAft>
                          <a:spcPts val="1000"/>
                        </a:spcAft>
                      </a:pPr>
                      <a:r>
                        <a:rPr lang="ar-TN" sz="2000" dirty="0">
                          <a:latin typeface="Calibri"/>
                          <a:ea typeface="Calibri"/>
                          <a:cs typeface="Arial"/>
                        </a:rPr>
                        <a:t>الاستهلاك العفوي للأسماك (مرتين أو أكثر في الأسبوع)</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20">
                <a:tc>
                  <a:txBody>
                    <a:bodyPr/>
                    <a:lstStyle/>
                    <a:p>
                      <a:pPr algn="ctr">
                        <a:lnSpc>
                          <a:spcPct val="200000"/>
                        </a:lnSpc>
                        <a:spcAft>
                          <a:spcPts val="1000"/>
                        </a:spcAft>
                      </a:pPr>
                      <a:r>
                        <a:rPr lang="fr-FR" sz="2000">
                          <a:latin typeface="Calibri"/>
                          <a:ea typeface="Calibri"/>
                          <a:cs typeface="Arial"/>
                        </a:rPr>
                        <a:t>51.5</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a:latin typeface="Calibri"/>
                          <a:ea typeface="Calibri"/>
                          <a:cs typeface="Arial"/>
                        </a:rPr>
                        <a:t>235/456</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ar-TN" sz="2000" dirty="0">
                          <a:latin typeface="Calibri"/>
                          <a:ea typeface="Calibri"/>
                          <a:cs typeface="Arial"/>
                        </a:rPr>
                        <a:t>الاستهلاك العفوي لزيت الزيتون (7 أو أكثر في الأسبوع)</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230">
                <a:tc>
                  <a:txBody>
                    <a:bodyPr/>
                    <a:lstStyle/>
                    <a:p>
                      <a:pPr algn="ctr" rtl="1">
                        <a:lnSpc>
                          <a:spcPct val="200000"/>
                        </a:lnSpc>
                        <a:spcAft>
                          <a:spcPts val="1000"/>
                        </a:spcAft>
                      </a:pPr>
                      <a:r>
                        <a:rPr lang="ar-TN" sz="2000" dirty="0">
                          <a:latin typeface="Calibri"/>
                          <a:ea typeface="Calibri"/>
                          <a:cs typeface="Arial"/>
                        </a:rPr>
                        <a:t>58</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a:latin typeface="Calibri"/>
                          <a:ea typeface="Calibri"/>
                          <a:cs typeface="Arial"/>
                        </a:rPr>
                        <a:t>265/456</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200000"/>
                        </a:lnSpc>
                        <a:spcAft>
                          <a:spcPts val="1000"/>
                        </a:spcAft>
                      </a:pPr>
                      <a:r>
                        <a:rPr lang="ar-TN" sz="2000" dirty="0" smtClean="0">
                          <a:latin typeface="Calibri"/>
                          <a:ea typeface="Calibri"/>
                          <a:cs typeface="Arial"/>
                        </a:rPr>
                        <a:t>الاستهلاك </a:t>
                      </a:r>
                      <a:r>
                        <a:rPr lang="ar-TN" sz="2000" dirty="0">
                          <a:latin typeface="Calibri"/>
                          <a:ea typeface="Calibri"/>
                          <a:cs typeface="Arial"/>
                        </a:rPr>
                        <a:t>العفوي للشاي المغلي (3 أكواب أو أكثر في </a:t>
                      </a:r>
                      <a:r>
                        <a:rPr lang="ar-TN" sz="2000" dirty="0" smtClean="0">
                          <a:latin typeface="Calibri"/>
                          <a:ea typeface="Calibri"/>
                          <a:cs typeface="Arial"/>
                        </a:rPr>
                        <a:t>اليوم)</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65">
                <a:tc>
                  <a:txBody>
                    <a:bodyPr/>
                    <a:lstStyle/>
                    <a:p>
                      <a:pPr algn="ctr">
                        <a:lnSpc>
                          <a:spcPct val="200000"/>
                        </a:lnSpc>
                        <a:spcAft>
                          <a:spcPts val="1000"/>
                        </a:spcAft>
                      </a:pPr>
                      <a:r>
                        <a:rPr lang="fr-FR" sz="2000">
                          <a:latin typeface="Calibri"/>
                          <a:ea typeface="Calibri"/>
                          <a:cs typeface="Arial"/>
                        </a:rPr>
                        <a:t>46</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fr-FR" sz="2000">
                          <a:latin typeface="Calibri"/>
                          <a:ea typeface="Calibri"/>
                          <a:cs typeface="Arial"/>
                        </a:rPr>
                        <a:t>209/456</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200000"/>
                        </a:lnSpc>
                        <a:spcAft>
                          <a:spcPts val="1000"/>
                        </a:spcAft>
                      </a:pPr>
                      <a:r>
                        <a:rPr lang="ar-TN" sz="2000" dirty="0">
                          <a:latin typeface="Calibri"/>
                          <a:ea typeface="Calibri"/>
                          <a:cs typeface="Arial"/>
                        </a:rPr>
                        <a:t>الاستهلاك العفوي للحوم الحمراء (3 مرات أو أكثر في الأسبوع)</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16</a:t>
            </a:fld>
            <a:endParaRPr kumimoji="0" lang="en-US" sz="2000" b="1" dirty="0">
              <a:solidFill>
                <a:schemeClr val="tx1">
                  <a:lumMod val="95000"/>
                  <a:lumOff val="5000"/>
                </a:schemeClr>
              </a:solidFill>
            </a:endParaRPr>
          </a:p>
        </p:txBody>
      </p:sp>
      <p:sp>
        <p:nvSpPr>
          <p:cNvPr id="12" name="TextBox 11"/>
          <p:cNvSpPr txBox="1"/>
          <p:nvPr/>
        </p:nvSpPr>
        <p:spPr>
          <a:xfrm>
            <a:off x="0" y="228600"/>
            <a:ext cx="8839201" cy="1569660"/>
          </a:xfrm>
          <a:prstGeom prst="rect">
            <a:avLst/>
          </a:prstGeom>
          <a:noFill/>
        </p:spPr>
        <p:txBody>
          <a:bodyPr wrap="square" rtlCol="1">
            <a:spAutoFit/>
          </a:bodyPr>
          <a:lstStyle/>
          <a:p>
            <a:pPr algn="r"/>
            <a:r>
              <a:rPr lang="ar-TN"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الجدول عدد 6</a:t>
            </a: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علاقة الارتباط بين ترددات الاستهلاك العفوي للأغذية الغنية بالمواد المضادة للأكسدة مقابل اللحوم الحمراء ومؤشرات الإجهاد ألتأكسدي وسط مجموعات العينة</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T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9" name="Table 8"/>
          <p:cNvGraphicFramePr>
            <a:graphicFrameLocks noGrp="1"/>
          </p:cNvGraphicFramePr>
          <p:nvPr/>
        </p:nvGraphicFramePr>
        <p:xfrm>
          <a:off x="304800" y="1575244"/>
          <a:ext cx="8686800" cy="4977958"/>
        </p:xfrm>
        <a:graphic>
          <a:graphicData uri="http://schemas.openxmlformats.org/drawingml/2006/table">
            <a:tbl>
              <a:tblPr/>
              <a:tblGrid>
                <a:gridCol w="1797269"/>
                <a:gridCol w="1947041"/>
                <a:gridCol w="4942490"/>
              </a:tblGrid>
              <a:tr h="745708">
                <a:tc>
                  <a:txBody>
                    <a:bodyPr/>
                    <a:lstStyle/>
                    <a:p>
                      <a:pPr algn="ctr">
                        <a:lnSpc>
                          <a:spcPct val="115000"/>
                        </a:lnSpc>
                        <a:spcAft>
                          <a:spcPts val="1000"/>
                        </a:spcAft>
                      </a:pPr>
                      <a:r>
                        <a:rPr lang="ar-TN" sz="2200" b="1" dirty="0">
                          <a:latin typeface="Calibri"/>
                          <a:ea typeface="Calibri"/>
                          <a:cs typeface="Arial"/>
                        </a:rPr>
                        <a:t>الدلالة </a:t>
                      </a:r>
                      <a:r>
                        <a:rPr lang="ar-TN" sz="2200" b="1" dirty="0" smtClean="0">
                          <a:latin typeface="Calibri"/>
                          <a:ea typeface="Calibri"/>
                          <a:cs typeface="Arial"/>
                        </a:rPr>
                        <a:t>الإحصائية</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ar-TN" sz="2200" b="1">
                          <a:latin typeface="Calibri"/>
                          <a:ea typeface="Calibri"/>
                          <a:cs typeface="Arial"/>
                        </a:rPr>
                        <a:t>الدلالة الرقمية للربط</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ar-TN" sz="2200" b="1" dirty="0">
                          <a:latin typeface="Calibri"/>
                          <a:ea typeface="Calibri"/>
                          <a:cs typeface="Arial"/>
                        </a:rPr>
                        <a:t>المؤشرات</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45708">
                <a:tc>
                  <a:txBody>
                    <a:bodyPr/>
                    <a:lstStyle/>
                    <a:p>
                      <a:pPr algn="ctr">
                        <a:lnSpc>
                          <a:spcPct val="115000"/>
                        </a:lnSpc>
                        <a:spcAft>
                          <a:spcPts val="1000"/>
                        </a:spcAft>
                      </a:pPr>
                      <a:r>
                        <a:rPr lang="fr-FR" sz="2200" b="1" u="sng" dirty="0">
                          <a:solidFill>
                            <a:srgbClr val="FF0000"/>
                          </a:solidFill>
                          <a:latin typeface="Calibri"/>
                          <a:ea typeface="Calibri"/>
                          <a:cs typeface="Arial"/>
                        </a:rPr>
                        <a:t>0.05</a:t>
                      </a:r>
                      <a:r>
                        <a:rPr lang="fr-FR" sz="2200" dirty="0">
                          <a:latin typeface="Arial"/>
                          <a:ea typeface="Calibri"/>
                          <a:cs typeface="Arial"/>
                        </a:rPr>
                        <a:t> </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200" b="1" u="sng" dirty="0">
                          <a:solidFill>
                            <a:srgbClr val="FF0000"/>
                          </a:solidFill>
                          <a:latin typeface="Calibri"/>
                          <a:ea typeface="Calibri"/>
                          <a:cs typeface="Arial"/>
                        </a:rPr>
                        <a:t>-0.116</a:t>
                      </a:r>
                      <a:endParaRPr lang="en-US" sz="2200" b="1" u="sng" dirty="0">
                        <a:solidFill>
                          <a:srgbClr val="FF0000"/>
                        </a:solidFill>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ar-TN" sz="2200" dirty="0">
                          <a:latin typeface="Calibri"/>
                          <a:ea typeface="Calibri"/>
                          <a:cs typeface="Arial"/>
                        </a:rPr>
                        <a:t>الاستهلاك العفوي للشاي المغلي/م </a:t>
                      </a:r>
                      <a:r>
                        <a:rPr lang="ar-TN" sz="2200" dirty="0" err="1">
                          <a:latin typeface="Calibri"/>
                          <a:ea typeface="Calibri"/>
                          <a:cs typeface="Arial"/>
                        </a:rPr>
                        <a:t>د</a:t>
                      </a:r>
                      <a:r>
                        <a:rPr lang="ar-TN" sz="2200" dirty="0">
                          <a:latin typeface="Calibri"/>
                          <a:ea typeface="Calibri"/>
                          <a:cs typeface="Arial"/>
                        </a:rPr>
                        <a:t> أي : ت أي س</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45708">
                <a:tc>
                  <a:txBody>
                    <a:bodyPr/>
                    <a:lstStyle/>
                    <a:p>
                      <a:pPr algn="ctr">
                        <a:lnSpc>
                          <a:spcPct val="115000"/>
                        </a:lnSpc>
                        <a:spcAft>
                          <a:spcPts val="1000"/>
                        </a:spcAft>
                      </a:pPr>
                      <a:r>
                        <a:rPr lang="fr-FR" sz="2200">
                          <a:latin typeface="Calibri"/>
                          <a:ea typeface="Calibri"/>
                          <a:cs typeface="Arial"/>
                        </a:rPr>
                        <a:t>0.80</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200">
                          <a:latin typeface="Calibri"/>
                          <a:ea typeface="Calibri"/>
                          <a:cs typeface="Arial"/>
                        </a:rPr>
                        <a:t>-0.015</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ar-TN" sz="2200" dirty="0">
                          <a:latin typeface="Calibri"/>
                          <a:ea typeface="Calibri"/>
                          <a:cs typeface="Arial"/>
                        </a:rPr>
                        <a:t>الاستهلاك العفوي لزيت الزيتون/ </a:t>
                      </a:r>
                      <a:r>
                        <a:rPr lang="ar-TN" sz="2200" dirty="0" err="1">
                          <a:latin typeface="Calibri"/>
                          <a:ea typeface="Calibri"/>
                          <a:cs typeface="Arial"/>
                        </a:rPr>
                        <a:t>م</a:t>
                      </a:r>
                      <a:r>
                        <a:rPr lang="ar-TN" sz="2200" dirty="0">
                          <a:latin typeface="Calibri"/>
                          <a:ea typeface="Calibri"/>
                          <a:cs typeface="Arial"/>
                        </a:rPr>
                        <a:t> د أي : ت أي س</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45708">
                <a:tc>
                  <a:txBody>
                    <a:bodyPr/>
                    <a:lstStyle/>
                    <a:p>
                      <a:pPr algn="ctr">
                        <a:lnSpc>
                          <a:spcPct val="115000"/>
                        </a:lnSpc>
                        <a:spcAft>
                          <a:spcPts val="1000"/>
                        </a:spcAft>
                      </a:pPr>
                      <a:r>
                        <a:rPr lang="fr-FR" sz="2200">
                          <a:latin typeface="Calibri"/>
                          <a:ea typeface="Calibri"/>
                          <a:cs typeface="Arial"/>
                        </a:rPr>
                        <a:t>0.97</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200">
                          <a:latin typeface="Calibri"/>
                          <a:ea typeface="Calibri"/>
                          <a:cs typeface="Arial"/>
                        </a:rPr>
                        <a:t>-0.002</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ar-TN" sz="2200">
                          <a:latin typeface="Calibri"/>
                          <a:ea typeface="Calibri"/>
                          <a:cs typeface="Arial"/>
                        </a:rPr>
                        <a:t>الاستهلاك العفوي للأسماك/ م د أي : ت أي س</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45708">
                <a:tc>
                  <a:txBody>
                    <a:bodyPr/>
                    <a:lstStyle/>
                    <a:p>
                      <a:pPr algn="ctr">
                        <a:lnSpc>
                          <a:spcPct val="115000"/>
                        </a:lnSpc>
                        <a:spcAft>
                          <a:spcPts val="1000"/>
                        </a:spcAft>
                      </a:pPr>
                      <a:r>
                        <a:rPr lang="fr-FR" sz="2200" b="1" u="sng" dirty="0">
                          <a:solidFill>
                            <a:srgbClr val="FF0000"/>
                          </a:solidFill>
                          <a:latin typeface="Calibri"/>
                          <a:ea typeface="Calibri"/>
                          <a:cs typeface="Arial"/>
                        </a:rPr>
                        <a:t>&lt;0.05</a:t>
                      </a:r>
                      <a:endParaRPr lang="en-US" sz="2200" b="1" u="sng" dirty="0">
                        <a:solidFill>
                          <a:srgbClr val="FF0000"/>
                        </a:solidFill>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200" b="1" u="sng" dirty="0">
                          <a:solidFill>
                            <a:srgbClr val="FF0000"/>
                          </a:solidFill>
                          <a:latin typeface="Calibri"/>
                          <a:ea typeface="Calibri"/>
                          <a:cs typeface="Arial"/>
                        </a:rPr>
                        <a:t>0.447</a:t>
                      </a:r>
                      <a:endParaRPr lang="en-US" sz="2200" b="1" u="sng" dirty="0">
                        <a:solidFill>
                          <a:srgbClr val="FF0000"/>
                        </a:solidFill>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ar-TN" sz="2200">
                          <a:latin typeface="Calibri"/>
                          <a:ea typeface="Calibri"/>
                          <a:cs typeface="Arial"/>
                        </a:rPr>
                        <a:t>الاستهلاك العفوي للحديد العضوي/ م د أي : ت أي س</a:t>
                      </a:r>
                      <a:endParaRPr lang="en-US" sz="220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49418">
                <a:tc>
                  <a:txBody>
                    <a:bodyPr/>
                    <a:lstStyle/>
                    <a:p>
                      <a:pPr algn="ctr">
                        <a:lnSpc>
                          <a:spcPct val="115000"/>
                        </a:lnSpc>
                        <a:spcAft>
                          <a:spcPts val="1000"/>
                        </a:spcAft>
                      </a:pPr>
                      <a:r>
                        <a:rPr lang="fr-FR" sz="2200" b="1" u="sng" dirty="0">
                          <a:solidFill>
                            <a:srgbClr val="FF0000"/>
                          </a:solidFill>
                          <a:latin typeface="Calibri"/>
                          <a:ea typeface="Calibri"/>
                          <a:cs typeface="Arial"/>
                        </a:rPr>
                        <a:t>&lt; 0.05</a:t>
                      </a:r>
                      <a:endParaRPr lang="en-US" sz="2200" b="1" u="sng" dirty="0">
                        <a:solidFill>
                          <a:srgbClr val="FF0000"/>
                        </a:solidFill>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2200" b="1" u="sng" dirty="0">
                          <a:solidFill>
                            <a:srgbClr val="FF0000"/>
                          </a:solidFill>
                          <a:latin typeface="Calibri"/>
                          <a:ea typeface="Calibri"/>
                          <a:cs typeface="Arial"/>
                        </a:rPr>
                        <a:t>0.447</a:t>
                      </a:r>
                      <a:endParaRPr lang="en-US" sz="2200" b="1" u="sng" dirty="0">
                        <a:solidFill>
                          <a:srgbClr val="FF0000"/>
                        </a:solidFill>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ar-TN" sz="2200" dirty="0">
                          <a:latin typeface="Calibri"/>
                          <a:ea typeface="Calibri"/>
                          <a:cs typeface="Arial"/>
                        </a:rPr>
                        <a:t>الفرتين / الاستهلاك العفوي للحديد العضوي</a:t>
                      </a:r>
                      <a:endParaRPr lang="en-US" sz="2200" dirty="0">
                        <a:latin typeface="Calibri"/>
                        <a:ea typeface="Calibri"/>
                        <a:cs typeface="Arial"/>
                      </a:endParaRPr>
                    </a:p>
                    <a:p>
                      <a:pPr algn="r">
                        <a:lnSpc>
                          <a:spcPct val="115000"/>
                        </a:lnSpc>
                        <a:spcAft>
                          <a:spcPts val="1000"/>
                        </a:spcAft>
                      </a:pPr>
                      <a:r>
                        <a:rPr lang="fr-FR" sz="2200" dirty="0">
                          <a:latin typeface="Calibri"/>
                          <a:ea typeface="Calibri"/>
                          <a:cs typeface="Arial"/>
                        </a:rPr>
                        <a:t>                    </a:t>
                      </a:r>
                      <a:endParaRPr lang="en-US" sz="2200" dirty="0">
                        <a:latin typeface="Calibri"/>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2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17</a:t>
            </a:fld>
            <a:endParaRPr kumimoji="0" lang="en-US" sz="2000" b="1" dirty="0">
              <a:solidFill>
                <a:schemeClr val="tx1">
                  <a:lumMod val="95000"/>
                  <a:lumOff val="5000"/>
                </a:schemeClr>
              </a:solidFill>
            </a:endParaRPr>
          </a:p>
        </p:txBody>
      </p:sp>
      <p:sp>
        <p:nvSpPr>
          <p:cNvPr id="14" name="Rectangle 13"/>
          <p:cNvSpPr/>
          <p:nvPr/>
        </p:nvSpPr>
        <p:spPr>
          <a:xfrm>
            <a:off x="228600" y="381000"/>
            <a:ext cx="8610600" cy="6001643"/>
          </a:xfrm>
          <a:prstGeom prst="rect">
            <a:avLst/>
          </a:prstGeom>
        </p:spPr>
        <p:txBody>
          <a:bodyPr wrap="square">
            <a:spAutoFit/>
          </a:bodyPr>
          <a:lstStyle/>
          <a:p>
            <a:pPr algn="r" rtl="1">
              <a:buFont typeface="Arial" charset="0"/>
              <a:buChar char="•"/>
            </a:pPr>
            <a:r>
              <a:rPr lang="ar-TN" dirty="0" smtClean="0"/>
              <a:t>أظهرت نتائج هذه الدراسة أنها لا توجد علاقة ذات دلالة إحصائية بين الاستهلاك العفوي لزيت الزيتون والأسماك وتباين المؤشرات الحيوية للإجهاد ألتأكسدي، وربما يعزى عدم وجود هذا الارتباط إلى عوامل خارجية عديدة تتعلق بالعادات الغذائية والسلوكية ، ونمط الحياة لمرض السكري. هذه العوامل تجعل من الصعب تسليط الضوء على تأثير مفيد ومحدد للاستهلاك العفوي لزيت لزيتون والأسماك على مدى تباين الإجهاد ألتأكسدي عند مرضى السكري من النوع 2 في دراستنا.</a:t>
            </a:r>
          </a:p>
          <a:p>
            <a:pPr algn="r" rtl="1">
              <a:buFont typeface="Arial" charset="0"/>
              <a:buChar char="•"/>
            </a:pPr>
            <a:endParaRPr lang="ar-TN" dirty="0" smtClean="0"/>
          </a:p>
          <a:p>
            <a:pPr algn="r" rtl="1">
              <a:buFont typeface="Arial" charset="0"/>
              <a:buChar char="•"/>
            </a:pPr>
            <a:r>
              <a:rPr lang="ar-TN" dirty="0" smtClean="0"/>
              <a:t>وفي المقابل  أظهرت الدراسة وجود علاقة جد إيجابية بين زيادة استهلاك نسبة الحديد العضوي المتأتي من اللحوم الحمراء وزيادة المؤشرات الحيوية للإجهاد ألتأكسدي. ويصل تناول اللحوم الحمراء حوالي 2 إلى 3 أضعاف لدى مرضى السكري عما هو عليه في مجموعة المراقبة. وأظهرت النتائج التي توصلنا إليها وجود ارتباط إيجابي بين تناول اللحوم الحمراء الغنية بالحديد العضوي وزيادة المؤشرات الحيوية للإجهاد ألتأكسدي</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2065" name="Rectangle 17"/>
          <p:cNvSpPr>
            <a:spLocks noChangeArrowheads="1"/>
          </p:cNvSpPr>
          <p:nvPr/>
        </p:nvSpPr>
        <p:spPr bwMode="auto">
          <a:xfrm>
            <a:off x="1066800" y="1828800"/>
            <a:ext cx="7129463" cy="388937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t="100000" r="100000"/>
            </a:path>
            <a:tileRect l="-100000" b="-100000"/>
          </a:gradFill>
          <a:ln w="9525">
            <a:solidFill>
              <a:srgbClr val="00B0F0"/>
            </a:solidFill>
            <a:miter lim="800000"/>
            <a:headEnd/>
            <a:tailEnd/>
          </a:ln>
          <a:effectLst/>
          <a:scene3d>
            <a:camera prst="orthographicFront"/>
            <a:lightRig rig="threePt" dir="t"/>
          </a:scene3d>
          <a:sp3d>
            <a:bevelT prst="relaxedInset"/>
          </a:sp3d>
        </p:spPr>
        <p:txBody>
          <a:bodyPr wrap="none" anchor="ctr">
            <a:sp3d extrusionH="57150">
              <a:bevelT w="38100" h="38100" prst="relaxedInset"/>
            </a:sp3d>
          </a:bodyPr>
          <a:lstStyle/>
          <a:p>
            <a:pPr algn="ctr">
              <a:defRPr/>
            </a:pPr>
            <a:r>
              <a:rPr lang="ar-TN" sz="4800" b="1" u="sng" dirty="0" smtClean="0"/>
              <a:t>المناقشة</a:t>
            </a:r>
            <a:endParaRPr lang="fr-FR" sz="4800" b="1" dirty="0" smtClean="0">
              <a:latin typeface="Arial" pitchFamily="34" charset="0"/>
              <a:cs typeface="Arial" pitchFamily="34" charset="0"/>
            </a:endParaRPr>
          </a:p>
          <a:p>
            <a:pPr algn="ctr">
              <a:defRPr/>
            </a:pPr>
            <a:endParaRPr lang="fr-FR" sz="4800" dirty="0">
              <a:latin typeface="Arial" pitchFamily="34" charset="0"/>
              <a:cs typeface="Arial" pitchFamily="34" charset="0"/>
            </a:endParaRPr>
          </a:p>
        </p:txBody>
      </p:sp>
      <p:sp>
        <p:nvSpPr>
          <p:cNvPr id="1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18</a:t>
            </a:fld>
            <a:endParaRPr kumimoji="0" lang="en-US" sz="20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iterate type="lt">
                                    <p:tmPct val="0"/>
                                  </p:iterate>
                                  <p:childTnLst>
                                    <p:set>
                                      <p:cBhvr>
                                        <p:cTn id="6" dur="1" fill="hold">
                                          <p:stCondLst>
                                            <p:cond delay="0"/>
                                          </p:stCondLst>
                                        </p:cTn>
                                        <p:tgtEl>
                                          <p:spTgt spid="2065"/>
                                        </p:tgtEl>
                                        <p:attrNameLst>
                                          <p:attrName>style.visibility</p:attrName>
                                        </p:attrNameLst>
                                      </p:cBhvr>
                                      <p:to>
                                        <p:strVal val="visible"/>
                                      </p:to>
                                    </p:set>
                                    <p:animEffect transition="in" filter="barn(outHorizontal)">
                                      <p:cBhvr>
                                        <p:cTn id="7" dur="500"/>
                                        <p:tgtEl>
                                          <p:spTgt spid="20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iterate type="lt">
                                    <p:tmPct val="0"/>
                                  </p:iterate>
                                  <p:childTnLst>
                                    <p:animEffect transition="out" filter="barn(inHorizontal)">
                                      <p:cBhvr>
                                        <p:cTn id="11" dur="500"/>
                                        <p:tgtEl>
                                          <p:spTgt spid="2065"/>
                                        </p:tgtEl>
                                      </p:cBhvr>
                                    </p:animEffect>
                                    <p:set>
                                      <p:cBhvr>
                                        <p:cTn id="12" dur="1" fill="hold">
                                          <p:stCondLst>
                                            <p:cond delay="499"/>
                                          </p:stCondLst>
                                        </p:cTn>
                                        <p:tgtEl>
                                          <p:spTgt spid="20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9E29E33-B620-47F9-BB04-8846C2A5AFCC}" type="slidenum">
              <a:rPr kumimoji="0" lang="en-US" smtClean="0"/>
              <a:pPr/>
              <a:t>19</a:t>
            </a:fld>
            <a:endParaRPr kumimoji="0" lang="en-US"/>
          </a:p>
        </p:txBody>
      </p:sp>
      <p:sp>
        <p:nvSpPr>
          <p:cNvPr id="3" name="Rectangle 2"/>
          <p:cNvSpPr/>
          <p:nvPr/>
        </p:nvSpPr>
        <p:spPr>
          <a:xfrm>
            <a:off x="152400" y="228601"/>
            <a:ext cx="8686800" cy="6740307"/>
          </a:xfrm>
          <a:prstGeom prst="rect">
            <a:avLst/>
          </a:prstGeom>
        </p:spPr>
        <p:txBody>
          <a:bodyPr wrap="square">
            <a:spAutoFit/>
          </a:bodyPr>
          <a:lstStyle/>
          <a:p>
            <a:pPr algn="r" rtl="1">
              <a:lnSpc>
                <a:spcPct val="150000"/>
              </a:lnSpc>
            </a:pPr>
            <a:r>
              <a:rPr lang="ar-TN" b="1" dirty="0" smtClean="0">
                <a:solidFill>
                  <a:srgbClr val="FF0000"/>
                </a:solidFill>
              </a:rPr>
              <a:t>*</a:t>
            </a:r>
            <a:r>
              <a:rPr lang="ar-TN" sz="2000" dirty="0" smtClean="0"/>
              <a:t> هذه الملاحظات كانت في اتفاق مع تلك التي أبلغ عنها آخرون مثل </a:t>
            </a:r>
            <a:r>
              <a:rPr lang="fr-FR" sz="2000" dirty="0" err="1" smtClean="0"/>
              <a:t>Rajpathak</a:t>
            </a:r>
            <a:r>
              <a:rPr lang="ar-TN" sz="2000" dirty="0" smtClean="0"/>
              <a:t> وغيرهم الذي بين الارتباط إلى حد كبير بين ارتفاع نسبة الحديد العضوي المتأتي من كثرة تناول اللحوم الحمراء والمخاطر العالية للإصابة بمرض السكري وأمراض القلب التاجية في علاقة غير مباشرة بزيادة المؤشرات الحيوية للإجهاد ألتأكسدي نتيجة تراكمات الجذور الحرة في الدم. غير أن النتائج التي تحصلنا عليها تتناقض مع تلك التي أبلغ عنها آخرون الذين لم يجدوا علاقة ايجابية بين الاستهلاك العادي للحوم الحمراء وزيادة المؤشرات الحيوية للإجهاد ألتأكسدي عند  الإنسان. </a:t>
            </a:r>
          </a:p>
          <a:p>
            <a:pPr algn="r" rtl="1">
              <a:lnSpc>
                <a:spcPct val="150000"/>
              </a:lnSpc>
            </a:pPr>
            <a:r>
              <a:rPr lang="ar-TN" b="1" dirty="0" smtClean="0">
                <a:solidFill>
                  <a:srgbClr val="FF0000"/>
                </a:solidFill>
              </a:rPr>
              <a:t>*</a:t>
            </a:r>
            <a:r>
              <a:rPr lang="ar-TN" sz="2000" dirty="0" smtClean="0"/>
              <a:t> أما بالنسبة للشاي المغلي، لقد أثبتت الدراسات التي قمنا </a:t>
            </a:r>
            <a:r>
              <a:rPr lang="ar-TN" sz="2000" dirty="0" err="1" smtClean="0"/>
              <a:t>بها</a:t>
            </a:r>
            <a:r>
              <a:rPr lang="ar-TN" sz="2000" dirty="0" smtClean="0"/>
              <a:t> سابقا أنه يمكن استخلاص كميات هامة من مركبات البولي فينول من الشاي الأخضر أو الأسود المغلي . وقد أثبتنا في المختبر أومن خلال التجارب الحيوانية أن مركبات البولي فينول المستخلصة من الشاي يمكن أن تلعب دورا ايجابيا ضد التسبب في أمراض مزمنة عدة وعلاوة على ذلك ، أفادت دراسات حديثة مختبريه أن الشاي المغلي لمدة تتراوح بين 15و 30 دقيقة يمكن أن تساعد على تخفيض ارتفاع السكر في الدم ، فرط ثلاثي </a:t>
            </a:r>
            <a:r>
              <a:rPr lang="ar-TN" sz="2000" dirty="0" err="1" smtClean="0"/>
              <a:t>غليسيريد</a:t>
            </a:r>
            <a:r>
              <a:rPr lang="ar-TN" sz="2000" dirty="0" smtClean="0"/>
              <a:t> </a:t>
            </a:r>
            <a:r>
              <a:rPr lang="ar-TN" sz="2000" dirty="0" err="1" smtClean="0"/>
              <a:t>وكوليستيرول</a:t>
            </a:r>
            <a:r>
              <a:rPr lang="ar-TN" sz="2000" dirty="0" smtClean="0"/>
              <a:t> الدم المفرط </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bright="70000" contrast="-70000"/>
          </a:blip>
          <a:srcRect/>
          <a:stretch>
            <a:fillRect/>
          </a:stretch>
        </p:blipFill>
        <p:spPr bwMode="auto">
          <a:xfrm>
            <a:off x="0" y="-33338"/>
            <a:ext cx="9144000" cy="6891338"/>
          </a:xfrm>
          <a:prstGeom prst="rect">
            <a:avLst/>
          </a:prstGeom>
          <a:noFill/>
          <a:ln w="9525">
            <a:noFill/>
            <a:miter lim="800000"/>
            <a:headEnd/>
            <a:tailEnd/>
          </a:ln>
          <a:effectLst/>
        </p:spPr>
      </p:pic>
      <p:sp>
        <p:nvSpPr>
          <p:cNvPr id="3" name="Espace réservé du contenu 2"/>
          <p:cNvSpPr>
            <a:spLocks noGrp="1"/>
          </p:cNvSpPr>
          <p:nvPr>
            <p:ph idx="1"/>
          </p:nvPr>
        </p:nvSpPr>
        <p:spPr>
          <a:xfrm>
            <a:off x="0" y="1219200"/>
            <a:ext cx="8991600" cy="5334000"/>
          </a:xfrm>
        </p:spPr>
        <p:txBody>
          <a:bodyPr>
            <a:normAutofit fontScale="85000" lnSpcReduction="20000"/>
          </a:bodyPr>
          <a:lstStyle/>
          <a:p>
            <a:pPr algn="ctr">
              <a:buNone/>
            </a:pPr>
            <a:endParaRPr lang="fr-FR" sz="9600" dirty="0" smtClean="0">
              <a:solidFill>
                <a:schemeClr val="tx1"/>
              </a:solidFill>
              <a:latin typeface="Times New Roman" pitchFamily="18" charset="0"/>
              <a:cs typeface="Times New Roman" pitchFamily="18" charset="0"/>
            </a:endParaRPr>
          </a:p>
          <a:p>
            <a:pPr algn="ctr">
              <a:buNone/>
            </a:pPr>
            <a:r>
              <a:rPr lang="fr-FR" sz="9600" dirty="0" smtClean="0">
                <a:solidFill>
                  <a:schemeClr val="tx1"/>
                </a:solidFill>
                <a:latin typeface="Times New Roman" pitchFamily="18" charset="0"/>
                <a:cs typeface="Times New Roman" pitchFamily="18" charset="0"/>
              </a:rPr>
              <a:t>     </a:t>
            </a:r>
            <a:endParaRPr lang="fr-FR" sz="9600" dirty="0" smtClean="0"/>
          </a:p>
          <a:p>
            <a:pPr algn="ctr">
              <a:buNone/>
            </a:pPr>
            <a:r>
              <a:rPr lang="fr-FR" sz="9600" dirty="0" smtClean="0">
                <a:solidFill>
                  <a:schemeClr val="tx1"/>
                </a:solidFill>
                <a:latin typeface="Times New Roman" pitchFamily="18" charset="0"/>
                <a:cs typeface="Times New Roman" pitchFamily="18" charset="0"/>
              </a:rPr>
              <a:t> </a:t>
            </a:r>
          </a:p>
          <a:p>
            <a:pPr algn="ctr">
              <a:buNone/>
            </a:pPr>
            <a:r>
              <a:rPr lang="fr-FR" sz="9600" dirty="0" smtClean="0">
                <a:solidFill>
                  <a:srgbClr val="0070C0"/>
                </a:solidFill>
                <a:latin typeface="Times New Roman" pitchFamily="18" charset="0"/>
                <a:cs typeface="Times New Roman" pitchFamily="18" charset="0"/>
              </a:rPr>
              <a:t>   </a:t>
            </a:r>
            <a:endParaRPr lang="fr-FR" sz="2800" dirty="0" smtClean="0">
              <a:solidFill>
                <a:schemeClr val="tx1"/>
              </a:solidFill>
              <a:latin typeface="Times New Roman" pitchFamily="18" charset="0"/>
              <a:cs typeface="Times New Roman" pitchFamily="18" charset="0"/>
            </a:endParaRPr>
          </a:p>
          <a:p>
            <a:pPr algn="ctr"/>
            <a:endParaRPr lang="fr-FR" sz="2600" dirty="0" smtClean="0">
              <a:solidFill>
                <a:schemeClr val="tx1"/>
              </a:solidFill>
              <a:latin typeface="Times New Roman" pitchFamily="18" charset="0"/>
              <a:cs typeface="Times New Roman" pitchFamily="18" charset="0"/>
            </a:endParaRPr>
          </a:p>
          <a:p>
            <a:pPr algn="ctr"/>
            <a:endParaRPr lang="fr-FR" sz="2600" dirty="0" smtClean="0">
              <a:solidFill>
                <a:schemeClr val="tx1"/>
              </a:solidFill>
              <a:latin typeface="Times New Roman" pitchFamily="18" charset="0"/>
              <a:cs typeface="Times New Roman" pitchFamily="18" charset="0"/>
            </a:endParaRPr>
          </a:p>
          <a:p>
            <a:pPr algn="ctr"/>
            <a:endParaRPr lang="fr-FR" dirty="0" smtClean="0"/>
          </a:p>
          <a:p>
            <a:pPr algn="ctr"/>
            <a:endParaRPr lang="fr-FR" dirty="0"/>
          </a:p>
        </p:txBody>
      </p:sp>
      <p:sp>
        <p:nvSpPr>
          <p:cNvPr id="5" name="Rectangle 4"/>
          <p:cNvSpPr/>
          <p:nvPr/>
        </p:nvSpPr>
        <p:spPr>
          <a:xfrm>
            <a:off x="3124200" y="228600"/>
            <a:ext cx="27558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T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cript MT Bold" pitchFamily="66" charset="0"/>
                <a:ea typeface="+mj-ea"/>
                <a:cs typeface="+mj-cs"/>
              </a:rPr>
              <a:t>المقدمة</a:t>
            </a:r>
          </a:p>
        </p:txBody>
      </p:sp>
      <p:pic>
        <p:nvPicPr>
          <p:cNvPr id="6" name="Picture 4" descr="Z:\newtek\_backgrounds_1.02\Ryan\PP Template 9\leaf_thingy.gif"/>
          <p:cNvPicPr>
            <a:picLocks noChangeAspect="1" noChangeArrowheads="1"/>
          </p:cNvPicPr>
          <p:nvPr/>
        </p:nvPicPr>
        <p:blipFill>
          <a:blip r:embed="rId4" cstate="print"/>
          <a:srcRect/>
          <a:stretch>
            <a:fillRect/>
          </a:stretch>
        </p:blipFill>
        <p:spPr bwMode="auto">
          <a:xfrm>
            <a:off x="8534400" y="1219200"/>
            <a:ext cx="355600" cy="304800"/>
          </a:xfrm>
          <a:prstGeom prst="rect">
            <a:avLst/>
          </a:prstGeom>
          <a:noFill/>
        </p:spPr>
      </p:pic>
      <p:pic>
        <p:nvPicPr>
          <p:cNvPr id="8" name="Picture 4" descr="Z:\newtek\_backgrounds_1.02\Ryan\PP Template 9\leaf_thingy.gif"/>
          <p:cNvPicPr>
            <a:picLocks noChangeAspect="1" noChangeArrowheads="1"/>
          </p:cNvPicPr>
          <p:nvPr/>
        </p:nvPicPr>
        <p:blipFill>
          <a:blip r:embed="rId4" cstate="print"/>
          <a:srcRect/>
          <a:stretch>
            <a:fillRect/>
          </a:stretch>
        </p:blipFill>
        <p:spPr bwMode="auto">
          <a:xfrm>
            <a:off x="9144000" y="2438400"/>
            <a:ext cx="355600" cy="304800"/>
          </a:xfrm>
          <a:prstGeom prst="rect">
            <a:avLst/>
          </a:prstGeom>
          <a:noFill/>
        </p:spPr>
      </p:pic>
      <p:pic>
        <p:nvPicPr>
          <p:cNvPr id="11" name="Picture 1" descr="C:\Documents and Settings\Issam Hamrouni\Bureau\5.gif"/>
          <p:cNvPicPr>
            <a:picLocks noChangeAspect="1" noChangeArrowheads="1" noCrop="1"/>
          </p:cNvPicPr>
          <p:nvPr/>
        </p:nvPicPr>
        <p:blipFill>
          <a:blip r:embed="rId5" cstate="print">
            <a:clrChange>
              <a:clrFrom>
                <a:srgbClr val="FFFFFF"/>
              </a:clrFrom>
              <a:clrTo>
                <a:srgbClr val="FFFFFF">
                  <a:alpha val="0"/>
                </a:srgbClr>
              </a:clrTo>
            </a:clrChange>
          </a:blip>
          <a:srcRect/>
          <a:stretch>
            <a:fillRect/>
          </a:stretch>
        </p:blipFill>
        <p:spPr bwMode="auto">
          <a:xfrm>
            <a:off x="6858000" y="5257800"/>
            <a:ext cx="1371600" cy="1371600"/>
          </a:xfrm>
          <a:prstGeom prst="rect">
            <a:avLst/>
          </a:prstGeom>
          <a:noFill/>
        </p:spPr>
      </p:pic>
      <p:pic>
        <p:nvPicPr>
          <p:cNvPr id="10" name="Picture 4" descr="Z:\newtek\_backgrounds_1.02\Ryan\PP Template 9\leaf_thingy.gif"/>
          <p:cNvPicPr>
            <a:picLocks noChangeAspect="1" noChangeArrowheads="1"/>
          </p:cNvPicPr>
          <p:nvPr/>
        </p:nvPicPr>
        <p:blipFill>
          <a:blip r:embed="rId4" cstate="print"/>
          <a:srcRect/>
          <a:stretch>
            <a:fillRect/>
          </a:stretch>
        </p:blipFill>
        <p:spPr bwMode="auto">
          <a:xfrm>
            <a:off x="8534400" y="4495800"/>
            <a:ext cx="355600" cy="304800"/>
          </a:xfrm>
          <a:prstGeom prst="rect">
            <a:avLst/>
          </a:prstGeom>
          <a:noFill/>
        </p:spPr>
      </p:pic>
      <p:sp>
        <p:nvSpPr>
          <p:cNvPr id="14" name="Espace réservé du numéro de diapositive 13"/>
          <p:cNvSpPr>
            <a:spLocks noGrp="1"/>
          </p:cNvSpPr>
          <p:nvPr>
            <p:ph type="sldNum" sz="quarter" idx="12"/>
          </p:nvPr>
        </p:nvSpPr>
        <p:spPr/>
        <p:txBody>
          <a:bodyPr/>
          <a:lstStyle/>
          <a:p>
            <a:fld id="{69E29E33-B620-47F9-BB04-8846C2A5AFCC}" type="slidenum">
              <a:rPr kumimoji="0" lang="en-US" sz="2000" b="1" smtClean="0">
                <a:solidFill>
                  <a:schemeClr val="tx1">
                    <a:lumMod val="95000"/>
                    <a:lumOff val="5000"/>
                  </a:schemeClr>
                </a:solidFill>
              </a:rPr>
              <a:pPr/>
              <a:t>2</a:t>
            </a:fld>
            <a:endParaRPr kumimoji="0" lang="en-US" sz="2000" b="1" dirty="0">
              <a:solidFill>
                <a:schemeClr val="tx1">
                  <a:lumMod val="95000"/>
                  <a:lumOff val="5000"/>
                </a:schemeClr>
              </a:solidFill>
            </a:endParaRPr>
          </a:p>
        </p:txBody>
      </p:sp>
      <p:sp>
        <p:nvSpPr>
          <p:cNvPr id="13" name="Rectangle 12"/>
          <p:cNvSpPr/>
          <p:nvPr/>
        </p:nvSpPr>
        <p:spPr>
          <a:xfrm>
            <a:off x="304800" y="1137821"/>
            <a:ext cx="8229600" cy="5632311"/>
          </a:xfrm>
          <a:prstGeom prst="rect">
            <a:avLst/>
          </a:prstGeom>
        </p:spPr>
        <p:txBody>
          <a:bodyPr wrap="square">
            <a:spAutoFit/>
          </a:bodyPr>
          <a:lstStyle/>
          <a:p>
            <a:pPr algn="just" rtl="1"/>
            <a:r>
              <a:rPr lang="ar-TN" dirty="0" smtClean="0"/>
              <a:t>على الرغم من التقدم الكبير الحاصل خلال العشرية الأخيرة في مجال التوعية الغذائية المقدمة لمرضى السكري من نوع 2 نتيجة الاكتشافات والبحوث العلمية المعمقة في هذا المجالّ، </a:t>
            </a:r>
            <a:r>
              <a:rPr lang="ar-TN" dirty="0" err="1" smtClean="0"/>
              <a:t>لايزال</a:t>
            </a:r>
            <a:r>
              <a:rPr lang="ar-TN" dirty="0" smtClean="0"/>
              <a:t> هذا المرض في ارتفاع مستمر في جميع أنحاء العالم. ويمكن أن يكون ذلك متعلقا بالتغير السريع في أنماط الحياة بما في ذلك التحضر، والحياة المستقرة، والتدخين، والحد من النشاط البدني،وتزايد استهلاك الدهون الحيوانية والأطعمة الغنية بالسكريات. ومن نتائج مرض السكري </a:t>
            </a:r>
            <a:r>
              <a:rPr lang="ar-TN" b="1" u="sng" dirty="0" smtClean="0">
                <a:solidFill>
                  <a:srgbClr val="FF0000"/>
                </a:solidFill>
              </a:rPr>
              <a:t>الإجهاد ألتأكسدي </a:t>
            </a:r>
            <a:r>
              <a:rPr lang="ar-TN" dirty="0" smtClean="0"/>
              <a:t>الذي يعتبر حلقة الوصل بين عديد الأمراض ومضاعفاتها. </a:t>
            </a:r>
          </a:p>
          <a:p>
            <a:pPr algn="just" rtl="1"/>
            <a:r>
              <a:rPr lang="ar-TN" dirty="0" smtClean="0"/>
              <a:t>في الآونة الأخيرة، أفادت دراسة استقصائية وبائية في البلاد التونسية أن نسبة انتشار مرض السكري وارتفاع ضغط الدم ، والسمنة والدسليبيدميا كانت تتراوح بين 31،5 و 30 ٪ لدى عينة من الرجال والنساء المقيمين في المستشفى لعلاج أمراض الشريان التاجي </a:t>
            </a:r>
            <a:endParaRPr lang="fr-FR" dirty="0" smtClean="0"/>
          </a:p>
          <a:p>
            <a:pPr algn="just" rtl="1"/>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9E29E33-B620-47F9-BB04-8846C2A5AFCC}" type="slidenum">
              <a:rPr kumimoji="0" lang="en-US" smtClean="0"/>
              <a:pPr/>
              <a:t>20</a:t>
            </a:fld>
            <a:endParaRPr kumimoji="0" lang="en-US"/>
          </a:p>
        </p:txBody>
      </p:sp>
      <p:sp>
        <p:nvSpPr>
          <p:cNvPr id="3" name="Rectangle 2"/>
          <p:cNvSpPr/>
          <p:nvPr/>
        </p:nvSpPr>
        <p:spPr>
          <a:xfrm>
            <a:off x="152400" y="152401"/>
            <a:ext cx="8763000" cy="5170646"/>
          </a:xfrm>
          <a:prstGeom prst="rect">
            <a:avLst/>
          </a:prstGeom>
        </p:spPr>
        <p:txBody>
          <a:bodyPr wrap="square">
            <a:spAutoFit/>
          </a:bodyPr>
          <a:lstStyle/>
          <a:p>
            <a:pPr algn="just" rtl="1">
              <a:lnSpc>
                <a:spcPct val="150000"/>
              </a:lnSpc>
            </a:pPr>
            <a:r>
              <a:rPr lang="ar-TN" sz="2000" dirty="0" smtClean="0"/>
              <a:t>كما تجدر الإشارة لوجود بيانات تجريبية غير منشورة في مختبرنا تبرز أن استهلاك الشاي الأخضر المغلي بدون إضافة السكروز له انعكاسات جد ايجابية وذلك بزيادة كبيرة في ارتفاع نسبة مضادات الأكسدة ، في حين أن إضافة السكروز تحد بشكل كبير من تأثير الشاي بحوالي النصف في الدم عند الفئران. لذا يمكن القول بأن طريقة إعداد الشاي وتناوله يمكن أن تلعب دورا هاما في المحا فضة على نسبة تركيز عالية لمضادات الأكسدة في الدم وبالتالي الحماية من استفحال الإجهاد ألتأكسدي لدى مرضى السكري من نوع 2 في تونس. وقد أجريت العديد من الدراسات الوبائية للتحقق في مدى الارتباط العكسي للاستهلاك الشاي بداء السكري من النوع 2 ومضاعفاته لكن النتائج لم تكن كلها متناسقة، بعضهم أظهرت أن استهلاك الشاي قد يقلل من خطر الإصابة بمرض السكري من النوع 2، في حين لم يجد آخرون أي علاقة بين العنصرين </a:t>
            </a:r>
            <a:endParaRPr lang="fr-F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9E29E33-B620-47F9-BB04-8846C2A5AFCC}" type="slidenum">
              <a:rPr kumimoji="0" lang="en-US" smtClean="0"/>
              <a:pPr/>
              <a:t>21</a:t>
            </a:fld>
            <a:endParaRPr kumimoji="0" lang="en-US"/>
          </a:p>
        </p:txBody>
      </p:sp>
      <p:sp>
        <p:nvSpPr>
          <p:cNvPr id="3" name="Rectangle 2"/>
          <p:cNvSpPr/>
          <p:nvPr/>
        </p:nvSpPr>
        <p:spPr>
          <a:xfrm>
            <a:off x="304800" y="228600"/>
            <a:ext cx="8458200" cy="5078313"/>
          </a:xfrm>
          <a:prstGeom prst="rect">
            <a:avLst/>
          </a:prstGeom>
        </p:spPr>
        <p:txBody>
          <a:bodyPr wrap="square">
            <a:spAutoFit/>
          </a:bodyPr>
          <a:lstStyle/>
          <a:p>
            <a:pPr algn="just" rtl="1">
              <a:lnSpc>
                <a:spcPct val="150000"/>
              </a:lnSpc>
            </a:pPr>
            <a:r>
              <a:rPr lang="ar-TN" dirty="0" smtClean="0"/>
              <a:t>في إطار هذه الدراسة، لاحظنا أن أكثر من 50٪ من مرضى السكري يستهلكون 3 أكواب أو أكثر يوميا من الشاي المغلي ولكن مع إضافة السكروز لذا يعتبر الشاي المغلي من أهم المشروبات المستهلكة عند جميع الشرائح في تونس بما في ذلك مرضى السكري.وأظهرت هذه الدراسة وجود اتجاه لعلاقة عكسية بين تناول الشاي المغلي والإجهاد ألتأكسدي مما يعني أن استخلاص مادة البولي فنول من الشاي المغلي يمكن أن تشكل مادة مساعدة للعلاج عالية الفاعلية للحد من الإجهاد ألتأكسدي عند مرض السكري من النوع 2 رغم إضافة السكروز. </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9E29E33-B620-47F9-BB04-8846C2A5AFCC}" type="slidenum">
              <a:rPr kumimoji="0" lang="en-US" smtClean="0"/>
              <a:pPr/>
              <a:t>22</a:t>
            </a:fld>
            <a:endParaRPr kumimoji="0" lang="en-US"/>
          </a:p>
        </p:txBody>
      </p:sp>
      <p:sp>
        <p:nvSpPr>
          <p:cNvPr id="3" name="Rectangle 2"/>
          <p:cNvSpPr/>
          <p:nvPr/>
        </p:nvSpPr>
        <p:spPr>
          <a:xfrm>
            <a:off x="0" y="1"/>
            <a:ext cx="8915400" cy="6740307"/>
          </a:xfrm>
          <a:prstGeom prst="rect">
            <a:avLst/>
          </a:prstGeom>
        </p:spPr>
        <p:txBody>
          <a:bodyPr wrap="square">
            <a:spAutoFit/>
          </a:bodyPr>
          <a:lstStyle/>
          <a:p>
            <a:pPr algn="just" rtl="1">
              <a:lnSpc>
                <a:spcPct val="150000"/>
              </a:lnSpc>
            </a:pPr>
            <a:r>
              <a:rPr lang="ar-TN" dirty="0" smtClean="0"/>
              <a:t>يذهب البعض إلى أن مرد تأثير مادة البولي فينول المستخلصة من الشاي الملغى ليس فقط من خصائصها المضادة للأكسدة ، بما في ذلك مسح </a:t>
            </a:r>
            <a:r>
              <a:rPr lang="ar-TN" dirty="0" err="1" smtClean="0"/>
              <a:t>جزيآت</a:t>
            </a:r>
            <a:r>
              <a:rPr lang="ar-TN" dirty="0" smtClean="0"/>
              <a:t> الأوكسجين والدهون الحرة، ولكن أيضا من تثبيطهم القوي لمادة الحديد وذلك بتعطيل أو منع امتصاص هذا المعدن الذي يزيد تخزينه بكميات وافرة في الجسم من خطرا لإصابة بالإجهاد ألتأكسدي الذي يؤدي في كثير من الحالات إلى إصابات عدة منها تصلب الشرايين وأخرى . وفي هذا الإطار أظهرت بعض الدراسات أن إضافة الشاي لخلية </a:t>
            </a:r>
            <a:r>
              <a:rPr lang="fr-FR" dirty="0" smtClean="0"/>
              <a:t>T </a:t>
            </a:r>
            <a:r>
              <a:rPr lang="fr-FR" dirty="0" err="1" smtClean="0"/>
              <a:t>Jurkat</a:t>
            </a:r>
            <a:r>
              <a:rPr lang="fr-FR" dirty="0" smtClean="0"/>
              <a:t> </a:t>
            </a:r>
            <a:r>
              <a:rPr lang="ar-TN" dirty="0" smtClean="0"/>
              <a:t> قد أسهم بشكل ملحوظ في انخفاض إتلاف الحمض النووي بعد علاجها بالحديد مقارنة بالخلية الغير معالجة لذا تعتبر مادة البولي فينول عالية الامتصاص للحديد مفيدة جدا لأنها تخفض نسبة ارتفاع مستوى الحديد المخزن المرتبط بخطر نشوء الذبحة القلبية،وخصوصا في بعض الحالات بما في ذلك داء السكري من النوع 2 </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lum bright="70000" contrast="-70000"/>
          </a:blip>
          <a:srcRect/>
          <a:stretch>
            <a:fillRect/>
          </a:stretch>
        </p:blipFill>
        <p:spPr bwMode="auto">
          <a:xfrm>
            <a:off x="0" y="-33338"/>
            <a:ext cx="9144000" cy="6891338"/>
          </a:xfrm>
          <a:prstGeom prst="rect">
            <a:avLst/>
          </a:prstGeom>
          <a:noFill/>
          <a:ln w="9525">
            <a:noFill/>
            <a:miter lim="800000"/>
            <a:headEnd/>
            <a:tailEnd/>
          </a:ln>
          <a:effectLst/>
        </p:spPr>
      </p:pic>
      <p:sp>
        <p:nvSpPr>
          <p:cNvPr id="2" name="Titre 1"/>
          <p:cNvSpPr>
            <a:spLocks noGrp="1"/>
          </p:cNvSpPr>
          <p:nvPr>
            <p:ph type="title"/>
          </p:nvPr>
        </p:nvSpPr>
        <p:spPr>
          <a:xfrm>
            <a:off x="1295400" y="457200"/>
            <a:ext cx="8686800" cy="838200"/>
          </a:xfrm>
        </p:spPr>
        <p:txBody>
          <a:bodyPr>
            <a:normAutofit fontScale="90000"/>
          </a:bodyPr>
          <a:lstStyle/>
          <a:p>
            <a:r>
              <a:rPr lang="fr-FR" dirty="0" smtClean="0"/>
              <a:t/>
            </a:r>
            <a:br>
              <a:rPr lang="fr-FR" dirty="0" smtClean="0"/>
            </a:br>
            <a:endParaRPr lang="fr-FR" dirty="0"/>
          </a:p>
        </p:txBody>
      </p:sp>
      <p:sp>
        <p:nvSpPr>
          <p:cNvPr id="5" name="Titre 4"/>
          <p:cNvSpPr txBox="1">
            <a:spLocks/>
          </p:cNvSpPr>
          <p:nvPr/>
        </p:nvSpPr>
        <p:spPr>
          <a:xfrm>
            <a:off x="304800" y="228600"/>
            <a:ext cx="8686800" cy="1754326"/>
          </a:xfrm>
          <a:prstGeom prst="rect">
            <a:avLst/>
          </a:prstGeom>
          <a:noFill/>
        </p:spPr>
        <p:txBody>
          <a:bodyPr vert="horz" wrap="square" lIns="91440" tIns="45720" rIns="91440" bIns="45720" anchor="ctr">
            <a:spAutoFit/>
            <a:scene3d>
              <a:camera prst="orthographicFront"/>
              <a:lightRig rig="glow" dir="tl">
                <a:rot lat="0" lon="0" rev="5400000"/>
              </a:lightRig>
            </a:scene3d>
            <a:sp3d contourW="12700">
              <a:bevelT w="25400" h="25400"/>
              <a:contourClr>
                <a:schemeClr val="accent6">
                  <a:shade val="73000"/>
                </a:schemeClr>
              </a:contourClr>
            </a:sp3d>
          </a:bodyPr>
          <a:lstStyle/>
          <a:p>
            <a:pPr lvl="0" algn="ctr" fontAlgn="auto">
              <a:spcAft>
                <a:spcPts val="0"/>
              </a:spcAft>
              <a:defRPr/>
            </a:pPr>
            <a:r>
              <a:rPr lang="ar-T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Script MT Bold" pitchFamily="66" charset="0"/>
                <a:ea typeface="+mj-ea"/>
                <a:cs typeface="+mj-cs"/>
              </a:rPr>
              <a:t>خاتمة</a:t>
            </a:r>
            <a:r>
              <a:rPr kumimoji="0" lang="en-US" sz="54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Script MT Bold" pitchFamily="66" charset="0"/>
                <a:ea typeface="+mj-ea"/>
                <a:cs typeface="+mj-cs"/>
              </a:rPr>
              <a:t/>
            </a:r>
            <a:br>
              <a:rPr kumimoji="0" lang="en-US" sz="5400" b="1" i="0" u="none" strike="noStrike" kern="1200" cap="none" spc="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Script MT Bold" pitchFamily="66" charset="0"/>
                <a:ea typeface="+mj-ea"/>
                <a:cs typeface="+mj-cs"/>
              </a:rPr>
            </a:br>
            <a:endParaRPr kumimoji="0" lang="fr-FR" sz="54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Script MT Bold" pitchFamily="66" charset="0"/>
              <a:ea typeface="+mj-ea"/>
              <a:cs typeface="+mj-cs"/>
            </a:endParaRPr>
          </a:p>
        </p:txBody>
      </p:sp>
      <p:pic>
        <p:nvPicPr>
          <p:cNvPr id="7" name="Picture 1" descr="C:\Documents and Settings\Issam Hamrouni\Bureau\boisson-eau-00002.gif"/>
          <p:cNvPicPr>
            <a:picLocks noChangeAspect="1" noChangeArrowheads="1" noCrop="1"/>
          </p:cNvPicPr>
          <p:nvPr/>
        </p:nvPicPr>
        <p:blipFill>
          <a:blip r:embed="rId4" cstate="print"/>
          <a:srcRect/>
          <a:stretch>
            <a:fillRect/>
          </a:stretch>
        </p:blipFill>
        <p:spPr bwMode="auto">
          <a:xfrm>
            <a:off x="7620000" y="4953000"/>
            <a:ext cx="1352550" cy="1352550"/>
          </a:xfrm>
          <a:prstGeom prst="rect">
            <a:avLst/>
          </a:prstGeom>
          <a:noFill/>
        </p:spPr>
      </p:pic>
      <p:sp>
        <p:nvSpPr>
          <p:cNvPr id="17" name="ZoneTexte 16"/>
          <p:cNvSpPr txBox="1"/>
          <p:nvPr/>
        </p:nvSpPr>
        <p:spPr>
          <a:xfrm>
            <a:off x="685800" y="1524001"/>
            <a:ext cx="8153400" cy="1200329"/>
          </a:xfrm>
          <a:prstGeom prst="rect">
            <a:avLst/>
          </a:prstGeom>
          <a:noFill/>
        </p:spPr>
        <p:txBody>
          <a:bodyPr wrap="square" rtlCol="0">
            <a:spAutoFit/>
          </a:bodyPr>
          <a:lstStyle/>
          <a:p>
            <a:endParaRPr lang="fr-FR" dirty="0" smtClean="0"/>
          </a:p>
          <a:p>
            <a:endParaRPr lang="fr-FR" dirty="0" smtClean="0">
              <a:solidFill>
                <a:srgbClr val="FF0000"/>
              </a:solidFill>
            </a:endParaRPr>
          </a:p>
          <a:p>
            <a:endParaRPr lang="fr-FR" dirty="0"/>
          </a:p>
        </p:txBody>
      </p:sp>
      <p:pic>
        <p:nvPicPr>
          <p:cNvPr id="18" name="Picture 4" descr="Z:\newtek\_backgrounds_1.02\Ryan\PP Template 9\leaf_thingy.gif"/>
          <p:cNvPicPr>
            <a:picLocks noChangeAspect="1" noChangeArrowheads="1"/>
          </p:cNvPicPr>
          <p:nvPr/>
        </p:nvPicPr>
        <p:blipFill>
          <a:blip r:embed="rId5" cstate="print"/>
          <a:srcRect/>
          <a:stretch>
            <a:fillRect/>
          </a:stretch>
        </p:blipFill>
        <p:spPr bwMode="auto">
          <a:xfrm>
            <a:off x="8534400" y="1447800"/>
            <a:ext cx="355600" cy="304800"/>
          </a:xfrm>
          <a:prstGeom prst="rect">
            <a:avLst/>
          </a:prstGeom>
          <a:noFill/>
        </p:spPr>
      </p:pic>
      <p:pic>
        <p:nvPicPr>
          <p:cNvPr id="20" name="Picture 4" descr="Z:\newtek\_backgrounds_1.02\Ryan\PP Template 9\leaf_thingy.gif"/>
          <p:cNvPicPr>
            <a:picLocks noChangeAspect="1" noChangeArrowheads="1"/>
          </p:cNvPicPr>
          <p:nvPr/>
        </p:nvPicPr>
        <p:blipFill>
          <a:blip r:embed="rId5" cstate="print"/>
          <a:srcRect/>
          <a:stretch>
            <a:fillRect/>
          </a:stretch>
        </p:blipFill>
        <p:spPr bwMode="auto">
          <a:xfrm>
            <a:off x="8534400" y="4419600"/>
            <a:ext cx="355600" cy="304800"/>
          </a:xfrm>
          <a:prstGeom prst="rect">
            <a:avLst/>
          </a:prstGeom>
          <a:noFill/>
        </p:spPr>
      </p:pic>
      <p:pic>
        <p:nvPicPr>
          <p:cNvPr id="21" name="Picture 4" descr="Z:\newtek\_backgrounds_1.02\Ryan\PP Template 9\leaf_thingy.gif"/>
          <p:cNvPicPr>
            <a:picLocks noChangeAspect="1" noChangeArrowheads="1"/>
          </p:cNvPicPr>
          <p:nvPr/>
        </p:nvPicPr>
        <p:blipFill>
          <a:blip r:embed="rId5" cstate="print"/>
          <a:srcRect/>
          <a:stretch>
            <a:fillRect/>
          </a:stretch>
        </p:blipFill>
        <p:spPr bwMode="auto">
          <a:xfrm>
            <a:off x="8610600" y="2590800"/>
            <a:ext cx="355600" cy="304800"/>
          </a:xfrm>
          <a:prstGeom prst="rect">
            <a:avLst/>
          </a:prstGeom>
          <a:noFill/>
        </p:spPr>
      </p:pic>
      <p:sp>
        <p:nvSpPr>
          <p:cNvPr id="15"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23</a:t>
            </a:fld>
            <a:endParaRPr kumimoji="0" lang="en-US" sz="2000" b="1" dirty="0">
              <a:solidFill>
                <a:schemeClr val="tx1">
                  <a:lumMod val="95000"/>
                  <a:lumOff val="5000"/>
                </a:schemeClr>
              </a:solidFill>
            </a:endParaRPr>
          </a:p>
        </p:txBody>
      </p:sp>
      <p:sp>
        <p:nvSpPr>
          <p:cNvPr id="12" name="Rectangle 11"/>
          <p:cNvSpPr/>
          <p:nvPr/>
        </p:nvSpPr>
        <p:spPr>
          <a:xfrm>
            <a:off x="152400" y="1371600"/>
            <a:ext cx="8305800" cy="1323439"/>
          </a:xfrm>
          <a:prstGeom prst="rect">
            <a:avLst/>
          </a:prstGeom>
        </p:spPr>
        <p:txBody>
          <a:bodyPr wrap="square">
            <a:spAutoFit/>
          </a:bodyPr>
          <a:lstStyle/>
          <a:p>
            <a:pPr algn="just" rtl="1"/>
            <a:r>
              <a:rPr lang="ar-TN" sz="2000" dirty="0" smtClean="0"/>
              <a:t>أظهرت النتائج انه لا توجد علاقة بين تردد الاستهلاك العفوي لزيت الزيتون والأسماك من جهة والإجهاد ألتأكسدي للجسم من جهة أخرى، وفي المقابل لوحظ وجود ارتباط جد إيجابي بين استهلاك اللحوم الحمراء وكذلك الحديد المتأتي من هذه اللحوم والإجهاد ألتأكسدي للجسم ( ر= </a:t>
            </a:r>
            <a:r>
              <a:rPr lang="fr-FR" sz="2000" dirty="0" smtClean="0"/>
              <a:t>0.447</a:t>
            </a:r>
            <a:r>
              <a:rPr lang="ar-TN" sz="2000" dirty="0" smtClean="0"/>
              <a:t> ،أقل من </a:t>
            </a:r>
            <a:r>
              <a:rPr lang="fr-FR" sz="2000" dirty="0" smtClean="0"/>
              <a:t>0.05</a:t>
            </a:r>
            <a:r>
              <a:rPr lang="ar-TN" sz="2000" dirty="0" smtClean="0"/>
              <a:t>). </a:t>
            </a:r>
            <a:endParaRPr lang="fr-FR" sz="2000" dirty="0"/>
          </a:p>
        </p:txBody>
      </p:sp>
      <p:sp>
        <p:nvSpPr>
          <p:cNvPr id="16" name="Rectangle 15"/>
          <p:cNvSpPr/>
          <p:nvPr/>
        </p:nvSpPr>
        <p:spPr>
          <a:xfrm>
            <a:off x="0" y="2514600"/>
            <a:ext cx="8458200" cy="1877437"/>
          </a:xfrm>
          <a:prstGeom prst="rect">
            <a:avLst/>
          </a:prstGeom>
        </p:spPr>
        <p:txBody>
          <a:bodyPr wrap="square">
            <a:spAutoFit/>
          </a:bodyPr>
          <a:lstStyle/>
          <a:p>
            <a:pPr algn="just" rtl="1"/>
            <a:endParaRPr lang="ar-TN" sz="1600" dirty="0" smtClean="0"/>
          </a:p>
          <a:p>
            <a:pPr algn="just" rtl="1"/>
            <a:r>
              <a:rPr lang="ar-TN" sz="2000" dirty="0" smtClean="0"/>
              <a:t>لوحظ وجود اتجاه إلى علاقة عكسية بين الاستهلاك العفوي للشاي المغلي والإجهاد ألتأكسدي للجسم ( ر= 0.116- ، ا=</a:t>
            </a:r>
            <a:r>
              <a:rPr lang="fr-FR" sz="2000" dirty="0" smtClean="0"/>
              <a:t>0.05</a:t>
            </a:r>
            <a:r>
              <a:rPr lang="ar-TN" sz="2000" dirty="0" smtClean="0"/>
              <a:t>). تعكس هذه النتائج إشارة إلى وجود تداخل عوامل غذائية أخرى في نمط العادات الغذائية التونسية مع طريقة استهلاك زيت الزيتون والأسماك مما يحد من تأثيرها على مدى الإجهاد ألتأكسدي للجسم عند مرضى السكري من النوع 2 في تونس</a:t>
            </a:r>
            <a:r>
              <a:rPr lang="ar-TN" sz="1600" dirty="0" smtClean="0"/>
              <a:t>. </a:t>
            </a:r>
            <a:endParaRPr lang="fr-FR" sz="1600" dirty="0"/>
          </a:p>
        </p:txBody>
      </p:sp>
      <p:sp>
        <p:nvSpPr>
          <p:cNvPr id="23" name="Rectangle 22"/>
          <p:cNvSpPr/>
          <p:nvPr/>
        </p:nvSpPr>
        <p:spPr>
          <a:xfrm>
            <a:off x="685800" y="4572000"/>
            <a:ext cx="7696200" cy="1323439"/>
          </a:xfrm>
          <a:prstGeom prst="rect">
            <a:avLst/>
          </a:prstGeom>
        </p:spPr>
        <p:txBody>
          <a:bodyPr wrap="square">
            <a:spAutoFit/>
          </a:bodyPr>
          <a:lstStyle/>
          <a:p>
            <a:pPr algn="just" rtl="1"/>
            <a:r>
              <a:rPr lang="ar-TN" sz="2000" dirty="0" smtClean="0"/>
              <a:t>ومن هنا يمكن القول بان الشاي المغلي بأنواعه يمكن أن يكون مادة جيدة يوصي باستهلاكها بكميات عالية لتحدث أكثر توازنا لدى مرضى السكري من نوع 2 وهذا من شأنه الحد من جرعات الدواء المعطاة لمريض السكري من نوع 2.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147" name="Picture 3" descr="Z:\newtek\_backgrounds_1.02\Ryan\PP Template 11\leaves_falling.gif"/>
          <p:cNvPicPr>
            <a:picLocks noChangeAspect="1" noChangeArrowheads="1" noCrop="1"/>
          </p:cNvPicPr>
          <p:nvPr/>
        </p:nvPicPr>
        <p:blipFill>
          <a:blip r:embed="rId4" cstate="print"/>
          <a:srcRect/>
          <a:stretch>
            <a:fillRect/>
          </a:stretch>
        </p:blipFill>
        <p:spPr bwMode="auto">
          <a:xfrm>
            <a:off x="0" y="0"/>
            <a:ext cx="2286000" cy="6858000"/>
          </a:xfrm>
          <a:prstGeom prst="rect">
            <a:avLst/>
          </a:prstGeom>
          <a:noFill/>
        </p:spPr>
      </p:pic>
      <p:sp>
        <p:nvSpPr>
          <p:cNvPr id="6" name="Rectangle 3"/>
          <p:cNvSpPr txBox="1">
            <a:spLocks noChangeArrowheads="1"/>
          </p:cNvSpPr>
          <p:nvPr/>
        </p:nvSpPr>
        <p:spPr bwMode="auto">
          <a:xfrm>
            <a:off x="1357313" y="2857500"/>
            <a:ext cx="6718300" cy="642938"/>
          </a:xfrm>
          <a:prstGeom prst="rect">
            <a:avLst/>
          </a:prstGeom>
          <a:noFill/>
          <a:ln w="9525">
            <a:noFill/>
            <a:miter lim="800000"/>
            <a:headEnd/>
            <a:tailEnd/>
          </a:ln>
        </p:spPr>
        <p:txBody>
          <a:bodyPr/>
          <a:lstStyle/>
          <a:p>
            <a:pPr algn="ctr" rtl="1"/>
            <a:r>
              <a:rPr lang="ar-TN"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شكرا لاهتمامكم </a:t>
            </a:r>
            <a:br>
              <a:rPr lang="ar-TN"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ar-TN"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rtl="1" eaLnBrk="0" hangingPunct="0">
              <a:spcBef>
                <a:spcPct val="20000"/>
              </a:spcBef>
              <a:defRPr/>
            </a:pPr>
            <a:endParaRPr lang="fr-FR"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a:p>
            <a:pPr algn="ctr" eaLnBrk="0" hangingPunct="0">
              <a:spcBef>
                <a:spcPct val="20000"/>
              </a:spcBef>
              <a:defRPr/>
            </a:pPr>
            <a:endParaRPr lang="fr-FR"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bright="70000" contrast="-70000"/>
          </a:blip>
          <a:srcRect/>
          <a:stretch>
            <a:fillRect/>
          </a:stretch>
        </p:blipFill>
        <p:spPr bwMode="auto">
          <a:xfrm>
            <a:off x="-457200" y="0"/>
            <a:ext cx="9601200" cy="6891338"/>
          </a:xfrm>
          <a:prstGeom prst="rect">
            <a:avLst/>
          </a:prstGeom>
          <a:noFill/>
          <a:ln w="9525">
            <a:noFill/>
            <a:miter lim="800000"/>
            <a:headEnd/>
            <a:tailEnd/>
          </a:ln>
          <a:effectLst/>
        </p:spPr>
      </p:pic>
      <p:sp>
        <p:nvSpPr>
          <p:cNvPr id="3" name="Espace réservé du contenu 2"/>
          <p:cNvSpPr>
            <a:spLocks noGrp="1"/>
          </p:cNvSpPr>
          <p:nvPr>
            <p:ph idx="1"/>
          </p:nvPr>
        </p:nvSpPr>
        <p:spPr>
          <a:xfrm>
            <a:off x="-557002" y="1219200"/>
            <a:ext cx="9548602" cy="5334000"/>
          </a:xfrm>
        </p:spPr>
        <p:txBody>
          <a:bodyPr>
            <a:normAutofit fontScale="85000" lnSpcReduction="20000"/>
          </a:bodyPr>
          <a:lstStyle/>
          <a:p>
            <a:pPr algn="r">
              <a:buNone/>
            </a:pPr>
            <a:endParaRPr lang="fr-FR" sz="9600" dirty="0" smtClean="0">
              <a:solidFill>
                <a:schemeClr val="tx1"/>
              </a:solidFill>
              <a:latin typeface="Times New Roman" pitchFamily="18" charset="0"/>
              <a:cs typeface="Times New Roman" pitchFamily="18" charset="0"/>
            </a:endParaRPr>
          </a:p>
          <a:p>
            <a:pPr algn="r">
              <a:buNone/>
            </a:pPr>
            <a:r>
              <a:rPr lang="fr-FR" sz="9600" dirty="0" smtClean="0">
                <a:solidFill>
                  <a:schemeClr val="tx1"/>
                </a:solidFill>
                <a:latin typeface="Times New Roman" pitchFamily="18" charset="0"/>
                <a:cs typeface="Times New Roman" pitchFamily="18" charset="0"/>
              </a:rPr>
              <a:t>     </a:t>
            </a:r>
            <a:endParaRPr lang="fr-FR" sz="9600" dirty="0" smtClean="0"/>
          </a:p>
          <a:p>
            <a:pPr algn="r">
              <a:buNone/>
            </a:pPr>
            <a:r>
              <a:rPr lang="fr-FR" sz="9600" dirty="0" smtClean="0">
                <a:solidFill>
                  <a:schemeClr val="tx1"/>
                </a:solidFill>
                <a:latin typeface="Times New Roman" pitchFamily="18" charset="0"/>
                <a:cs typeface="Times New Roman" pitchFamily="18" charset="0"/>
              </a:rPr>
              <a:t> </a:t>
            </a:r>
          </a:p>
          <a:p>
            <a:pPr algn="r">
              <a:buNone/>
            </a:pPr>
            <a:r>
              <a:rPr lang="fr-FR" sz="9600" dirty="0" smtClean="0">
                <a:solidFill>
                  <a:srgbClr val="0070C0"/>
                </a:solidFill>
                <a:latin typeface="Times New Roman" pitchFamily="18" charset="0"/>
                <a:cs typeface="Times New Roman" pitchFamily="18" charset="0"/>
              </a:rPr>
              <a:t>   </a:t>
            </a:r>
            <a:endParaRPr lang="fr-FR" sz="2800" dirty="0" smtClean="0">
              <a:solidFill>
                <a:schemeClr val="tx1"/>
              </a:solidFill>
              <a:latin typeface="Times New Roman" pitchFamily="18" charset="0"/>
              <a:cs typeface="Times New Roman" pitchFamily="18" charset="0"/>
            </a:endParaRPr>
          </a:p>
          <a:p>
            <a:pPr algn="r"/>
            <a:endParaRPr lang="fr-FR" sz="2600" dirty="0" smtClean="0">
              <a:solidFill>
                <a:schemeClr val="tx1"/>
              </a:solidFill>
              <a:latin typeface="Times New Roman" pitchFamily="18" charset="0"/>
              <a:cs typeface="Times New Roman" pitchFamily="18" charset="0"/>
            </a:endParaRPr>
          </a:p>
          <a:p>
            <a:pPr algn="r"/>
            <a:endParaRPr lang="fr-FR" sz="2600" dirty="0" smtClean="0">
              <a:solidFill>
                <a:schemeClr val="tx1"/>
              </a:solidFill>
              <a:latin typeface="Times New Roman" pitchFamily="18" charset="0"/>
              <a:cs typeface="Times New Roman" pitchFamily="18" charset="0"/>
            </a:endParaRPr>
          </a:p>
          <a:p>
            <a:pPr algn="r"/>
            <a:endParaRPr lang="fr-FR" dirty="0" smtClean="0"/>
          </a:p>
          <a:p>
            <a:pPr algn="r"/>
            <a:endParaRPr lang="fr-FR" dirty="0"/>
          </a:p>
        </p:txBody>
      </p:sp>
      <p:pic>
        <p:nvPicPr>
          <p:cNvPr id="6" name="Picture 4" descr="Z:\newtek\_backgrounds_1.02\Ryan\PP Template 9\leaf_thingy.gif"/>
          <p:cNvPicPr>
            <a:picLocks noChangeAspect="1" noChangeArrowheads="1"/>
          </p:cNvPicPr>
          <p:nvPr/>
        </p:nvPicPr>
        <p:blipFill>
          <a:blip r:embed="rId4" cstate="print"/>
          <a:srcRect/>
          <a:stretch>
            <a:fillRect/>
          </a:stretch>
        </p:blipFill>
        <p:spPr bwMode="auto">
          <a:xfrm>
            <a:off x="8766372" y="304800"/>
            <a:ext cx="377628" cy="304800"/>
          </a:xfrm>
          <a:prstGeom prst="rect">
            <a:avLst/>
          </a:prstGeom>
          <a:noFill/>
        </p:spPr>
      </p:pic>
      <p:pic>
        <p:nvPicPr>
          <p:cNvPr id="8" name="Picture 4" descr="Z:\newtek\_backgrounds_1.02\Ryan\PP Template 9\leaf_thingy.gif"/>
          <p:cNvPicPr>
            <a:picLocks noChangeAspect="1" noChangeArrowheads="1"/>
          </p:cNvPicPr>
          <p:nvPr/>
        </p:nvPicPr>
        <p:blipFill>
          <a:blip r:embed="rId4" cstate="print"/>
          <a:srcRect/>
          <a:stretch>
            <a:fillRect/>
          </a:stretch>
        </p:blipFill>
        <p:spPr bwMode="auto">
          <a:xfrm>
            <a:off x="9121972" y="2286000"/>
            <a:ext cx="377628" cy="304800"/>
          </a:xfrm>
          <a:prstGeom prst="rect">
            <a:avLst/>
          </a:prstGeom>
          <a:noFill/>
        </p:spPr>
      </p:pic>
      <p:pic>
        <p:nvPicPr>
          <p:cNvPr id="11" name="Picture 1" descr="C:\Documents and Settings\Issam Hamrouni\Bureau\5.gif"/>
          <p:cNvPicPr>
            <a:picLocks noChangeAspect="1" noChangeArrowheads="1" noCrop="1"/>
          </p:cNvPicPr>
          <p:nvPr/>
        </p:nvPicPr>
        <p:blipFill>
          <a:blip r:embed="rId5" cstate="print">
            <a:clrChange>
              <a:clrFrom>
                <a:srgbClr val="FFFFFF"/>
              </a:clrFrom>
              <a:clrTo>
                <a:srgbClr val="FFFFFF">
                  <a:alpha val="0"/>
                </a:srgbClr>
              </a:clrTo>
            </a:clrChange>
          </a:blip>
          <a:srcRect/>
          <a:stretch>
            <a:fillRect/>
          </a:stretch>
        </p:blipFill>
        <p:spPr bwMode="auto">
          <a:xfrm>
            <a:off x="5096634" y="5486400"/>
            <a:ext cx="1456566" cy="1371600"/>
          </a:xfrm>
          <a:prstGeom prst="rect">
            <a:avLst/>
          </a:prstGeom>
          <a:noFill/>
        </p:spPr>
      </p:pic>
      <p:pic>
        <p:nvPicPr>
          <p:cNvPr id="10" name="Picture 4" descr="Z:\newtek\_backgrounds_1.02\Ryan\PP Template 9\leaf_thingy.gif"/>
          <p:cNvPicPr>
            <a:picLocks noChangeAspect="1" noChangeArrowheads="1"/>
          </p:cNvPicPr>
          <p:nvPr/>
        </p:nvPicPr>
        <p:blipFill>
          <a:blip r:embed="rId4" cstate="print"/>
          <a:srcRect/>
          <a:stretch>
            <a:fillRect/>
          </a:stretch>
        </p:blipFill>
        <p:spPr bwMode="auto">
          <a:xfrm>
            <a:off x="8766372" y="4191000"/>
            <a:ext cx="377628" cy="304800"/>
          </a:xfrm>
          <a:prstGeom prst="rect">
            <a:avLst/>
          </a:prstGeom>
          <a:noFill/>
        </p:spPr>
      </p:pic>
      <p:sp>
        <p:nvSpPr>
          <p:cNvPr id="14" name="Espace réservé du numéro de diapositive 13"/>
          <p:cNvSpPr>
            <a:spLocks noGrp="1"/>
          </p:cNvSpPr>
          <p:nvPr>
            <p:ph type="sldNum" sz="quarter" idx="12"/>
          </p:nvPr>
        </p:nvSpPr>
        <p:spPr>
          <a:xfrm>
            <a:off x="8182585" y="6473952"/>
            <a:ext cx="805967" cy="246888"/>
          </a:xfrm>
        </p:spPr>
        <p:txBody>
          <a:bodyPr/>
          <a:lstStyle/>
          <a:p>
            <a:fld id="{69E29E33-B620-47F9-BB04-8846C2A5AFCC}" type="slidenum">
              <a:rPr kumimoji="0" lang="en-US" sz="2000" b="1" smtClean="0">
                <a:solidFill>
                  <a:schemeClr val="tx1">
                    <a:lumMod val="95000"/>
                    <a:lumOff val="5000"/>
                  </a:schemeClr>
                </a:solidFill>
              </a:rPr>
              <a:pPr/>
              <a:t>3</a:t>
            </a:fld>
            <a:endParaRPr kumimoji="0" lang="en-US" sz="2000" b="1" dirty="0">
              <a:solidFill>
                <a:schemeClr val="tx1">
                  <a:lumMod val="95000"/>
                  <a:lumOff val="5000"/>
                </a:schemeClr>
              </a:solidFill>
            </a:endParaRPr>
          </a:p>
        </p:txBody>
      </p:sp>
      <p:sp>
        <p:nvSpPr>
          <p:cNvPr id="15" name="Rectangle 14"/>
          <p:cNvSpPr/>
          <p:nvPr/>
        </p:nvSpPr>
        <p:spPr>
          <a:xfrm>
            <a:off x="304800" y="152400"/>
            <a:ext cx="8534400" cy="6740307"/>
          </a:xfrm>
          <a:prstGeom prst="rect">
            <a:avLst/>
          </a:prstGeom>
        </p:spPr>
        <p:txBody>
          <a:bodyPr wrap="square">
            <a:spAutoFit/>
          </a:bodyPr>
          <a:lstStyle/>
          <a:p>
            <a:pPr algn="just" rtl="1"/>
            <a:r>
              <a:rPr lang="ar-TN" dirty="0" smtClean="0"/>
              <a:t>من ناحية أخرى ، فقد أثبتت الكثير من الدراسات أن بعض مكونات حمية البحر الأبيض </a:t>
            </a:r>
            <a:r>
              <a:rPr lang="ar-TN" sz="2000" dirty="0" smtClean="0"/>
              <a:t>المتوسط</a:t>
            </a:r>
            <a:r>
              <a:rPr lang="ar-TN" dirty="0" smtClean="0"/>
              <a:t> مثل زيت الزيتون والسمك والنبيذ الأحمر في بلدان غرب البحر الأبيض المتوسط أو الشاي في بلدان جنوب البحر الأبيض المتوسط </a:t>
            </a:r>
            <a:r>
              <a:rPr lang="ar-TN" dirty="0" smtClean="0"/>
              <a:t>المسلم</a:t>
            </a:r>
            <a:r>
              <a:rPr lang="ar-TN" dirty="0" smtClean="0"/>
              <a:t>ة</a:t>
            </a:r>
            <a:r>
              <a:rPr lang="fr-FR" dirty="0" smtClean="0"/>
              <a:t> </a:t>
            </a:r>
            <a:r>
              <a:rPr lang="ar-TN" dirty="0" smtClean="0"/>
              <a:t>تلعب </a:t>
            </a:r>
            <a:r>
              <a:rPr lang="ar-TN" dirty="0" smtClean="0"/>
              <a:t>دورا قويا ضد الإجهاد ألتأكسدي. فزيت الزيتون مثلا يحتوي على نسب مرتفعة من حمض </a:t>
            </a:r>
            <a:r>
              <a:rPr lang="ar-TN" dirty="0" err="1" smtClean="0"/>
              <a:t>الأوليك</a:t>
            </a:r>
            <a:r>
              <a:rPr lang="ar-TN" dirty="0" smtClean="0"/>
              <a:t> وكذلك بعض مركبات البولي فينول المضادة للأكسدة. أما الأسماك فتعتبر مصدرا عال للأحماض </a:t>
            </a:r>
            <a:r>
              <a:rPr lang="ar-TN" dirty="0" err="1" smtClean="0"/>
              <a:t>الدهنية</a:t>
            </a:r>
            <a:r>
              <a:rPr lang="ar-TN" dirty="0" smtClean="0"/>
              <a:t> المتعددة غير المشبعة وخاصة </a:t>
            </a:r>
            <a:r>
              <a:rPr lang="ar-TN" dirty="0" err="1" smtClean="0"/>
              <a:t>الأوميغا</a:t>
            </a:r>
            <a:r>
              <a:rPr lang="ar-TN" dirty="0" smtClean="0"/>
              <a:t> 3 التي تعطي سيولة أفضل للدم الغشائي. وعلى النقيض من الأسماك فان كثرة استهلاك اللحوم الحمراء التي تحتوي على نسبة عالية من </a:t>
            </a:r>
            <a:r>
              <a:rPr lang="ar-TN" b="1" dirty="0" smtClean="0"/>
              <a:t>معدن حديد الهيموجلوبين </a:t>
            </a:r>
            <a:r>
              <a:rPr lang="ar-TN" dirty="0" smtClean="0"/>
              <a:t>يزيد من خطر الأكسدة ومضاعفاتها. </a:t>
            </a:r>
          </a:p>
          <a:p>
            <a:pPr algn="just" rtl="1"/>
            <a:r>
              <a:rPr lang="ar-TN" dirty="0" smtClean="0"/>
              <a:t>أما </a:t>
            </a:r>
            <a:r>
              <a:rPr lang="ar-TN" b="1" dirty="0" smtClean="0"/>
              <a:t>الشاي المغلي </a:t>
            </a:r>
            <a:r>
              <a:rPr lang="ar-TN" dirty="0" smtClean="0"/>
              <a:t>الذي  يعتبر المشروب الأكثر شيوعا في تونس وكذلك في بعض بلدان المغرب العربي مثل ليبيا أو الجزائر فان جل الدراسات في المختبر وعلى الحيوانات وبعض التجارب </a:t>
            </a:r>
            <a:r>
              <a:rPr lang="ar-TN" dirty="0" err="1" smtClean="0"/>
              <a:t>السريرية</a:t>
            </a:r>
            <a:r>
              <a:rPr lang="ar-TN" dirty="0" smtClean="0"/>
              <a:t> </a:t>
            </a:r>
            <a:r>
              <a:rPr lang="ar-TN" b="1" dirty="0" smtClean="0"/>
              <a:t>العفوية٬</a:t>
            </a:r>
            <a:r>
              <a:rPr lang="ar-TN" dirty="0" smtClean="0"/>
              <a:t>على اختلافها٬قد قدمت دليلا واضحا على أن مادة البولي فينول المستخلصة من الشاي لها تأثيرات مفيدة ضد الإجهاد ألتأكسدي المتسبب في أمراض مزمنة عدة منها مرض السكري نوع 2</a:t>
            </a:r>
            <a:endParaRPr lang="ar-T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bright="70000" contrast="-70000"/>
          </a:blip>
          <a:srcRect/>
          <a:stretch>
            <a:fillRect/>
          </a:stretch>
        </p:blipFill>
        <p:spPr bwMode="auto">
          <a:xfrm>
            <a:off x="-457200" y="0"/>
            <a:ext cx="9601200" cy="6891338"/>
          </a:xfrm>
          <a:prstGeom prst="rect">
            <a:avLst/>
          </a:prstGeom>
          <a:noFill/>
          <a:ln w="9525">
            <a:noFill/>
            <a:miter lim="800000"/>
            <a:headEnd/>
            <a:tailEnd/>
          </a:ln>
          <a:effectLst/>
        </p:spPr>
      </p:pic>
      <p:sp>
        <p:nvSpPr>
          <p:cNvPr id="3" name="Espace réservé du contenu 2"/>
          <p:cNvSpPr>
            <a:spLocks noGrp="1"/>
          </p:cNvSpPr>
          <p:nvPr>
            <p:ph idx="1"/>
          </p:nvPr>
        </p:nvSpPr>
        <p:spPr>
          <a:xfrm>
            <a:off x="-557002" y="1219200"/>
            <a:ext cx="9548602" cy="5334000"/>
          </a:xfrm>
        </p:spPr>
        <p:txBody>
          <a:bodyPr>
            <a:normAutofit fontScale="85000" lnSpcReduction="20000"/>
          </a:bodyPr>
          <a:lstStyle/>
          <a:p>
            <a:pPr algn="r">
              <a:buNone/>
            </a:pPr>
            <a:endParaRPr lang="fr-FR" sz="9600" dirty="0" smtClean="0">
              <a:solidFill>
                <a:schemeClr val="tx1"/>
              </a:solidFill>
              <a:latin typeface="Times New Roman" pitchFamily="18" charset="0"/>
              <a:cs typeface="Times New Roman" pitchFamily="18" charset="0"/>
            </a:endParaRPr>
          </a:p>
          <a:p>
            <a:pPr algn="r">
              <a:buNone/>
            </a:pPr>
            <a:r>
              <a:rPr lang="fr-FR" sz="9600" dirty="0" smtClean="0">
                <a:solidFill>
                  <a:schemeClr val="tx1"/>
                </a:solidFill>
                <a:latin typeface="Times New Roman" pitchFamily="18" charset="0"/>
                <a:cs typeface="Times New Roman" pitchFamily="18" charset="0"/>
              </a:rPr>
              <a:t>     </a:t>
            </a:r>
            <a:endParaRPr lang="fr-FR" sz="9600" dirty="0" smtClean="0"/>
          </a:p>
          <a:p>
            <a:pPr algn="r">
              <a:buNone/>
            </a:pPr>
            <a:r>
              <a:rPr lang="fr-FR" sz="9600" dirty="0" smtClean="0">
                <a:solidFill>
                  <a:schemeClr val="tx1"/>
                </a:solidFill>
                <a:latin typeface="Times New Roman" pitchFamily="18" charset="0"/>
                <a:cs typeface="Times New Roman" pitchFamily="18" charset="0"/>
              </a:rPr>
              <a:t> </a:t>
            </a:r>
          </a:p>
          <a:p>
            <a:pPr algn="r">
              <a:buNone/>
            </a:pPr>
            <a:r>
              <a:rPr lang="fr-FR" sz="9600" dirty="0" smtClean="0">
                <a:solidFill>
                  <a:srgbClr val="0070C0"/>
                </a:solidFill>
                <a:latin typeface="Times New Roman" pitchFamily="18" charset="0"/>
                <a:cs typeface="Times New Roman" pitchFamily="18" charset="0"/>
              </a:rPr>
              <a:t>   </a:t>
            </a:r>
            <a:endParaRPr lang="fr-FR" sz="2800" dirty="0" smtClean="0">
              <a:solidFill>
                <a:schemeClr val="tx1"/>
              </a:solidFill>
              <a:latin typeface="Times New Roman" pitchFamily="18" charset="0"/>
              <a:cs typeface="Times New Roman" pitchFamily="18" charset="0"/>
            </a:endParaRPr>
          </a:p>
          <a:p>
            <a:pPr algn="r"/>
            <a:endParaRPr lang="fr-FR" sz="2600" dirty="0" smtClean="0">
              <a:solidFill>
                <a:schemeClr val="tx1"/>
              </a:solidFill>
              <a:latin typeface="Times New Roman" pitchFamily="18" charset="0"/>
              <a:cs typeface="Times New Roman" pitchFamily="18" charset="0"/>
            </a:endParaRPr>
          </a:p>
          <a:p>
            <a:pPr algn="r"/>
            <a:endParaRPr lang="fr-FR" sz="2600" dirty="0" smtClean="0">
              <a:solidFill>
                <a:schemeClr val="tx1"/>
              </a:solidFill>
              <a:latin typeface="Times New Roman" pitchFamily="18" charset="0"/>
              <a:cs typeface="Times New Roman" pitchFamily="18" charset="0"/>
            </a:endParaRPr>
          </a:p>
          <a:p>
            <a:pPr algn="r"/>
            <a:endParaRPr lang="fr-FR" dirty="0" smtClean="0"/>
          </a:p>
          <a:p>
            <a:pPr algn="r"/>
            <a:endParaRPr lang="fr-FR" dirty="0"/>
          </a:p>
        </p:txBody>
      </p:sp>
      <p:pic>
        <p:nvPicPr>
          <p:cNvPr id="6" name="Picture 4" descr="Z:\newtek\_backgrounds_1.02\Ryan\PP Template 9\leaf_thingy.gif"/>
          <p:cNvPicPr>
            <a:picLocks noChangeAspect="1" noChangeArrowheads="1"/>
          </p:cNvPicPr>
          <p:nvPr/>
        </p:nvPicPr>
        <p:blipFill>
          <a:blip r:embed="rId4" cstate="print"/>
          <a:srcRect/>
          <a:stretch>
            <a:fillRect/>
          </a:stretch>
        </p:blipFill>
        <p:spPr bwMode="auto">
          <a:xfrm>
            <a:off x="8766372" y="304800"/>
            <a:ext cx="377628" cy="304800"/>
          </a:xfrm>
          <a:prstGeom prst="rect">
            <a:avLst/>
          </a:prstGeom>
          <a:noFill/>
        </p:spPr>
      </p:pic>
      <p:pic>
        <p:nvPicPr>
          <p:cNvPr id="11" name="Picture 1" descr="C:\Documents and Settings\Issam Hamrouni\Bureau\5.gif"/>
          <p:cNvPicPr>
            <a:picLocks noChangeAspect="1" noChangeArrowheads="1" noCrop="1"/>
          </p:cNvPicPr>
          <p:nvPr/>
        </p:nvPicPr>
        <p:blipFill>
          <a:blip r:embed="rId5" cstate="print">
            <a:clrChange>
              <a:clrFrom>
                <a:srgbClr val="FFFFFF"/>
              </a:clrFrom>
              <a:clrTo>
                <a:srgbClr val="FFFFFF">
                  <a:alpha val="0"/>
                </a:srgbClr>
              </a:clrTo>
            </a:clrChange>
          </a:blip>
          <a:srcRect/>
          <a:stretch>
            <a:fillRect/>
          </a:stretch>
        </p:blipFill>
        <p:spPr bwMode="auto">
          <a:xfrm>
            <a:off x="5096634" y="5486400"/>
            <a:ext cx="1456566" cy="1371600"/>
          </a:xfrm>
          <a:prstGeom prst="rect">
            <a:avLst/>
          </a:prstGeom>
          <a:noFill/>
        </p:spPr>
      </p:pic>
      <p:pic>
        <p:nvPicPr>
          <p:cNvPr id="10" name="Picture 4" descr="Z:\newtek\_backgrounds_1.02\Ryan\PP Template 9\leaf_thingy.gif"/>
          <p:cNvPicPr>
            <a:picLocks noChangeAspect="1" noChangeArrowheads="1"/>
          </p:cNvPicPr>
          <p:nvPr/>
        </p:nvPicPr>
        <p:blipFill>
          <a:blip r:embed="rId4" cstate="print"/>
          <a:srcRect/>
          <a:stretch>
            <a:fillRect/>
          </a:stretch>
        </p:blipFill>
        <p:spPr bwMode="auto">
          <a:xfrm>
            <a:off x="8766372" y="3352800"/>
            <a:ext cx="377628" cy="304800"/>
          </a:xfrm>
          <a:prstGeom prst="rect">
            <a:avLst/>
          </a:prstGeom>
          <a:noFill/>
        </p:spPr>
      </p:pic>
      <p:sp>
        <p:nvSpPr>
          <p:cNvPr id="14" name="Espace réservé du numéro de diapositive 13"/>
          <p:cNvSpPr>
            <a:spLocks noGrp="1"/>
          </p:cNvSpPr>
          <p:nvPr>
            <p:ph type="sldNum" sz="quarter" idx="12"/>
          </p:nvPr>
        </p:nvSpPr>
        <p:spPr>
          <a:xfrm>
            <a:off x="8182585" y="6473952"/>
            <a:ext cx="805967" cy="246888"/>
          </a:xfrm>
        </p:spPr>
        <p:txBody>
          <a:bodyPr/>
          <a:lstStyle/>
          <a:p>
            <a:fld id="{69E29E33-B620-47F9-BB04-8846C2A5AFCC}" type="slidenum">
              <a:rPr kumimoji="0" lang="en-US" sz="2000" b="1" smtClean="0">
                <a:solidFill>
                  <a:schemeClr val="tx1">
                    <a:lumMod val="95000"/>
                    <a:lumOff val="5000"/>
                  </a:schemeClr>
                </a:solidFill>
              </a:rPr>
              <a:pPr/>
              <a:t>4</a:t>
            </a:fld>
            <a:endParaRPr kumimoji="0" lang="en-US" sz="2000" b="1" dirty="0">
              <a:solidFill>
                <a:schemeClr val="tx1">
                  <a:lumMod val="95000"/>
                  <a:lumOff val="5000"/>
                </a:schemeClr>
              </a:solidFill>
            </a:endParaRPr>
          </a:p>
        </p:txBody>
      </p:sp>
      <p:sp>
        <p:nvSpPr>
          <p:cNvPr id="15" name="Rectangle 14"/>
          <p:cNvSpPr/>
          <p:nvPr/>
        </p:nvSpPr>
        <p:spPr>
          <a:xfrm>
            <a:off x="304800" y="311289"/>
            <a:ext cx="8534400" cy="6001643"/>
          </a:xfrm>
          <a:prstGeom prst="rect">
            <a:avLst/>
          </a:prstGeom>
        </p:spPr>
        <p:txBody>
          <a:bodyPr wrap="square">
            <a:spAutoFit/>
          </a:bodyPr>
          <a:lstStyle/>
          <a:p>
            <a:pPr algn="just" rtl="1"/>
            <a:r>
              <a:rPr lang="ar-TN" dirty="0" smtClean="0"/>
              <a:t>في هذا الصدد أكدت العديد من الدراسات المثبتة منذ أكثر من عقدين في الدول الغربية المتاخمة للبحر الأبيض المتوسط ٬ أن مزيدا من الالتزام بالنمط الغذائي المعتمد على ما يعرف "بالحمية المتوسطية" له انعكاسات جد ايجابية على انخفاض الإجهاد ألتأكسدي للجسم، وذلك بسبب قدرة مضادات الأكسدة المتوفرة في الأطعمة الرئيسية لهذه الحمية على تثبيط مفعول الجزيئات المؤكسدة . </a:t>
            </a:r>
          </a:p>
          <a:p>
            <a:pPr algn="just" rtl="1"/>
            <a:endParaRPr lang="ar-TN" dirty="0" smtClean="0"/>
          </a:p>
          <a:p>
            <a:pPr algn="just" rtl="1"/>
            <a:r>
              <a:rPr lang="ar-TN" dirty="0" smtClean="0"/>
              <a:t>غير أن تأثير </a:t>
            </a:r>
            <a:r>
              <a:rPr lang="ar-TN" b="1" u="sng" dirty="0" smtClean="0">
                <a:solidFill>
                  <a:srgbClr val="FF0000"/>
                </a:solidFill>
              </a:rPr>
              <a:t>الاستهلاك العفوي </a:t>
            </a:r>
            <a:r>
              <a:rPr lang="ar-TN" dirty="0" smtClean="0"/>
              <a:t>لهذه الأغذية مع استهلاك الشاي المغلي في دول الحوض الجنوبي للبحر الأبيض المتوسط ، عن مدى انخفاض الإجهاد ألتأكسدي في الجسم لم يقع تقييمه بشكل علمي جيد إلى حد الآن لدى مرضى السكري من نوع 2 في تونس. لذا كان هدفنا من هذه الدراسة هو تقييم تأثير الاستهلاك العفوي لمركبات الحمية المتوسطية مثل زيت الزيتون٬الأسماك مقابل اللحوم الحمراء وكذلك الشاي المغلي على استفحال الإجهاد ألتأكسدي عند مرضى السكري من النوع 2 في تونس.</a:t>
            </a:r>
            <a:endParaRPr lang="ar-T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lum bright="70000" contrast="-70000"/>
          </a:blip>
          <a:srcRect/>
          <a:stretch>
            <a:fillRect/>
          </a:stretch>
        </p:blipFill>
        <p:spPr bwMode="auto">
          <a:xfrm>
            <a:off x="-914400" y="-762000"/>
            <a:ext cx="9144000" cy="6891338"/>
          </a:xfrm>
          <a:prstGeom prst="rect">
            <a:avLst/>
          </a:prstGeom>
          <a:noFill/>
          <a:ln w="9525">
            <a:noFill/>
            <a:miter lim="800000"/>
            <a:headEnd/>
            <a:tailEnd/>
          </a:ln>
          <a:effectLst/>
        </p:spPr>
      </p:pic>
      <p:graphicFrame>
        <p:nvGraphicFramePr>
          <p:cNvPr id="2" name="Diagramme 1"/>
          <p:cNvGraphicFramePr/>
          <p:nvPr/>
        </p:nvGraphicFramePr>
        <p:xfrm>
          <a:off x="4191000" y="685800"/>
          <a:ext cx="7119966" cy="6000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609600" y="228600"/>
            <a:ext cx="7848600" cy="769441"/>
          </a:xfrm>
          <a:prstGeom prst="rect">
            <a:avLst/>
          </a:prstGeom>
        </p:spPr>
        <p:txBody>
          <a:bodyPr wrap="square">
            <a:spAutoFit/>
          </a:bodyPr>
          <a:lstStyle/>
          <a:p>
            <a:pPr algn="ctr"/>
            <a:r>
              <a:rPr lang="ar-T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هدف الدراسة </a:t>
            </a: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1" name="Picture 4" descr="Z:\newtek\_backgrounds_1.02\Ryan\PP Template 9\leaf_thingy.gif"/>
          <p:cNvPicPr>
            <a:picLocks noChangeAspect="1" noChangeArrowheads="1"/>
          </p:cNvPicPr>
          <p:nvPr/>
        </p:nvPicPr>
        <p:blipFill>
          <a:blip r:embed="rId9" cstate="print"/>
          <a:srcRect/>
          <a:stretch>
            <a:fillRect/>
          </a:stretch>
        </p:blipFill>
        <p:spPr bwMode="auto">
          <a:xfrm>
            <a:off x="5638800" y="533400"/>
            <a:ext cx="393701" cy="337458"/>
          </a:xfrm>
          <a:prstGeom prst="rect">
            <a:avLst/>
          </a:prstGeom>
          <a:noFill/>
        </p:spPr>
      </p:pic>
      <p:pic>
        <p:nvPicPr>
          <p:cNvPr id="13" name="Picture 4" descr="Z:\newtek\_backgrounds_1.02\Ryan\PP Template 9\leaf_thingy.gif"/>
          <p:cNvPicPr>
            <a:picLocks noChangeAspect="1" noChangeArrowheads="1"/>
          </p:cNvPicPr>
          <p:nvPr/>
        </p:nvPicPr>
        <p:blipFill>
          <a:blip r:embed="rId9" cstate="print"/>
          <a:srcRect/>
          <a:stretch>
            <a:fillRect/>
          </a:stretch>
        </p:blipFill>
        <p:spPr bwMode="auto">
          <a:xfrm>
            <a:off x="6324600" y="1905000"/>
            <a:ext cx="711200" cy="609600"/>
          </a:xfrm>
          <a:prstGeom prst="rect">
            <a:avLst/>
          </a:prstGeom>
          <a:noFill/>
        </p:spPr>
      </p:pic>
      <p:pic>
        <p:nvPicPr>
          <p:cNvPr id="15" name="Picture 4" descr="Z:\newtek\_backgrounds_1.02\Ryan\PP Template 9\leaf_thingy.gif"/>
          <p:cNvPicPr>
            <a:picLocks noChangeAspect="1" noChangeArrowheads="1"/>
          </p:cNvPicPr>
          <p:nvPr/>
        </p:nvPicPr>
        <p:blipFill>
          <a:blip r:embed="rId9" cstate="print"/>
          <a:srcRect/>
          <a:stretch>
            <a:fillRect/>
          </a:stretch>
        </p:blipFill>
        <p:spPr bwMode="auto">
          <a:xfrm>
            <a:off x="5334000" y="3810000"/>
            <a:ext cx="914400" cy="783771"/>
          </a:xfrm>
          <a:prstGeom prst="rect">
            <a:avLst/>
          </a:prstGeom>
          <a:noFill/>
        </p:spPr>
      </p:pic>
      <p:pic>
        <p:nvPicPr>
          <p:cNvPr id="21" name="Picture 4" descr="Z:\newtek\_backgrounds_1.02\Ryan\PP Template 9\leaf_thingy.gif"/>
          <p:cNvPicPr>
            <a:picLocks noChangeAspect="1" noChangeArrowheads="1"/>
          </p:cNvPicPr>
          <p:nvPr/>
        </p:nvPicPr>
        <p:blipFill>
          <a:blip r:embed="rId9" cstate="print"/>
          <a:srcRect/>
          <a:stretch>
            <a:fillRect/>
          </a:stretch>
        </p:blipFill>
        <p:spPr bwMode="auto">
          <a:xfrm rot="18119055" flipH="1">
            <a:off x="7326233" y="3512601"/>
            <a:ext cx="564917" cy="339253"/>
          </a:xfrm>
          <a:prstGeom prst="rect">
            <a:avLst/>
          </a:prstGeom>
          <a:noFill/>
        </p:spPr>
      </p:pic>
      <p:pic>
        <p:nvPicPr>
          <p:cNvPr id="17" name="Picture 4" descr="Z:\newtek\_backgrounds_1.02\Ryan\PP Template 9\leaf_thingy.gif"/>
          <p:cNvPicPr>
            <a:picLocks noChangeAspect="1" noChangeArrowheads="1"/>
          </p:cNvPicPr>
          <p:nvPr/>
        </p:nvPicPr>
        <p:blipFill>
          <a:blip r:embed="rId9" cstate="print"/>
          <a:srcRect/>
          <a:stretch>
            <a:fillRect/>
          </a:stretch>
        </p:blipFill>
        <p:spPr bwMode="auto">
          <a:xfrm>
            <a:off x="6553200" y="4648200"/>
            <a:ext cx="1028700" cy="881743"/>
          </a:xfrm>
          <a:prstGeom prst="rect">
            <a:avLst/>
          </a:prstGeom>
          <a:noFill/>
        </p:spPr>
      </p:pic>
      <p:sp>
        <p:nvSpPr>
          <p:cNvPr id="20" name="ZoneTexte 19"/>
          <p:cNvSpPr txBox="1"/>
          <p:nvPr/>
        </p:nvSpPr>
        <p:spPr>
          <a:xfrm>
            <a:off x="-152400" y="3657600"/>
            <a:ext cx="5257800" cy="1200329"/>
          </a:xfrm>
          <a:prstGeom prst="rect">
            <a:avLst/>
          </a:prstGeom>
          <a:noFill/>
        </p:spPr>
        <p:txBody>
          <a:bodyPr wrap="square" rtlCol="0">
            <a:spAutoFit/>
          </a:bodyPr>
          <a:lstStyle/>
          <a:p>
            <a:pPr algn="just" rtl="1"/>
            <a:r>
              <a:rPr lang="ar-TN" dirty="0" smtClean="0"/>
              <a:t>وكذلك الشاي المغلي على استفحال الإجهاد ألتأكسدي عند مرضى السكري من النوع 2 في تونس</a:t>
            </a:r>
            <a:r>
              <a:rPr lang="fr-FR" b="1" i="1" dirty="0" smtClean="0"/>
              <a:t> </a:t>
            </a:r>
            <a:endParaRPr lang="fr-FR" dirty="0"/>
          </a:p>
        </p:txBody>
      </p:sp>
      <p:sp>
        <p:nvSpPr>
          <p:cNvPr id="26" name="ZoneTexte 25"/>
          <p:cNvSpPr txBox="1"/>
          <p:nvPr/>
        </p:nvSpPr>
        <p:spPr>
          <a:xfrm>
            <a:off x="228600" y="1905001"/>
            <a:ext cx="5867400" cy="1200329"/>
          </a:xfrm>
          <a:prstGeom prst="rect">
            <a:avLst/>
          </a:prstGeom>
          <a:noFill/>
        </p:spPr>
        <p:txBody>
          <a:bodyPr wrap="square" rtlCol="0">
            <a:spAutoFit/>
          </a:bodyPr>
          <a:lstStyle/>
          <a:p>
            <a:pPr algn="just" rtl="1"/>
            <a:r>
              <a:rPr lang="ar-TN" dirty="0" smtClean="0"/>
              <a:t>تقييم تأثير الاستهلاك العفوي لمركبات الحمية المتوسطية مثل زيت الزيتون٬ الأسماك  مقابل الحوم الحمراء</a:t>
            </a:r>
            <a:endParaRPr lang="fr-FR" dirty="0"/>
          </a:p>
        </p:txBody>
      </p:sp>
      <p:sp>
        <p:nvSpPr>
          <p:cNvPr id="30"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5</a:t>
            </a:fld>
            <a:endParaRPr kumimoji="0" lang="en-US" sz="2000" b="1" dirty="0">
              <a:solidFill>
                <a:schemeClr val="tx1">
                  <a:lumMod val="95000"/>
                  <a:lumOff val="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heckerboard(across)">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descr="C:\Documents and Settings\Issam Hamrouni\Bureau\fleurs-pluie-gi-gif_2662657-M.gif"/>
          <p:cNvPicPr>
            <a:picLocks noChangeAspect="1" noChangeArrowheads="1" noCrop="1"/>
          </p:cNvPicPr>
          <p:nvPr/>
        </p:nvPicPr>
        <p:blipFill>
          <a:blip r:embed="rId3" cstate="print"/>
          <a:srcRect/>
          <a:stretch>
            <a:fillRect/>
          </a:stretch>
        </p:blipFill>
        <p:spPr bwMode="auto">
          <a:xfrm>
            <a:off x="2278380" y="0"/>
            <a:ext cx="6865620" cy="6858000"/>
          </a:xfrm>
          <a:prstGeom prst="rect">
            <a:avLst/>
          </a:prstGeom>
          <a:noFill/>
        </p:spPr>
      </p:pic>
      <p:pic>
        <p:nvPicPr>
          <p:cNvPr id="6147" name="Picture 3" descr="Z:\newtek\_backgrounds_1.02\Ryan\PP Template 11\leaves_falling.gif"/>
          <p:cNvPicPr>
            <a:picLocks noChangeAspect="1" noChangeArrowheads="1" noCrop="1"/>
          </p:cNvPicPr>
          <p:nvPr/>
        </p:nvPicPr>
        <p:blipFill>
          <a:blip r:embed="rId4" cstate="print"/>
          <a:srcRect/>
          <a:stretch>
            <a:fillRect/>
          </a:stretch>
        </p:blipFill>
        <p:spPr bwMode="auto">
          <a:xfrm>
            <a:off x="0" y="0"/>
            <a:ext cx="2286000" cy="6858000"/>
          </a:xfrm>
          <a:prstGeom prst="rect">
            <a:avLst/>
          </a:prstGeom>
          <a:noFill/>
        </p:spPr>
      </p:pic>
      <p:pic>
        <p:nvPicPr>
          <p:cNvPr id="9" name="Picture 4" descr="Z:\newtek\_backgrounds_1.02\Ryan\PP Template 9\leaf_thingy.gif"/>
          <p:cNvPicPr>
            <a:picLocks noChangeAspect="1" noChangeArrowheads="1"/>
          </p:cNvPicPr>
          <p:nvPr/>
        </p:nvPicPr>
        <p:blipFill>
          <a:blip r:embed="rId5" cstate="print"/>
          <a:srcRect/>
          <a:stretch>
            <a:fillRect/>
          </a:stretch>
        </p:blipFill>
        <p:spPr bwMode="auto">
          <a:xfrm>
            <a:off x="5562600" y="609600"/>
            <a:ext cx="393701" cy="642258"/>
          </a:xfrm>
          <a:prstGeom prst="rect">
            <a:avLst/>
          </a:prstGeom>
          <a:noFill/>
        </p:spPr>
      </p:pic>
      <p:pic>
        <p:nvPicPr>
          <p:cNvPr id="10" name="Picture 4" descr="Z:\newtek\_backgrounds_1.02\Ryan\PP Template 9\leaf_thingy.gif"/>
          <p:cNvPicPr>
            <a:picLocks noChangeAspect="1" noChangeArrowheads="1"/>
          </p:cNvPicPr>
          <p:nvPr/>
        </p:nvPicPr>
        <p:blipFill>
          <a:blip r:embed="rId5" cstate="print"/>
          <a:srcRect/>
          <a:stretch>
            <a:fillRect/>
          </a:stretch>
        </p:blipFill>
        <p:spPr bwMode="auto">
          <a:xfrm>
            <a:off x="5715000" y="5791200"/>
            <a:ext cx="304801" cy="261258"/>
          </a:xfrm>
          <a:prstGeom prst="rect">
            <a:avLst/>
          </a:prstGeom>
          <a:noFill/>
        </p:spPr>
      </p:pic>
      <p:pic>
        <p:nvPicPr>
          <p:cNvPr id="11" name="Picture 4" descr="Z:\newtek\_backgrounds_1.02\Ryan\PP Template 9\leaf_thingy.gif"/>
          <p:cNvPicPr>
            <a:picLocks noChangeAspect="1" noChangeArrowheads="1"/>
          </p:cNvPicPr>
          <p:nvPr/>
        </p:nvPicPr>
        <p:blipFill>
          <a:blip r:embed="rId5" cstate="print"/>
          <a:srcRect/>
          <a:stretch>
            <a:fillRect/>
          </a:stretch>
        </p:blipFill>
        <p:spPr bwMode="auto">
          <a:xfrm>
            <a:off x="76199" y="1524000"/>
            <a:ext cx="304801" cy="261258"/>
          </a:xfrm>
          <a:prstGeom prst="rect">
            <a:avLst/>
          </a:prstGeom>
          <a:noFill/>
        </p:spPr>
      </p:pic>
      <p:sp>
        <p:nvSpPr>
          <p:cNvPr id="12" name="Rectangle 11"/>
          <p:cNvSpPr/>
          <p:nvPr/>
        </p:nvSpPr>
        <p:spPr>
          <a:xfrm>
            <a:off x="2286000" y="1752600"/>
            <a:ext cx="6858000" cy="212365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TN"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ar-TN" sz="66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طريقة </a:t>
            </a:r>
            <a:r>
              <a:rPr lang="ar-TN" sz="6600" b="1" u="sng"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وموادالبحث</a:t>
            </a:r>
            <a:endParaRPr lang="fr-FR"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80245" name="AutoShape 21"/>
          <p:cNvSpPr>
            <a:spLocks noChangeArrowheads="1"/>
          </p:cNvSpPr>
          <p:nvPr/>
        </p:nvSpPr>
        <p:spPr bwMode="auto">
          <a:xfrm>
            <a:off x="3048000" y="76200"/>
            <a:ext cx="2590800" cy="990600"/>
          </a:xfrm>
          <a:prstGeom prst="roundRect">
            <a:avLst>
              <a:gd name="adj"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lgn="ctr"/>
            <a:r>
              <a:rPr lang="ar-TN" sz="1800" dirty="0" smtClean="0">
                <a:solidFill>
                  <a:schemeClr val="tx1"/>
                </a:solidFill>
              </a:rPr>
              <a:t>الدراسة</a:t>
            </a:r>
          </a:p>
          <a:p>
            <a:pPr lvl="0" algn="ctr"/>
            <a:endParaRPr lang="ar-TN" sz="1800" dirty="0" smtClean="0">
              <a:solidFill>
                <a:schemeClr val="tx1"/>
              </a:solidFill>
            </a:endParaRPr>
          </a:p>
          <a:p>
            <a:pPr lvl="0" algn="ct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239" name="Rectangle 15"/>
          <p:cNvSpPr>
            <a:spLocks noChangeArrowheads="1"/>
          </p:cNvSpPr>
          <p:nvPr/>
        </p:nvSpPr>
        <p:spPr bwMode="auto">
          <a:xfrm>
            <a:off x="5410200" y="1676400"/>
            <a:ext cx="2667000" cy="6858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r" rtl="1">
              <a:buFontTx/>
              <a:buChar char="•"/>
            </a:pPr>
            <a:r>
              <a:rPr lang="ar-TN" sz="1800" dirty="0" smtClean="0"/>
              <a:t>456من مرضى السكري من النوع 2</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237" name="Rectangle 13"/>
          <p:cNvSpPr>
            <a:spLocks noChangeArrowheads="1"/>
          </p:cNvSpPr>
          <p:nvPr/>
        </p:nvSpPr>
        <p:spPr bwMode="auto">
          <a:xfrm>
            <a:off x="7467600" y="2667000"/>
            <a:ext cx="1600200" cy="18288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r" rtl="1"/>
            <a:r>
              <a:rPr lang="ar-TN" sz="1800" dirty="0" smtClean="0"/>
              <a:t>مرضى السكري دون الأمراض المرتبطة </a:t>
            </a:r>
            <a:r>
              <a:rPr lang="ar-TN" sz="1800" dirty="0" err="1" smtClean="0"/>
              <a:t>به</a:t>
            </a:r>
            <a:r>
              <a:rPr lang="ar-TN" sz="1800" dirty="0" smtClean="0"/>
              <a:t> (52 شخصا )</a:t>
            </a: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0232" name="Rectangle 8"/>
          <p:cNvSpPr>
            <a:spLocks noChangeArrowheads="1"/>
          </p:cNvSpPr>
          <p:nvPr/>
        </p:nvSpPr>
        <p:spPr bwMode="auto">
          <a:xfrm>
            <a:off x="3733800" y="2819400"/>
            <a:ext cx="1676400" cy="16764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ctr"/>
            <a:r>
              <a:rPr lang="ar-TN" sz="1800" dirty="0" smtClean="0"/>
              <a:t>ومرضى السكري مع مضاعفات (211 شخصا)</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228" name="Rectangle 4"/>
          <p:cNvSpPr>
            <a:spLocks noChangeArrowheads="1"/>
          </p:cNvSpPr>
          <p:nvPr/>
        </p:nvSpPr>
        <p:spPr bwMode="auto">
          <a:xfrm>
            <a:off x="5562600" y="2895600"/>
            <a:ext cx="1752600" cy="16002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ctr"/>
            <a:r>
              <a:rPr lang="ar-TN" sz="1800" dirty="0" smtClean="0"/>
              <a:t>مرضى السكري مع الأمراض المرتبطة </a:t>
            </a:r>
            <a:r>
              <a:rPr lang="ar-TN" sz="1800" dirty="0" err="1" smtClean="0"/>
              <a:t>به</a:t>
            </a:r>
            <a:r>
              <a:rPr lang="ar-TN" sz="1800" dirty="0" smtClean="0"/>
              <a:t> (193شخصا)</a:t>
            </a: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02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5" name="Rectangle 3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5"/>
          <p:cNvSpPr>
            <a:spLocks noChangeArrowheads="1"/>
          </p:cNvSpPr>
          <p:nvPr/>
        </p:nvSpPr>
        <p:spPr bwMode="auto">
          <a:xfrm>
            <a:off x="685800" y="1676400"/>
            <a:ext cx="2667000" cy="6858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r" rtl="1">
              <a:buFontTx/>
              <a:buChar char="•"/>
            </a:pPr>
            <a:r>
              <a:rPr lang="ar-TN" sz="1800" dirty="0" smtClean="0"/>
              <a:t>24 شاهدا متطوعا من الذكور الأصحاء</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2" name="Connecteur droit 31"/>
          <p:cNvCxnSpPr>
            <a:stCxn id="180245" idx="2"/>
          </p:cNvCxnSpPr>
          <p:nvPr/>
        </p:nvCxnSpPr>
        <p:spPr>
          <a:xfrm rot="5400000">
            <a:off x="4191000" y="1219200"/>
            <a:ext cx="3048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4" name="Connecteur droit 33"/>
          <p:cNvCxnSpPr/>
          <p:nvPr/>
        </p:nvCxnSpPr>
        <p:spPr>
          <a:xfrm>
            <a:off x="2133600" y="1371600"/>
            <a:ext cx="44958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7" name="Connecteur droit 36"/>
          <p:cNvCxnSpPr/>
          <p:nvPr/>
        </p:nvCxnSpPr>
        <p:spPr>
          <a:xfrm rot="5400000">
            <a:off x="1981200" y="1524000"/>
            <a:ext cx="3048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8" name="Connecteur droit 37"/>
          <p:cNvCxnSpPr/>
          <p:nvPr/>
        </p:nvCxnSpPr>
        <p:spPr>
          <a:xfrm rot="5400000">
            <a:off x="6477794" y="1523206"/>
            <a:ext cx="3048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9" name="Connecteur droit 38"/>
          <p:cNvCxnSpPr/>
          <p:nvPr/>
        </p:nvCxnSpPr>
        <p:spPr>
          <a:xfrm>
            <a:off x="8154988" y="2362200"/>
            <a:ext cx="303212" cy="22860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41" name="Connecteur droit 40"/>
          <p:cNvCxnSpPr/>
          <p:nvPr/>
        </p:nvCxnSpPr>
        <p:spPr>
          <a:xfrm rot="5400000">
            <a:off x="4991894" y="2475706"/>
            <a:ext cx="381000" cy="3063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42" name="Connecteur droit 41"/>
          <p:cNvCxnSpPr/>
          <p:nvPr/>
        </p:nvCxnSpPr>
        <p:spPr>
          <a:xfrm rot="5400000">
            <a:off x="6401594" y="2742406"/>
            <a:ext cx="3048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50" name="Ellipse 49"/>
          <p:cNvSpPr/>
          <p:nvPr/>
        </p:nvSpPr>
        <p:spPr>
          <a:xfrm>
            <a:off x="4267200" y="10668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2" name="Ellipse 51"/>
          <p:cNvSpPr/>
          <p:nvPr/>
        </p:nvSpPr>
        <p:spPr>
          <a:xfrm>
            <a:off x="8001000" y="22860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3" name="Ellipse 52"/>
          <p:cNvSpPr/>
          <p:nvPr/>
        </p:nvSpPr>
        <p:spPr>
          <a:xfrm>
            <a:off x="5334000" y="22860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5" name="Ellipse 54"/>
          <p:cNvSpPr/>
          <p:nvPr/>
        </p:nvSpPr>
        <p:spPr>
          <a:xfrm>
            <a:off x="6477000" y="24384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8" name="Ellipse 57"/>
          <p:cNvSpPr/>
          <p:nvPr/>
        </p:nvSpPr>
        <p:spPr>
          <a:xfrm>
            <a:off x="4267200" y="10668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36"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7</a:t>
            </a:fld>
            <a:endParaRPr kumimoji="0" lang="en-US" sz="2000"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checkerboard(across)">
                                      <p:cBhvr>
                                        <p:cTn id="10" dur="500"/>
                                        <p:tgtEl>
                                          <p:spTgt spid="5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checkerboard(across)">
                                      <p:cBhvr>
                                        <p:cTn id="13" dur="500"/>
                                        <p:tgtEl>
                                          <p:spTgt spid="5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heckerboard(across)">
                                      <p:cBhvr>
                                        <p:cTn id="16" dur="500"/>
                                        <p:tgtEl>
                                          <p:spTgt spid="52"/>
                                        </p:tgtEl>
                                      </p:cBhvr>
                                    </p:animEffect>
                                  </p:childTnLst>
                                </p:cTn>
                              </p:par>
                              <p:par>
                                <p:cTn id="17" presetID="5" presetClass="entr" presetSubtype="1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heckerboard(across)">
                                      <p:cBhvr>
                                        <p:cTn id="22" dur="500"/>
                                        <p:tgtEl>
                                          <p:spTgt spid="42"/>
                                        </p:tgtEl>
                                      </p:cBhvr>
                                    </p:animEffect>
                                  </p:childTnLst>
                                </p:cTn>
                              </p:par>
                              <p:par>
                                <p:cTn id="23" presetID="5" presetClass="entr" presetSubtype="1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heckerboard(across)">
                                      <p:cBhvr>
                                        <p:cTn id="25" dur="500"/>
                                        <p:tgtEl>
                                          <p:spTgt spid="4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0239"/>
                                        </p:tgtEl>
                                        <p:attrNameLst>
                                          <p:attrName>style.visibility</p:attrName>
                                        </p:attrNameLst>
                                      </p:cBhvr>
                                      <p:to>
                                        <p:strVal val="visible"/>
                                      </p:to>
                                    </p:set>
                                    <p:animEffect transition="in" filter="checkerboard(across)">
                                      <p:cBhvr>
                                        <p:cTn id="28" dur="500"/>
                                        <p:tgtEl>
                                          <p:spTgt spid="18023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heckerboard(across)">
                                      <p:cBhvr>
                                        <p:cTn id="31" dur="500"/>
                                        <p:tgtEl>
                                          <p:spTgt spid="2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0232"/>
                                        </p:tgtEl>
                                        <p:attrNameLst>
                                          <p:attrName>style.visibility</p:attrName>
                                        </p:attrNameLst>
                                      </p:cBhvr>
                                      <p:to>
                                        <p:strVal val="visible"/>
                                      </p:to>
                                    </p:set>
                                    <p:animEffect transition="in" filter="checkerboard(across)">
                                      <p:cBhvr>
                                        <p:cTn id="34" dur="500"/>
                                        <p:tgtEl>
                                          <p:spTgt spid="18023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80228"/>
                                        </p:tgtEl>
                                        <p:attrNameLst>
                                          <p:attrName>style.visibility</p:attrName>
                                        </p:attrNameLst>
                                      </p:cBhvr>
                                      <p:to>
                                        <p:strVal val="visible"/>
                                      </p:to>
                                    </p:set>
                                    <p:animEffect transition="in" filter="checkerboard(across)">
                                      <p:cBhvr>
                                        <p:cTn id="37" dur="500"/>
                                        <p:tgtEl>
                                          <p:spTgt spid="18022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0237"/>
                                        </p:tgtEl>
                                        <p:attrNameLst>
                                          <p:attrName>style.visibility</p:attrName>
                                        </p:attrNameLst>
                                      </p:cBhvr>
                                      <p:to>
                                        <p:strVal val="visible"/>
                                      </p:to>
                                    </p:set>
                                    <p:animEffect transition="in" filter="checkerboard(across)">
                                      <p:cBhvr>
                                        <p:cTn id="40" dur="500"/>
                                        <p:tgtEl>
                                          <p:spTgt spid="180237"/>
                                        </p:tgtEl>
                                      </p:cBhvr>
                                    </p:animEffect>
                                  </p:childTnLst>
                                </p:cTn>
                              </p:par>
                              <p:par>
                                <p:cTn id="41" presetID="5"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heckerboard(across)">
                                      <p:cBhvr>
                                        <p:cTn id="43" dur="500"/>
                                        <p:tgtEl>
                                          <p:spTgt spid="34"/>
                                        </p:tgtEl>
                                      </p:cBhvr>
                                    </p:animEffect>
                                  </p:childTnLst>
                                </p:cTn>
                              </p:par>
                              <p:par>
                                <p:cTn id="44" presetID="5"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checkerboard(across)">
                                      <p:cBhvr>
                                        <p:cTn id="46" dur="500"/>
                                        <p:tgtEl>
                                          <p:spTgt spid="38"/>
                                        </p:tgtEl>
                                      </p:cBhvr>
                                    </p:animEffect>
                                  </p:childTnLst>
                                </p:cTn>
                              </p:par>
                              <p:par>
                                <p:cTn id="47" presetID="5" presetClass="entr" presetSubtype="1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heckerboard(across)">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9" grpId="0" animBg="1"/>
      <p:bldP spid="180237" grpId="0" animBg="1"/>
      <p:bldP spid="180232" grpId="0" animBg="1"/>
      <p:bldP spid="180228" grpId="0" animBg="1"/>
      <p:bldP spid="29" grpId="0" animBg="1"/>
      <p:bldP spid="52" grpId="0" animBg="1"/>
      <p:bldP spid="53" grpId="0" animBg="1"/>
      <p:bldP spid="55"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9E29E33-B620-47F9-BB04-8846C2A5AFCC}" type="slidenum">
              <a:rPr kumimoji="0" lang="en-US" smtClean="0"/>
              <a:pPr/>
              <a:t>8</a:t>
            </a:fld>
            <a:endParaRPr kumimoji="0" lang="en-US"/>
          </a:p>
        </p:txBody>
      </p:sp>
      <p:sp>
        <p:nvSpPr>
          <p:cNvPr id="3" name="Rectangle 2"/>
          <p:cNvSpPr/>
          <p:nvPr/>
        </p:nvSpPr>
        <p:spPr>
          <a:xfrm>
            <a:off x="228600" y="228600"/>
            <a:ext cx="8610600" cy="5632311"/>
          </a:xfrm>
          <a:prstGeom prst="rect">
            <a:avLst/>
          </a:prstGeom>
        </p:spPr>
        <p:txBody>
          <a:bodyPr wrap="square">
            <a:spAutoFit/>
          </a:bodyPr>
          <a:lstStyle/>
          <a:p>
            <a:pPr algn="just" rtl="1">
              <a:buFont typeface="Arial" pitchFamily="34" charset="0"/>
              <a:buChar char="•"/>
            </a:pPr>
            <a:r>
              <a:rPr lang="ar-TN" dirty="0" smtClean="0"/>
              <a:t>تم استبعاد المرضى الذين يعانون من داء ترسب </a:t>
            </a:r>
            <a:r>
              <a:rPr lang="ar-TN" dirty="0" err="1" smtClean="0"/>
              <a:t>الأصبغة</a:t>
            </a:r>
            <a:r>
              <a:rPr lang="ar-TN" dirty="0" smtClean="0"/>
              <a:t> الدموية</a:t>
            </a:r>
            <a:r>
              <a:rPr lang="fr-FR" dirty="0" smtClean="0"/>
              <a:t>(</a:t>
            </a:r>
            <a:r>
              <a:rPr lang="fr-FR" dirty="0" err="1" smtClean="0"/>
              <a:t>hemochromatosis</a:t>
            </a:r>
            <a:r>
              <a:rPr lang="fr-FR" dirty="0" smtClean="0"/>
              <a:t>) </a:t>
            </a:r>
            <a:r>
              <a:rPr lang="ar-TN" dirty="0" smtClean="0"/>
              <a:t> أو فقر الدم </a:t>
            </a:r>
            <a:r>
              <a:rPr lang="fr-FR" dirty="0" smtClean="0"/>
              <a:t>(</a:t>
            </a:r>
            <a:r>
              <a:rPr lang="fr-FR" dirty="0" err="1" smtClean="0"/>
              <a:t>Iron</a:t>
            </a:r>
            <a:r>
              <a:rPr lang="fr-FR" dirty="0" smtClean="0"/>
              <a:t> </a:t>
            </a:r>
            <a:r>
              <a:rPr lang="fr-FR" dirty="0" err="1" smtClean="0"/>
              <a:t>deficiency</a:t>
            </a:r>
            <a:r>
              <a:rPr lang="fr-FR" dirty="0" smtClean="0"/>
              <a:t> </a:t>
            </a:r>
            <a:r>
              <a:rPr lang="fr-FR" dirty="0" err="1" smtClean="0"/>
              <a:t>anemia</a:t>
            </a:r>
            <a:r>
              <a:rPr lang="fr-FR" dirty="0" smtClean="0"/>
              <a:t>) </a:t>
            </a:r>
            <a:r>
              <a:rPr lang="ar-TN" dirty="0" smtClean="0"/>
              <a:t>بسبب نقص الحديد من هذه الدراسة. كما تم تدوين التاريخ الطبي والعائلي للسكري والتدخين وبيانات أخرى تتعلق بالعادات الغذائية.</a:t>
            </a:r>
          </a:p>
          <a:p>
            <a:pPr algn="just" rtl="1">
              <a:buFont typeface="Arial" pitchFamily="34" charset="0"/>
              <a:buChar char="•"/>
            </a:pPr>
            <a:endParaRPr lang="ar-TN" dirty="0" smtClean="0"/>
          </a:p>
          <a:p>
            <a:pPr algn="just" rtl="1">
              <a:buFont typeface="Arial" pitchFamily="34" charset="0"/>
              <a:buChar char="•"/>
            </a:pPr>
            <a:r>
              <a:rPr lang="ar-TN" dirty="0" smtClean="0"/>
              <a:t>تم تسجيل استهلاك زيت الزيتون والشاي والأسماك مقابل اللحوم الحمراء من خلال استبيان للأغذية.</a:t>
            </a:r>
          </a:p>
          <a:p>
            <a:pPr algn="just" rtl="1">
              <a:buFont typeface="Arial" pitchFamily="34" charset="0"/>
              <a:buChar char="•"/>
            </a:pPr>
            <a:endParaRPr lang="ar-TN" dirty="0" smtClean="0"/>
          </a:p>
          <a:p>
            <a:pPr algn="r" rtl="1">
              <a:buFont typeface="Arial" pitchFamily="34" charset="0"/>
              <a:buChar char="•"/>
            </a:pPr>
            <a:r>
              <a:rPr lang="ar-TN" dirty="0" smtClean="0"/>
              <a:t>تم تقييم كمية استهلاك الحديد العضوي بافتراض أن 50 ٪ من الحديد المتأتي من اللحوم هو من نوع الحديد العضوي اعتمادا على بحث</a:t>
            </a:r>
            <a:r>
              <a:rPr lang="fr-FR" dirty="0" smtClean="0"/>
              <a:t> </a:t>
            </a:r>
            <a:r>
              <a:rPr lang="ar-TN" dirty="0" smtClean="0"/>
              <a:t>قمنا </a:t>
            </a:r>
            <a:r>
              <a:rPr lang="ar-TN" dirty="0" err="1" smtClean="0"/>
              <a:t>به</a:t>
            </a:r>
            <a:r>
              <a:rPr lang="ar-TN" dirty="0" smtClean="0"/>
              <a:t> سابقا. أما بالنسبة للاستهلاك العفوي للشاي ، فقد طلب من جميع المشاركين توضيحات مدققة حول نوع الشاي المستهلك (أخضر أو أحمر) ، وتواتر الاستهلاك يوميا باعتماد أكواب متعددة الأحجام تستعمل عادة للاستهلاك الشاي،وأيضا إذا كان الشاي يستهلك مع أو بدون سكر.</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lum bright="70000" contrast="-70000"/>
          </a:blip>
          <a:srcRect/>
          <a:stretch>
            <a:fillRect/>
          </a:stretch>
        </p:blipFill>
        <p:spPr bwMode="auto">
          <a:xfrm>
            <a:off x="1" y="0"/>
            <a:ext cx="9144000" cy="6891338"/>
          </a:xfrm>
          <a:prstGeom prst="rect">
            <a:avLst/>
          </a:prstGeom>
          <a:noFill/>
          <a:ln w="9525">
            <a:noFill/>
            <a:miter lim="800000"/>
            <a:headEnd/>
            <a:tailEnd/>
          </a:ln>
          <a:effectLst/>
        </p:spPr>
      </p:pic>
      <p:sp>
        <p:nvSpPr>
          <p:cNvPr id="180245" name="AutoShape 21"/>
          <p:cNvSpPr>
            <a:spLocks noChangeArrowheads="1"/>
          </p:cNvSpPr>
          <p:nvPr/>
        </p:nvSpPr>
        <p:spPr bwMode="auto">
          <a:xfrm>
            <a:off x="3048000" y="152400"/>
            <a:ext cx="2590800" cy="990600"/>
          </a:xfrm>
          <a:prstGeom prst="roundRect">
            <a:avLst>
              <a:gd name="adj"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lvl="0" algn="ctr"/>
            <a:r>
              <a:rPr lang="ar-TN" sz="1800" dirty="0" smtClean="0">
                <a:solidFill>
                  <a:schemeClr val="tx1"/>
                </a:solidFill>
              </a:rPr>
              <a:t>الدراسة</a:t>
            </a:r>
          </a:p>
          <a:p>
            <a:pPr lvl="0" algn="ctr"/>
            <a:endParaRPr lang="ar-TN" sz="1800" dirty="0" smtClean="0">
              <a:solidFill>
                <a:schemeClr val="tx1"/>
              </a:solidFill>
            </a:endParaRPr>
          </a:p>
          <a:p>
            <a:pPr lvl="0" algn="ct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0239" name="Rectangle 15"/>
          <p:cNvSpPr>
            <a:spLocks noChangeArrowheads="1"/>
          </p:cNvSpPr>
          <p:nvPr/>
        </p:nvSpPr>
        <p:spPr bwMode="auto">
          <a:xfrm>
            <a:off x="5410200" y="1676400"/>
            <a:ext cx="2667000" cy="6858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r" rtl="1">
              <a:buFontTx/>
              <a:buChar char="•"/>
            </a:pPr>
            <a:r>
              <a:rPr lang="ar-TN" sz="1800" b="1" dirty="0" smtClean="0"/>
              <a:t>المؤشرات الحيوية للإجهاد ألتأكسدي</a:t>
            </a:r>
            <a:endParaRPr lang="fr-FR" sz="1800" dirty="0" smtClean="0">
              <a:solidFill>
                <a:schemeClr val="tx1"/>
              </a:solidFill>
              <a:latin typeface="Arial" pitchFamily="34" charset="0"/>
              <a:cs typeface="Arial" pitchFamily="34" charset="0"/>
            </a:endParaRPr>
          </a:p>
        </p:txBody>
      </p:sp>
      <p:sp>
        <p:nvSpPr>
          <p:cNvPr id="1802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80255" name="Rectangle 3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5"/>
          <p:cNvSpPr>
            <a:spLocks noChangeArrowheads="1"/>
          </p:cNvSpPr>
          <p:nvPr/>
        </p:nvSpPr>
        <p:spPr bwMode="auto">
          <a:xfrm>
            <a:off x="304800" y="1676400"/>
            <a:ext cx="2667000" cy="685800"/>
          </a:xfrm>
          <a:prstGeom prst="rect">
            <a:avLst/>
          </a:prstGeom>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algn="r" rtl="1" fontAlgn="t">
              <a:buFont typeface="Arial" pitchFamily="34" charset="0"/>
              <a:buChar char="•"/>
            </a:pPr>
            <a:r>
              <a:rPr lang="ar-TN" sz="1800" b="1" dirty="0" smtClean="0"/>
              <a:t>التحليل الإحصائي</a:t>
            </a:r>
            <a:r>
              <a:rPr lang="ar-TN" sz="1800" dirty="0" smtClean="0"/>
              <a:t> </a:t>
            </a:r>
            <a:endParaRPr lang="en-US" sz="1800" dirty="0" smtClean="0"/>
          </a:p>
          <a:p>
            <a:pPr lvl="0" algn="r" rtl="1" eaLnBrk="0" hangingPunct="0"/>
            <a:endParaRPr lang="fr-FR" sz="1800" dirty="0" smtClean="0">
              <a:solidFill>
                <a:schemeClr val="tx1"/>
              </a:solidFill>
              <a:latin typeface="Arial" pitchFamily="34" charset="0"/>
              <a:cs typeface="Arial" pitchFamily="34" charset="0"/>
            </a:endParaRPr>
          </a:p>
        </p:txBody>
      </p:sp>
      <p:cxnSp>
        <p:nvCxnSpPr>
          <p:cNvPr id="32" name="Connecteur droit 31"/>
          <p:cNvCxnSpPr>
            <a:stCxn id="180245" idx="2"/>
          </p:cNvCxnSpPr>
          <p:nvPr/>
        </p:nvCxnSpPr>
        <p:spPr>
          <a:xfrm rot="5400000">
            <a:off x="4229100" y="1257300"/>
            <a:ext cx="2286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4" name="Connecteur droit 33"/>
          <p:cNvCxnSpPr/>
          <p:nvPr/>
        </p:nvCxnSpPr>
        <p:spPr>
          <a:xfrm>
            <a:off x="1447800" y="1371600"/>
            <a:ext cx="51816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7" name="Connecteur droit 36"/>
          <p:cNvCxnSpPr/>
          <p:nvPr/>
        </p:nvCxnSpPr>
        <p:spPr>
          <a:xfrm rot="5400000">
            <a:off x="1296194" y="1524000"/>
            <a:ext cx="3048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8" name="Connecteur droit 37"/>
          <p:cNvCxnSpPr/>
          <p:nvPr/>
        </p:nvCxnSpPr>
        <p:spPr>
          <a:xfrm rot="5400000">
            <a:off x="6477794" y="1523206"/>
            <a:ext cx="30480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50" name="Ellipse 49"/>
          <p:cNvSpPr/>
          <p:nvPr/>
        </p:nvSpPr>
        <p:spPr>
          <a:xfrm>
            <a:off x="4267200" y="10668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2" name="Ellipse 51"/>
          <p:cNvSpPr/>
          <p:nvPr/>
        </p:nvSpPr>
        <p:spPr>
          <a:xfrm>
            <a:off x="8763000" y="28194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3" name="Ellipse 52"/>
          <p:cNvSpPr/>
          <p:nvPr/>
        </p:nvSpPr>
        <p:spPr>
          <a:xfrm>
            <a:off x="8763000" y="60960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5" name="Ellipse 54"/>
          <p:cNvSpPr/>
          <p:nvPr/>
        </p:nvSpPr>
        <p:spPr>
          <a:xfrm>
            <a:off x="8763000" y="44958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58" name="Ellipse 57"/>
          <p:cNvSpPr/>
          <p:nvPr/>
        </p:nvSpPr>
        <p:spPr>
          <a:xfrm>
            <a:off x="4267200" y="1066800"/>
            <a:ext cx="152400" cy="152400"/>
          </a:xfrm>
          <a:prstGeom prst="ellips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fr-FR"/>
          </a:p>
        </p:txBody>
      </p:sp>
      <p:sp>
        <p:nvSpPr>
          <p:cNvPr id="36" name="Espace réservé du numéro de diapositive 13"/>
          <p:cNvSpPr>
            <a:spLocks noGrp="1"/>
          </p:cNvSpPr>
          <p:nvPr>
            <p:ph type="sldNum" sz="quarter" idx="12"/>
          </p:nvPr>
        </p:nvSpPr>
        <p:spPr>
          <a:xfrm>
            <a:off x="8229600" y="6477000"/>
            <a:ext cx="762000" cy="244475"/>
          </a:xfrm>
        </p:spPr>
        <p:txBody>
          <a:bodyPr/>
          <a:lstStyle/>
          <a:p>
            <a:fld id="{69E29E33-B620-47F9-BB04-8846C2A5AFCC}" type="slidenum">
              <a:rPr kumimoji="0" lang="en-US" sz="2000" b="1" smtClean="0">
                <a:solidFill>
                  <a:schemeClr val="tx1">
                    <a:lumMod val="95000"/>
                    <a:lumOff val="5000"/>
                  </a:schemeClr>
                </a:solidFill>
              </a:rPr>
              <a:pPr/>
              <a:t>9</a:t>
            </a:fld>
            <a:endParaRPr kumimoji="0" lang="en-US" sz="2000" b="1" dirty="0">
              <a:solidFill>
                <a:schemeClr val="tx1">
                  <a:lumMod val="95000"/>
                  <a:lumOff val="5000"/>
                </a:schemeClr>
              </a:solidFill>
            </a:endParaRPr>
          </a:p>
        </p:txBody>
      </p:sp>
      <p:sp>
        <p:nvSpPr>
          <p:cNvPr id="26" name="Rectangle 25"/>
          <p:cNvSpPr/>
          <p:nvPr/>
        </p:nvSpPr>
        <p:spPr>
          <a:xfrm>
            <a:off x="3962400" y="2679680"/>
            <a:ext cx="4800600" cy="3785652"/>
          </a:xfrm>
          <a:prstGeom prst="rect">
            <a:avLst/>
          </a:prstGeom>
        </p:spPr>
        <p:txBody>
          <a:bodyPr wrap="square">
            <a:spAutoFit/>
          </a:bodyPr>
          <a:lstStyle/>
          <a:p>
            <a:pPr algn="just" rtl="1"/>
            <a:r>
              <a:rPr lang="ar-TN" sz="1600" dirty="0" smtClean="0"/>
              <a:t>تم تقييم الإجهاد ألتأكسدي من خلال زيادة تركيز مادة </a:t>
            </a:r>
            <a:r>
              <a:rPr lang="fr-FR" sz="1600" dirty="0" err="1" smtClean="0"/>
              <a:t>Malondialdehyde</a:t>
            </a:r>
            <a:r>
              <a:rPr lang="ar-TN" sz="1600" dirty="0" smtClean="0"/>
              <a:t> المؤشر البيولوجي في البلازما الأكثر دلالة على أكسدة الدهون في وقت مبكر باستخدام المواد المتفاعلة مع حامض (</a:t>
            </a:r>
            <a:r>
              <a:rPr lang="fr-FR" sz="1600" dirty="0" smtClean="0"/>
              <a:t>TBARS</a:t>
            </a:r>
            <a:r>
              <a:rPr lang="ar-TN" sz="1600" dirty="0" smtClean="0"/>
              <a:t>) وفقا لطريقة وأساليب </a:t>
            </a:r>
            <a:r>
              <a:rPr lang="fr-FR" sz="1600" dirty="0" err="1" smtClean="0"/>
              <a:t>Buege</a:t>
            </a:r>
            <a:r>
              <a:rPr lang="ar-TN" sz="1600" dirty="0" smtClean="0"/>
              <a:t> </a:t>
            </a:r>
            <a:r>
              <a:rPr lang="ar-TN" sz="1600" dirty="0" err="1" smtClean="0"/>
              <a:t>أوست</a:t>
            </a:r>
            <a:r>
              <a:rPr lang="ar-TN" sz="1600" dirty="0" smtClean="0"/>
              <a:t> و </a:t>
            </a:r>
            <a:r>
              <a:rPr lang="fr-FR" sz="1600" dirty="0" err="1" smtClean="0"/>
              <a:t>Ohkawa</a:t>
            </a:r>
            <a:r>
              <a:rPr lang="ar-TN" sz="1600" dirty="0" smtClean="0"/>
              <a:t> وآخرون. </a:t>
            </a:r>
          </a:p>
          <a:p>
            <a:pPr algn="just" rtl="1"/>
            <a:r>
              <a:rPr lang="ar-TN" sz="1600" dirty="0" smtClean="0"/>
              <a:t> </a:t>
            </a:r>
            <a:br>
              <a:rPr lang="ar-TN" sz="1600" dirty="0" smtClean="0"/>
            </a:br>
            <a:r>
              <a:rPr lang="ar-TN" sz="1600" dirty="0" smtClean="0"/>
              <a:t>تقييم نسبة تخزين الحديد في مادة </a:t>
            </a:r>
            <a:r>
              <a:rPr lang="ar-TN" sz="1600" dirty="0" err="1" smtClean="0"/>
              <a:t>الفيريتين</a:t>
            </a:r>
            <a:r>
              <a:rPr lang="fr-FR" sz="1600" dirty="0" err="1" smtClean="0"/>
              <a:t>ferritin</a:t>
            </a:r>
            <a:r>
              <a:rPr lang="fr-FR" sz="1600" dirty="0" smtClean="0"/>
              <a:t>)</a:t>
            </a:r>
            <a:r>
              <a:rPr lang="ar-TN" sz="1600" dirty="0" smtClean="0"/>
              <a:t>) في الدم بواسطة قياس العكر المناعي باستخدام معدات فحص خاصة (</a:t>
            </a:r>
            <a:r>
              <a:rPr lang="fr-FR" sz="1600" dirty="0" err="1" smtClean="0"/>
              <a:t>Randox</a:t>
            </a:r>
            <a:r>
              <a:rPr lang="ar-TN" sz="1600" dirty="0" smtClean="0"/>
              <a:t>) . تم تحديد الحديد والزنك في مصل الدم بعد التخفيف من العينات في ماء نقي للغاية بواسطة معدات الامتصاص الذري (</a:t>
            </a:r>
            <a:r>
              <a:rPr lang="fr-FR" sz="1600" dirty="0" smtClean="0"/>
              <a:t>AAS</a:t>
            </a:r>
            <a:r>
              <a:rPr lang="ar-TN" sz="1600" dirty="0" smtClean="0"/>
              <a:t>) باستخدام محلول قياس </a:t>
            </a:r>
            <a:r>
              <a:rPr lang="fr-FR" sz="1600" dirty="0" err="1" smtClean="0"/>
              <a:t>titrisol</a:t>
            </a:r>
            <a:r>
              <a:rPr lang="ar-TN" sz="1600" dirty="0" smtClean="0"/>
              <a:t>.</a:t>
            </a:r>
          </a:p>
          <a:p>
            <a:pPr algn="just" rtl="1"/>
            <a:r>
              <a:rPr lang="ar-TN" sz="1600" dirty="0" smtClean="0"/>
              <a:t/>
            </a:r>
            <a:br>
              <a:rPr lang="ar-TN" sz="1600" dirty="0" smtClean="0"/>
            </a:br>
            <a:r>
              <a:rPr lang="ar-TN" sz="1600" dirty="0" smtClean="0"/>
              <a:t>زيادة مؤشر التوازن بين المواد المؤكسدة </a:t>
            </a:r>
            <a:r>
              <a:rPr lang="fr-FR" sz="1600" dirty="0" err="1" smtClean="0"/>
              <a:t>prooxidant</a:t>
            </a:r>
            <a:r>
              <a:rPr lang="ar-TN" sz="1600" dirty="0" smtClean="0"/>
              <a:t> / المواد المضادة للأكسدة</a:t>
            </a:r>
            <a:r>
              <a:rPr lang="fr-FR" sz="1600" dirty="0" err="1" smtClean="0"/>
              <a:t>Antioxidant</a:t>
            </a:r>
            <a:r>
              <a:rPr lang="fr-FR" sz="1600" dirty="0" smtClean="0"/>
              <a:t> </a:t>
            </a:r>
            <a:r>
              <a:rPr lang="ar-TN" sz="1600" dirty="0" smtClean="0"/>
              <a:t>. </a:t>
            </a:r>
            <a:endParaRPr lang="fr-FR" sz="1600" dirty="0"/>
          </a:p>
        </p:txBody>
      </p:sp>
      <p:sp>
        <p:nvSpPr>
          <p:cNvPr id="27" name="Rectangle 26"/>
          <p:cNvSpPr/>
          <p:nvPr/>
        </p:nvSpPr>
        <p:spPr>
          <a:xfrm>
            <a:off x="76200" y="2667000"/>
            <a:ext cx="3810000" cy="4031873"/>
          </a:xfrm>
          <a:prstGeom prst="rect">
            <a:avLst/>
          </a:prstGeom>
        </p:spPr>
        <p:txBody>
          <a:bodyPr wrap="square">
            <a:spAutoFit/>
          </a:bodyPr>
          <a:lstStyle/>
          <a:p>
            <a:pPr algn="just" rtl="1"/>
            <a:r>
              <a:rPr lang="ar-TN" sz="1600" dirty="0" smtClean="0"/>
              <a:t>استخدمت في اتجاهين حساب التباين (أنوفا</a:t>
            </a:r>
            <a:r>
              <a:rPr lang="fr-FR" sz="1600" dirty="0" smtClean="0"/>
              <a:t>ANOVA </a:t>
            </a:r>
            <a:r>
              <a:rPr lang="ar-TN" sz="1600" dirty="0" smtClean="0"/>
              <a:t>) لمقارنة البيانات بين المجموعات. في الأساس، تم تطبيق حساب ارتباط </a:t>
            </a:r>
            <a:r>
              <a:rPr lang="fr-FR" sz="1600" dirty="0" smtClean="0"/>
              <a:t>)</a:t>
            </a:r>
            <a:r>
              <a:rPr lang="ar-TN" sz="1600" dirty="0" smtClean="0"/>
              <a:t>سبيرمان</a:t>
            </a:r>
            <a:r>
              <a:rPr lang="fr-FR" sz="1600" dirty="0" smtClean="0"/>
              <a:t>(SPERMAN </a:t>
            </a:r>
            <a:r>
              <a:rPr lang="ar-TN" sz="1600" dirty="0" smtClean="0"/>
              <a:t> للتحقق ما إذا كان الاستهلاك العفوي لزيت الزيتون والأسماك واللحوم الحمراء واستهلاك الشاي يرتبط ايجابيا أو عكسيا بمؤشرات للإجهاد ألتأكسدي. كما تم تعديل الاستهلاك العفوي لزيت الزيتون والأسماك واللحوم الحمراء والشاي آخذين بعين الاعتبار تفاعل للإجهاد ألتأكسدي مع الشريحة العمرية والتاريخ العائلي لمرض السكري، ومؤشر كتلة الجسم والتدخين وغيرها من العوامل المؤثرة عن طريق برنامج إحصائي يعتمد على نموذج الانحدار متعدد المتغيرات وذلك باستخدام برنامج  إحصاء </a:t>
            </a:r>
            <a:r>
              <a:rPr lang="fr-FR" sz="1600" dirty="0" smtClean="0"/>
              <a:t>SPSS </a:t>
            </a:r>
            <a:r>
              <a:rPr lang="ar-TN" sz="1600" dirty="0" smtClean="0"/>
              <a:t> ويندوز 11.5</a:t>
            </a:r>
            <a:endParaRPr lang="fr-FR" sz="1600" dirty="0"/>
          </a:p>
        </p:txBody>
      </p:sp>
      <p:cxnSp>
        <p:nvCxnSpPr>
          <p:cNvPr id="28" name="Connecteur droit 33"/>
          <p:cNvCxnSpPr/>
          <p:nvPr/>
        </p:nvCxnSpPr>
        <p:spPr>
          <a:xfrm rot="5400000">
            <a:off x="1905000" y="4572000"/>
            <a:ext cx="411480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0245"/>
                                        </p:tgtEl>
                                        <p:attrNameLst>
                                          <p:attrName>style.visibility</p:attrName>
                                        </p:attrNameLst>
                                      </p:cBhvr>
                                      <p:to>
                                        <p:strVal val="visible"/>
                                      </p:to>
                                    </p:set>
                                    <p:animEffect transition="in" filter="checkerboard(across)">
                                      <p:cBhvr>
                                        <p:cTn id="7" dur="500"/>
                                        <p:tgtEl>
                                          <p:spTgt spid="1802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0239"/>
                                        </p:tgtEl>
                                        <p:attrNameLst>
                                          <p:attrName>style.visibility</p:attrName>
                                        </p:attrNameLst>
                                      </p:cBhvr>
                                      <p:to>
                                        <p:strVal val="visible"/>
                                      </p:to>
                                    </p:set>
                                    <p:animEffect transition="in" filter="checkerboard(across)">
                                      <p:cBhvr>
                                        <p:cTn id="12" dur="500"/>
                                        <p:tgtEl>
                                          <p:spTgt spid="18023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checkerboard(across)">
                                      <p:cBhvr>
                                        <p:cTn id="15" dur="500"/>
                                        <p:tgtEl>
                                          <p:spTgt spid="29"/>
                                        </p:tgtEl>
                                      </p:cBhvr>
                                    </p:animEffect>
                                  </p:childTnLst>
                                </p:cTn>
                              </p:par>
                              <p:par>
                                <p:cTn id="16" presetID="5"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heckerboard(across)">
                                      <p:cBhvr>
                                        <p:cTn id="18" dur="500"/>
                                        <p:tgtEl>
                                          <p:spTgt spid="34"/>
                                        </p:tgtEl>
                                      </p:cBhvr>
                                    </p:animEffect>
                                  </p:childTnLst>
                                </p:cTn>
                              </p:par>
                              <p:par>
                                <p:cTn id="19" presetID="5"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heckerboard(across)">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checkerboard(across)">
                                      <p:cBhvr>
                                        <p:cTn id="26" dur="500"/>
                                        <p:tgtEl>
                                          <p:spTgt spid="26">
                                            <p:txEl>
                                              <p:pRg st="0" end="0"/>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checkerboard(across)">
                                      <p:cBhvr>
                                        <p:cTn id="29" dur="500"/>
                                        <p:tgtEl>
                                          <p:spTgt spid="26">
                                            <p:txEl>
                                              <p:pRg st="1" end="1"/>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Effect transition="in" filter="checkerboard(across)">
                                      <p:cBhvr>
                                        <p:cTn id="32" dur="500"/>
                                        <p:tgtEl>
                                          <p:spTgt spid="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checkerboard(across)">
                                      <p:cBhvr>
                                        <p:cTn id="3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5" grpId="0" animBg="1"/>
      <p:bldP spid="180239" grpId="0" animBg="1"/>
      <p:bldP spid="2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ersonnalisé 3">
      <a:dk1>
        <a:sysClr val="windowText" lastClr="000000"/>
      </a:dk1>
      <a:lt1>
        <a:sysClr val="window" lastClr="FFFFFF"/>
      </a:lt1>
      <a:dk2>
        <a:srgbClr val="4E3B30"/>
      </a:dk2>
      <a:lt2>
        <a:srgbClr val="FCECD5"/>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6633</TotalTime>
  <Words>2347</Words>
  <Application>Microsoft Office PowerPoint</Application>
  <PresentationFormat>Affichage à l'écran (4:3)</PresentationFormat>
  <Paragraphs>277</Paragraphs>
  <Slides>24</Slides>
  <Notes>19</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Promenade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 </vt:lpstr>
      <vt:lpstr>Diapositive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Presentation</dc:title>
  <dc:creator>Wiem</dc:creator>
  <cp:lastModifiedBy>Valued eMachines Customer</cp:lastModifiedBy>
  <cp:revision>612</cp:revision>
  <dcterms:created xsi:type="dcterms:W3CDTF">2010-04-16T04:12:42Z</dcterms:created>
  <dcterms:modified xsi:type="dcterms:W3CDTF">2011-04-05T06:56:33Z</dcterms:modified>
</cp:coreProperties>
</file>