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5" r:id="rId1"/>
  </p:sldMasterIdLst>
  <p:notesMasterIdLst>
    <p:notesMasterId r:id="rId45"/>
  </p:notesMasterIdLst>
  <p:sldIdLst>
    <p:sldId id="507" r:id="rId2"/>
    <p:sldId id="498" r:id="rId3"/>
    <p:sldId id="517" r:id="rId4"/>
    <p:sldId id="500" r:id="rId5"/>
    <p:sldId id="502" r:id="rId6"/>
    <p:sldId id="504" r:id="rId7"/>
    <p:sldId id="511" r:id="rId8"/>
    <p:sldId id="506" r:id="rId9"/>
    <p:sldId id="268" r:id="rId10"/>
    <p:sldId id="508" r:id="rId11"/>
    <p:sldId id="367" r:id="rId12"/>
    <p:sldId id="516" r:id="rId13"/>
    <p:sldId id="496" r:id="rId14"/>
    <p:sldId id="495" r:id="rId15"/>
    <p:sldId id="509" r:id="rId16"/>
    <p:sldId id="536" r:id="rId17"/>
    <p:sldId id="482" r:id="rId18"/>
    <p:sldId id="538" r:id="rId19"/>
    <p:sldId id="520" r:id="rId20"/>
    <p:sldId id="483" r:id="rId21"/>
    <p:sldId id="535" r:id="rId22"/>
    <p:sldId id="521" r:id="rId23"/>
    <p:sldId id="533" r:id="rId24"/>
    <p:sldId id="489" r:id="rId25"/>
    <p:sldId id="513" r:id="rId26"/>
    <p:sldId id="527" r:id="rId27"/>
    <p:sldId id="525" r:id="rId28"/>
    <p:sldId id="476" r:id="rId29"/>
    <p:sldId id="342" r:id="rId30"/>
    <p:sldId id="522" r:id="rId31"/>
    <p:sldId id="530" r:id="rId32"/>
    <p:sldId id="480" r:id="rId33"/>
    <p:sldId id="324" r:id="rId34"/>
    <p:sldId id="531" r:id="rId35"/>
    <p:sldId id="532" r:id="rId36"/>
    <p:sldId id="539" r:id="rId37"/>
    <p:sldId id="337" r:id="rId38"/>
    <p:sldId id="417" r:id="rId39"/>
    <p:sldId id="469" r:id="rId40"/>
    <p:sldId id="470" r:id="rId41"/>
    <p:sldId id="425" r:id="rId42"/>
    <p:sldId id="442" r:id="rId43"/>
    <p:sldId id="515"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33CC"/>
    <a:srgbClr val="FF3399"/>
    <a:srgbClr val="8B0F73"/>
    <a:srgbClr val="660066"/>
    <a:srgbClr val="FF66CC"/>
    <a:srgbClr val="9900CC"/>
    <a:srgbClr val="9A7500"/>
    <a:srgbClr val="DEA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3" autoAdjust="0"/>
    <p:restoredTop sz="93000" autoAdjust="0"/>
  </p:normalViewPr>
  <p:slideViewPr>
    <p:cSldViewPr>
      <p:cViewPr varScale="1">
        <p:scale>
          <a:sx n="73" d="100"/>
          <a:sy n="73" d="100"/>
        </p:scale>
        <p:origin x="-115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Chart%20in%20Microsoft%20Office%20PowerPoint"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Chart%20in%20Microsoft%20Office%20PowerPoint"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Underweight</c:v>
                </c:pt>
              </c:strCache>
            </c:strRef>
          </c:tx>
          <c:dLbls>
            <c:showVal val="1"/>
          </c:dLbls>
          <c:cat>
            <c:strRef>
              <c:f>Sheet1!$A$2:$A$7</c:f>
              <c:strCache>
                <c:ptCount val="6"/>
                <c:pt idx="0">
                  <c:v>Grade 1 F</c:v>
                </c:pt>
                <c:pt idx="1">
                  <c:v>Grade 1 M</c:v>
                </c:pt>
                <c:pt idx="2">
                  <c:v>Grade 6 F</c:v>
                </c:pt>
                <c:pt idx="3">
                  <c:v>Grade 6 M</c:v>
                </c:pt>
                <c:pt idx="4">
                  <c:v>Grade 9F</c:v>
                </c:pt>
                <c:pt idx="5">
                  <c:v>Grade 9 M</c:v>
                </c:pt>
              </c:strCache>
            </c:strRef>
          </c:cat>
          <c:val>
            <c:numRef>
              <c:f>Sheet1!$B$2:$B$7</c:f>
              <c:numCache>
                <c:formatCode>General</c:formatCode>
                <c:ptCount val="6"/>
                <c:pt idx="0">
                  <c:v>1.6</c:v>
                </c:pt>
                <c:pt idx="1">
                  <c:v>2.4</c:v>
                </c:pt>
                <c:pt idx="2">
                  <c:v>3.2</c:v>
                </c:pt>
                <c:pt idx="3">
                  <c:v>2.9</c:v>
                </c:pt>
                <c:pt idx="4">
                  <c:v>1.2</c:v>
                </c:pt>
                <c:pt idx="5">
                  <c:v>7</c:v>
                </c:pt>
              </c:numCache>
            </c:numRef>
          </c:val>
        </c:ser>
        <c:ser>
          <c:idx val="1"/>
          <c:order val="1"/>
          <c:tx>
            <c:strRef>
              <c:f>Sheet1!$C$1</c:f>
              <c:strCache>
                <c:ptCount val="1"/>
                <c:pt idx="0">
                  <c:v>Overweight</c:v>
                </c:pt>
              </c:strCache>
            </c:strRef>
          </c:tx>
          <c:dLbls>
            <c:showVal val="1"/>
          </c:dLbls>
          <c:cat>
            <c:strRef>
              <c:f>Sheet1!$A$2:$A$7</c:f>
              <c:strCache>
                <c:ptCount val="6"/>
                <c:pt idx="0">
                  <c:v>Grade 1 F</c:v>
                </c:pt>
                <c:pt idx="1">
                  <c:v>Grade 1 M</c:v>
                </c:pt>
                <c:pt idx="2">
                  <c:v>Grade 6 F</c:v>
                </c:pt>
                <c:pt idx="3">
                  <c:v>Grade 6 M</c:v>
                </c:pt>
                <c:pt idx="4">
                  <c:v>Grade 9F</c:v>
                </c:pt>
                <c:pt idx="5">
                  <c:v>Grade 9 M</c:v>
                </c:pt>
              </c:strCache>
            </c:strRef>
          </c:cat>
          <c:val>
            <c:numRef>
              <c:f>Sheet1!$C$2:$C$7</c:f>
              <c:numCache>
                <c:formatCode>General</c:formatCode>
                <c:ptCount val="6"/>
                <c:pt idx="0">
                  <c:v>14.3</c:v>
                </c:pt>
                <c:pt idx="1">
                  <c:v>14.6</c:v>
                </c:pt>
                <c:pt idx="2">
                  <c:v>12.4</c:v>
                </c:pt>
                <c:pt idx="3">
                  <c:v>11.8</c:v>
                </c:pt>
                <c:pt idx="4">
                  <c:v>12.8</c:v>
                </c:pt>
                <c:pt idx="5">
                  <c:v>8.3000000000000007</c:v>
                </c:pt>
              </c:numCache>
            </c:numRef>
          </c:val>
        </c:ser>
        <c:ser>
          <c:idx val="2"/>
          <c:order val="2"/>
          <c:tx>
            <c:strRef>
              <c:f>Sheet1!$D$1</c:f>
              <c:strCache>
                <c:ptCount val="1"/>
                <c:pt idx="0">
                  <c:v>Obese</c:v>
                </c:pt>
              </c:strCache>
            </c:strRef>
          </c:tx>
          <c:dLbls>
            <c:showVal val="1"/>
          </c:dLbls>
          <c:cat>
            <c:strRef>
              <c:f>Sheet1!$A$2:$A$7</c:f>
              <c:strCache>
                <c:ptCount val="6"/>
                <c:pt idx="0">
                  <c:v>Grade 1 F</c:v>
                </c:pt>
                <c:pt idx="1">
                  <c:v>Grade 1 M</c:v>
                </c:pt>
                <c:pt idx="2">
                  <c:v>Grade 6 F</c:v>
                </c:pt>
                <c:pt idx="3">
                  <c:v>Grade 6 M</c:v>
                </c:pt>
                <c:pt idx="4">
                  <c:v>Grade 9F</c:v>
                </c:pt>
                <c:pt idx="5">
                  <c:v>Grade 9 M</c:v>
                </c:pt>
              </c:strCache>
            </c:strRef>
          </c:cat>
          <c:val>
            <c:numRef>
              <c:f>Sheet1!$D$2:$D$7</c:f>
              <c:numCache>
                <c:formatCode>General</c:formatCode>
                <c:ptCount val="6"/>
                <c:pt idx="0">
                  <c:v>2</c:v>
                </c:pt>
                <c:pt idx="1">
                  <c:v>4.5999999999999996</c:v>
                </c:pt>
                <c:pt idx="2">
                  <c:v>5.2</c:v>
                </c:pt>
                <c:pt idx="3">
                  <c:v>5.5</c:v>
                </c:pt>
                <c:pt idx="4">
                  <c:v>11.6</c:v>
                </c:pt>
                <c:pt idx="5">
                  <c:v>6.6</c:v>
                </c:pt>
              </c:numCache>
            </c:numRef>
          </c:val>
        </c:ser>
        <c:axId val="74893568"/>
        <c:axId val="74895360"/>
      </c:barChart>
      <c:catAx>
        <c:axId val="74893568"/>
        <c:scaling>
          <c:orientation val="minMax"/>
        </c:scaling>
        <c:axPos val="b"/>
        <c:tickLblPos val="nextTo"/>
        <c:crossAx val="74895360"/>
        <c:crosses val="autoZero"/>
        <c:auto val="1"/>
        <c:lblAlgn val="ctr"/>
        <c:lblOffset val="100"/>
      </c:catAx>
      <c:valAx>
        <c:axId val="74895360"/>
        <c:scaling>
          <c:orientation val="minMax"/>
        </c:scaling>
        <c:axPos val="l"/>
        <c:numFmt formatCode="General" sourceLinked="1"/>
        <c:tickLblPos val="nextTo"/>
        <c:txPr>
          <a:bodyPr/>
          <a:lstStyle/>
          <a:p>
            <a:pPr>
              <a:defRPr b="1"/>
            </a:pPr>
            <a:endParaRPr lang="en-US"/>
          </a:p>
        </c:txPr>
        <c:crossAx val="74893568"/>
        <c:crosses val="autoZero"/>
        <c:crossBetween val="between"/>
      </c:valAx>
    </c:plotArea>
    <c:legend>
      <c:legendPos val="b"/>
      <c:layout/>
    </c:legend>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52911441625375"/>
          <c:y val="4.9965223097112904E-2"/>
          <c:w val="0.85840915718868593"/>
          <c:h val="0.72383748906386702"/>
        </c:manualLayout>
      </c:layout>
      <c:lineChart>
        <c:grouping val="standard"/>
        <c:ser>
          <c:idx val="0"/>
          <c:order val="0"/>
          <c:tx>
            <c:strRef>
              <c:f>Sheet1!$B$1</c:f>
              <c:strCache>
                <c:ptCount val="1"/>
                <c:pt idx="0">
                  <c:v>Male</c:v>
                </c:pt>
              </c:strCache>
            </c:strRef>
          </c:tx>
          <c:marker>
            <c:symbol val="none"/>
          </c:marker>
          <c:dLbls>
            <c:showVal val="1"/>
          </c:dLbls>
          <c:cat>
            <c:strRef>
              <c:f>Sheet1!$A$2:$A$4</c:f>
              <c:strCache>
                <c:ptCount val="3"/>
                <c:pt idx="0">
                  <c:v>First Grade</c:v>
                </c:pt>
                <c:pt idx="1">
                  <c:v>Sixth Grade</c:v>
                </c:pt>
                <c:pt idx="2">
                  <c:v>Ninth Grade</c:v>
                </c:pt>
              </c:strCache>
            </c:strRef>
          </c:cat>
          <c:val>
            <c:numRef>
              <c:f>Sheet1!$B$2:$B$4</c:f>
              <c:numCache>
                <c:formatCode>General</c:formatCode>
                <c:ptCount val="3"/>
                <c:pt idx="0">
                  <c:v>16.100000000000001</c:v>
                </c:pt>
                <c:pt idx="1">
                  <c:v>18.2</c:v>
                </c:pt>
                <c:pt idx="2">
                  <c:v>20.399999999999999</c:v>
                </c:pt>
              </c:numCache>
            </c:numRef>
          </c:val>
        </c:ser>
        <c:ser>
          <c:idx val="1"/>
          <c:order val="1"/>
          <c:tx>
            <c:strRef>
              <c:f>Sheet1!$C$1</c:f>
              <c:strCache>
                <c:ptCount val="1"/>
                <c:pt idx="0">
                  <c:v>Female</c:v>
                </c:pt>
              </c:strCache>
            </c:strRef>
          </c:tx>
          <c:marker>
            <c:symbol val="none"/>
          </c:marker>
          <c:dLbls>
            <c:dLbl>
              <c:idx val="1"/>
              <c:layout>
                <c:manualLayout>
                  <c:x val="-2.0061728395061731E-2"/>
                  <c:y val="-3.333333333333334E-2"/>
                </c:manualLayout>
              </c:layout>
              <c:showVal val="1"/>
            </c:dLbl>
            <c:dLbl>
              <c:idx val="2"/>
              <c:layout>
                <c:manualLayout>
                  <c:x val="-7.7160493827160715E-3"/>
                  <c:y val="-3.0555555555555551E-2"/>
                </c:manualLayout>
              </c:layout>
              <c:showVal val="1"/>
            </c:dLbl>
            <c:showVal val="1"/>
          </c:dLbls>
          <c:cat>
            <c:strRef>
              <c:f>Sheet1!$A$2:$A$4</c:f>
              <c:strCache>
                <c:ptCount val="3"/>
                <c:pt idx="0">
                  <c:v>First Grade</c:v>
                </c:pt>
                <c:pt idx="1">
                  <c:v>Sixth Grade</c:v>
                </c:pt>
                <c:pt idx="2">
                  <c:v>Ninth Grade</c:v>
                </c:pt>
              </c:strCache>
            </c:strRef>
          </c:cat>
          <c:val>
            <c:numRef>
              <c:f>Sheet1!$C$2:$C$4</c:f>
              <c:numCache>
                <c:formatCode>General</c:formatCode>
                <c:ptCount val="3"/>
                <c:pt idx="0">
                  <c:v>16.100000000000001</c:v>
                </c:pt>
                <c:pt idx="1">
                  <c:v>19.100000000000001</c:v>
                </c:pt>
                <c:pt idx="2">
                  <c:v>22.3</c:v>
                </c:pt>
              </c:numCache>
            </c:numRef>
          </c:val>
        </c:ser>
        <c:marker val="1"/>
        <c:axId val="78340480"/>
        <c:axId val="78342016"/>
      </c:lineChart>
      <c:catAx>
        <c:axId val="78340480"/>
        <c:scaling>
          <c:orientation val="minMax"/>
        </c:scaling>
        <c:axPos val="b"/>
        <c:tickLblPos val="nextTo"/>
        <c:crossAx val="78342016"/>
        <c:crosses val="autoZero"/>
        <c:auto val="1"/>
        <c:lblAlgn val="ctr"/>
        <c:lblOffset val="100"/>
      </c:catAx>
      <c:valAx>
        <c:axId val="78342016"/>
        <c:scaling>
          <c:orientation val="minMax"/>
        </c:scaling>
        <c:axPos val="l"/>
        <c:title>
          <c:tx>
            <c:rich>
              <a:bodyPr rot="0" vert="wordArtVert"/>
              <a:lstStyle/>
              <a:p>
                <a:pPr>
                  <a:defRPr/>
                </a:pPr>
                <a:r>
                  <a:rPr lang="en-US" dirty="0" smtClean="0"/>
                  <a:t>%</a:t>
                </a:r>
                <a:endParaRPr lang="en-US" dirty="0"/>
              </a:p>
            </c:rich>
          </c:tx>
          <c:layout/>
        </c:title>
        <c:numFmt formatCode="General" sourceLinked="1"/>
        <c:tickLblPos val="nextTo"/>
        <c:crossAx val="78340480"/>
        <c:crosses val="autoZero"/>
        <c:crossBetween val="between"/>
      </c:valAx>
    </c:plotArea>
    <c:legend>
      <c:legendPos val="b"/>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2"/>
          <c:order val="2"/>
          <c:tx>
            <c:strRef>
              <c:f>Sheet1!$B$1</c:f>
              <c:strCache>
                <c:ptCount val="1"/>
                <c:pt idx="0">
                  <c:v>Females</c:v>
                </c:pt>
              </c:strCache>
            </c:strRef>
          </c:tx>
          <c:marker>
            <c:symbol val="none"/>
          </c:marker>
          <c:cat>
            <c:strRef>
              <c:f>Sheet1!$A$2:$A$4</c:f>
              <c:strCache>
                <c:ptCount val="3"/>
                <c:pt idx="0">
                  <c:v>First Grade</c:v>
                </c:pt>
                <c:pt idx="1">
                  <c:v>Sixth Grade</c:v>
                </c:pt>
                <c:pt idx="2">
                  <c:v>Ninth Grade</c:v>
                </c:pt>
              </c:strCache>
            </c:strRef>
          </c:cat>
          <c:val>
            <c:numRef>
              <c:f>Sheet1!$B$2:$B$4</c:f>
              <c:numCache>
                <c:formatCode>General</c:formatCode>
                <c:ptCount val="3"/>
                <c:pt idx="0">
                  <c:v>2</c:v>
                </c:pt>
                <c:pt idx="1">
                  <c:v>5.2</c:v>
                </c:pt>
                <c:pt idx="2">
                  <c:v>11.6</c:v>
                </c:pt>
              </c:numCache>
            </c:numRef>
          </c:val>
        </c:ser>
        <c:ser>
          <c:idx val="3"/>
          <c:order val="3"/>
          <c:tx>
            <c:strRef>
              <c:f>Sheet1!$C$1</c:f>
              <c:strCache>
                <c:ptCount val="1"/>
                <c:pt idx="0">
                  <c:v>Males</c:v>
                </c:pt>
              </c:strCache>
            </c:strRef>
          </c:tx>
          <c:marker>
            <c:symbol val="none"/>
          </c:marker>
          <c:cat>
            <c:strRef>
              <c:f>Sheet1!$A$2:$A$4</c:f>
              <c:strCache>
                <c:ptCount val="3"/>
                <c:pt idx="0">
                  <c:v>First Grade</c:v>
                </c:pt>
                <c:pt idx="1">
                  <c:v>Sixth Grade</c:v>
                </c:pt>
                <c:pt idx="2">
                  <c:v>Ninth Grade</c:v>
                </c:pt>
              </c:strCache>
            </c:strRef>
          </c:cat>
          <c:val>
            <c:numRef>
              <c:f>Sheet1!$C$2:$C$4</c:f>
              <c:numCache>
                <c:formatCode>General</c:formatCode>
                <c:ptCount val="3"/>
                <c:pt idx="0">
                  <c:v>4.5999999999999996</c:v>
                </c:pt>
                <c:pt idx="1">
                  <c:v>5.5</c:v>
                </c:pt>
                <c:pt idx="2">
                  <c:v>6.6</c:v>
                </c:pt>
              </c:numCache>
            </c:numRef>
          </c:val>
        </c:ser>
        <c:ser>
          <c:idx val="0"/>
          <c:order val="0"/>
          <c:tx>
            <c:strRef>
              <c:f>Sheet1!$B$1</c:f>
              <c:strCache>
                <c:ptCount val="1"/>
                <c:pt idx="0">
                  <c:v>Females</c:v>
                </c:pt>
              </c:strCache>
            </c:strRef>
          </c:tx>
          <c:marker>
            <c:symbol val="none"/>
          </c:marker>
          <c:dLbls>
            <c:txPr>
              <a:bodyPr/>
              <a:lstStyle/>
              <a:p>
                <a:pPr>
                  <a:defRPr sz="1400" b="1"/>
                </a:pPr>
                <a:endParaRPr lang="en-US"/>
              </a:p>
            </c:txPr>
            <c:showVal val="1"/>
          </c:dLbls>
          <c:cat>
            <c:strRef>
              <c:f>Sheet1!$A$2:$A$4</c:f>
              <c:strCache>
                <c:ptCount val="3"/>
                <c:pt idx="0">
                  <c:v>First Grade</c:v>
                </c:pt>
                <c:pt idx="1">
                  <c:v>Sixth Grade</c:v>
                </c:pt>
                <c:pt idx="2">
                  <c:v>Ninth Grade</c:v>
                </c:pt>
              </c:strCache>
            </c:strRef>
          </c:cat>
          <c:val>
            <c:numRef>
              <c:f>Sheet1!$B$2:$B$4</c:f>
              <c:numCache>
                <c:formatCode>General</c:formatCode>
                <c:ptCount val="3"/>
                <c:pt idx="0">
                  <c:v>2</c:v>
                </c:pt>
                <c:pt idx="1">
                  <c:v>5.2</c:v>
                </c:pt>
                <c:pt idx="2">
                  <c:v>11.6</c:v>
                </c:pt>
              </c:numCache>
            </c:numRef>
          </c:val>
        </c:ser>
        <c:ser>
          <c:idx val="1"/>
          <c:order val="1"/>
          <c:tx>
            <c:strRef>
              <c:f>Sheet1!$C$1</c:f>
              <c:strCache>
                <c:ptCount val="1"/>
                <c:pt idx="0">
                  <c:v>Males</c:v>
                </c:pt>
              </c:strCache>
            </c:strRef>
          </c:tx>
          <c:spPr>
            <a:ln w="41275"/>
          </c:spPr>
          <c:marker>
            <c:symbol val="none"/>
          </c:marker>
          <c:dLbls>
            <c:dLbl>
              <c:idx val="1"/>
              <c:layout>
                <c:manualLayout>
                  <c:x val="-3.0864197530864326E-3"/>
                  <c:y val="-4.7222222222222401E-2"/>
                </c:manualLayout>
              </c:layout>
              <c:showVal val="1"/>
            </c:dLbl>
            <c:txPr>
              <a:bodyPr/>
              <a:lstStyle/>
              <a:p>
                <a:pPr>
                  <a:defRPr sz="1400" b="1"/>
                </a:pPr>
                <a:endParaRPr lang="en-US"/>
              </a:p>
            </c:txPr>
            <c:showVal val="1"/>
          </c:dLbls>
          <c:cat>
            <c:strRef>
              <c:f>Sheet1!$A$2:$A$4</c:f>
              <c:strCache>
                <c:ptCount val="3"/>
                <c:pt idx="0">
                  <c:v>First Grade</c:v>
                </c:pt>
                <c:pt idx="1">
                  <c:v>Sixth Grade</c:v>
                </c:pt>
                <c:pt idx="2">
                  <c:v>Ninth Grade</c:v>
                </c:pt>
              </c:strCache>
            </c:strRef>
          </c:cat>
          <c:val>
            <c:numRef>
              <c:f>Sheet1!$C$2:$C$4</c:f>
              <c:numCache>
                <c:formatCode>General</c:formatCode>
                <c:ptCount val="3"/>
                <c:pt idx="0">
                  <c:v>4.5999999999999996</c:v>
                </c:pt>
                <c:pt idx="1">
                  <c:v>5.5</c:v>
                </c:pt>
                <c:pt idx="2">
                  <c:v>6.6</c:v>
                </c:pt>
              </c:numCache>
            </c:numRef>
          </c:val>
        </c:ser>
        <c:marker val="1"/>
        <c:axId val="45047808"/>
        <c:axId val="45049344"/>
      </c:lineChart>
      <c:catAx>
        <c:axId val="45047808"/>
        <c:scaling>
          <c:orientation val="minMax"/>
        </c:scaling>
        <c:axPos val="b"/>
        <c:tickLblPos val="nextTo"/>
        <c:txPr>
          <a:bodyPr/>
          <a:lstStyle/>
          <a:p>
            <a:pPr>
              <a:defRPr sz="1200" b="1"/>
            </a:pPr>
            <a:endParaRPr lang="en-US"/>
          </a:p>
        </c:txPr>
        <c:crossAx val="45049344"/>
        <c:crosses val="autoZero"/>
        <c:auto val="1"/>
        <c:lblAlgn val="ctr"/>
        <c:lblOffset val="100"/>
      </c:catAx>
      <c:valAx>
        <c:axId val="45049344"/>
        <c:scaling>
          <c:orientation val="minMax"/>
        </c:scaling>
        <c:axPos val="l"/>
        <c:numFmt formatCode="General" sourceLinked="1"/>
        <c:tickLblPos val="nextTo"/>
        <c:txPr>
          <a:bodyPr/>
          <a:lstStyle/>
          <a:p>
            <a:pPr>
              <a:defRPr sz="1600" b="1"/>
            </a:pPr>
            <a:endParaRPr lang="en-US"/>
          </a:p>
        </c:txPr>
        <c:crossAx val="45047808"/>
        <c:crosses val="autoZero"/>
        <c:crossBetween val="between"/>
      </c:valAx>
    </c:plotArea>
    <c:legend>
      <c:legendPos val="b"/>
      <c:legendEntry>
        <c:idx val="0"/>
        <c:delete val="1"/>
      </c:legendEntry>
      <c:legendEntry>
        <c:idx val="1"/>
        <c:delete val="1"/>
      </c:legendEntry>
      <c:layout/>
      <c:txPr>
        <a:bodyPr/>
        <a:lstStyle/>
        <a:p>
          <a:pPr>
            <a:defRPr sz="1400" b="1"/>
          </a:pPr>
          <a:endParaRPr lang="en-US"/>
        </a:p>
      </c:txPr>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6"/>
  <c:chart>
    <c:plotArea>
      <c:layout>
        <c:manualLayout>
          <c:layoutTarget val="inner"/>
          <c:xMode val="edge"/>
          <c:yMode val="edge"/>
          <c:x val="6.4738869446874694E-2"/>
          <c:y val="3.6076334208224349E-2"/>
          <c:w val="0.88749113729033979"/>
          <c:h val="0.75656036745406829"/>
        </c:manualLayout>
      </c:layout>
      <c:barChart>
        <c:barDir val="col"/>
        <c:grouping val="clustered"/>
        <c:ser>
          <c:idx val="0"/>
          <c:order val="0"/>
          <c:tx>
            <c:strRef>
              <c:f>'Sheet1'!$B$1</c:f>
              <c:strCache>
                <c:ptCount val="1"/>
                <c:pt idx="0">
                  <c:v>anemia</c:v>
                </c:pt>
              </c:strCache>
            </c:strRef>
          </c:tx>
          <c:spPr>
            <a:solidFill>
              <a:srgbClr val="FFC000"/>
            </a:solidFill>
            <a:ln>
              <a:solidFill>
                <a:srgbClr val="7030A0"/>
              </a:solidFill>
            </a:ln>
          </c:spPr>
          <c:dLbls>
            <c:showVal val="1"/>
          </c:dLbls>
          <c:cat>
            <c:strRef>
              <c:f>'Sheet1'!$A$2:$A$7</c:f>
              <c:strCache>
                <c:ptCount val="6"/>
                <c:pt idx="0">
                  <c:v>Grade 1 F</c:v>
                </c:pt>
                <c:pt idx="1">
                  <c:v>Grade 1 M</c:v>
                </c:pt>
                <c:pt idx="2">
                  <c:v>Grade 6 F</c:v>
                </c:pt>
                <c:pt idx="3">
                  <c:v> Grade 6 M</c:v>
                </c:pt>
                <c:pt idx="4">
                  <c:v>Grade 9 F</c:v>
                </c:pt>
                <c:pt idx="5">
                  <c:v>Grade 9 M</c:v>
                </c:pt>
              </c:strCache>
            </c:strRef>
          </c:cat>
          <c:val>
            <c:numRef>
              <c:f>'Sheet1'!$B$2:$B$7</c:f>
              <c:numCache>
                <c:formatCode>General</c:formatCode>
                <c:ptCount val="6"/>
                <c:pt idx="0">
                  <c:v>9.6</c:v>
                </c:pt>
                <c:pt idx="1">
                  <c:v>7.7</c:v>
                </c:pt>
                <c:pt idx="2">
                  <c:v>12</c:v>
                </c:pt>
                <c:pt idx="3">
                  <c:v>3.7</c:v>
                </c:pt>
                <c:pt idx="4">
                  <c:v>14.9</c:v>
                </c:pt>
                <c:pt idx="5">
                  <c:v>9.9</c:v>
                </c:pt>
              </c:numCache>
            </c:numRef>
          </c:val>
        </c:ser>
        <c:ser>
          <c:idx val="1"/>
          <c:order val="1"/>
          <c:tx>
            <c:strRef>
              <c:f>'Sheet1'!$C$1</c:f>
              <c:strCache>
                <c:ptCount val="1"/>
                <c:pt idx="0">
                  <c:v>low ferritin</c:v>
                </c:pt>
              </c:strCache>
            </c:strRef>
          </c:tx>
          <c:spPr>
            <a:solidFill>
              <a:srgbClr val="FF33CC"/>
            </a:solidFill>
            <a:ln>
              <a:solidFill>
                <a:srgbClr val="7030A0"/>
              </a:solidFill>
            </a:ln>
          </c:spPr>
          <c:dLbls>
            <c:showVal val="1"/>
          </c:dLbls>
          <c:cat>
            <c:strRef>
              <c:f>'Sheet1'!$A$2:$A$7</c:f>
              <c:strCache>
                <c:ptCount val="6"/>
                <c:pt idx="0">
                  <c:v>Grade 1 F</c:v>
                </c:pt>
                <c:pt idx="1">
                  <c:v>Grade 1 M</c:v>
                </c:pt>
                <c:pt idx="2">
                  <c:v>Grade 6 F</c:v>
                </c:pt>
                <c:pt idx="3">
                  <c:v> Grade 6 M</c:v>
                </c:pt>
                <c:pt idx="4">
                  <c:v>Grade 9 F</c:v>
                </c:pt>
                <c:pt idx="5">
                  <c:v>Grade 9 M</c:v>
                </c:pt>
              </c:strCache>
            </c:strRef>
          </c:cat>
          <c:val>
            <c:numRef>
              <c:f>'Sheet1'!$C$2:$C$7</c:f>
              <c:numCache>
                <c:formatCode>General</c:formatCode>
                <c:ptCount val="6"/>
                <c:pt idx="0">
                  <c:v>20.2</c:v>
                </c:pt>
                <c:pt idx="1">
                  <c:v>19</c:v>
                </c:pt>
                <c:pt idx="2">
                  <c:v>28.8</c:v>
                </c:pt>
                <c:pt idx="3">
                  <c:v>9.3000000000000007</c:v>
                </c:pt>
                <c:pt idx="4">
                  <c:v>39.9</c:v>
                </c:pt>
                <c:pt idx="5">
                  <c:v>18.899999999999999</c:v>
                </c:pt>
              </c:numCache>
            </c:numRef>
          </c:val>
        </c:ser>
        <c:axId val="80231424"/>
        <c:axId val="80233216"/>
      </c:barChart>
      <c:catAx>
        <c:axId val="80231424"/>
        <c:scaling>
          <c:orientation val="minMax"/>
        </c:scaling>
        <c:axPos val="b"/>
        <c:numFmt formatCode="General" sourceLinked="1"/>
        <c:tickLblPos val="nextTo"/>
        <c:crossAx val="80233216"/>
        <c:crosses val="autoZero"/>
        <c:auto val="1"/>
        <c:lblAlgn val="ctr"/>
        <c:lblOffset val="100"/>
      </c:catAx>
      <c:valAx>
        <c:axId val="80233216"/>
        <c:scaling>
          <c:orientation val="minMax"/>
        </c:scaling>
        <c:axPos val="l"/>
        <c:numFmt formatCode="General" sourceLinked="1"/>
        <c:tickLblPos val="nextTo"/>
        <c:crossAx val="80231424"/>
        <c:crosses val="autoZero"/>
        <c:crossBetween val="between"/>
      </c:valAx>
      <c:spPr>
        <a:noFill/>
        <a:ln w="25375">
          <a:noFill/>
        </a:ln>
      </c:spPr>
    </c:plotArea>
    <c:legend>
      <c:legendPos val="b"/>
      <c:layout>
        <c:manualLayout>
          <c:xMode val="edge"/>
          <c:yMode val="edge"/>
          <c:x val="1.7837146827234814E-2"/>
          <c:y val="0.9160317194393256"/>
          <c:w val="0.96432558283155778"/>
          <c:h val="6.9042944100072723E-2"/>
        </c:manualLayout>
      </c:layout>
      <c:txPr>
        <a:bodyPr/>
        <a:lstStyle/>
        <a:p>
          <a:pPr>
            <a:defRPr sz="2000">
              <a:solidFill>
                <a:schemeClr val="tx1"/>
              </a:solidFill>
            </a:defRPr>
          </a:pPr>
          <a:endParaRPr lang="en-US"/>
        </a:p>
      </c:txPr>
    </c:legend>
    <c:plotVisOnly val="1"/>
    <c:dispBlanksAs val="gap"/>
  </c:chart>
  <c:txPr>
    <a:bodyPr/>
    <a:lstStyle/>
    <a:p>
      <a:pPr>
        <a:defRPr sz="1708"/>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9041416433115432E-2"/>
          <c:y val="7.3801209631404782E-2"/>
          <c:w val="0.90240006056935207"/>
          <c:h val="0.73890297611103695"/>
        </c:manualLayout>
      </c:layout>
      <c:barChart>
        <c:barDir val="col"/>
        <c:grouping val="clustered"/>
        <c:ser>
          <c:idx val="0"/>
          <c:order val="0"/>
          <c:tx>
            <c:strRef>
              <c:f>'[Chart in Microsoft Office PowerPoint]Sheet1'!$B$1</c:f>
              <c:strCache>
                <c:ptCount val="1"/>
                <c:pt idx="0">
                  <c:v>Marginal B12 deficiency</c:v>
                </c:pt>
              </c:strCache>
            </c:strRef>
          </c:tx>
          <c:spPr>
            <a:solidFill>
              <a:srgbClr val="0070C0"/>
            </a:solidFill>
            <a:effectLst>
              <a:innerShdw blurRad="63500" dist="50800" dir="13500000">
                <a:prstClr val="black">
                  <a:alpha val="50000"/>
                </a:prstClr>
              </a:innerShdw>
            </a:effectLst>
          </c:spPr>
          <c:dLbls>
            <c:txPr>
              <a:bodyPr/>
              <a:lstStyle/>
              <a:p>
                <a:pPr>
                  <a:defRPr sz="1400" b="1"/>
                </a:pPr>
                <a:endParaRPr lang="en-US"/>
              </a:p>
            </c:txPr>
            <c:showVal val="1"/>
          </c:dLbls>
          <c:cat>
            <c:strRef>
              <c:f>'[Chart in Microsoft Office PowerPoint]Sheet1'!$A$2:$A$7</c:f>
              <c:strCache>
                <c:ptCount val="6"/>
                <c:pt idx="0">
                  <c:v>Grade 1 F</c:v>
                </c:pt>
                <c:pt idx="1">
                  <c:v>Grade 1 M</c:v>
                </c:pt>
                <c:pt idx="2">
                  <c:v>Grade 6 F</c:v>
                </c:pt>
                <c:pt idx="3">
                  <c:v> Grade 6 M</c:v>
                </c:pt>
                <c:pt idx="4">
                  <c:v>Grade 9 F</c:v>
                </c:pt>
                <c:pt idx="5">
                  <c:v>Grade 9 M</c:v>
                </c:pt>
              </c:strCache>
            </c:strRef>
          </c:cat>
          <c:val>
            <c:numRef>
              <c:f>'[Chart in Microsoft Office PowerPoint]Sheet1'!$B$2:$B$7</c:f>
              <c:numCache>
                <c:formatCode>General</c:formatCode>
                <c:ptCount val="6"/>
                <c:pt idx="0">
                  <c:v>50.8</c:v>
                </c:pt>
                <c:pt idx="1">
                  <c:v>42.7</c:v>
                </c:pt>
                <c:pt idx="2">
                  <c:v>64.900000000000006</c:v>
                </c:pt>
                <c:pt idx="3">
                  <c:v>62.9</c:v>
                </c:pt>
                <c:pt idx="4">
                  <c:v>58.4</c:v>
                </c:pt>
                <c:pt idx="5">
                  <c:v>82.6</c:v>
                </c:pt>
              </c:numCache>
            </c:numRef>
          </c:val>
        </c:ser>
        <c:ser>
          <c:idx val="1"/>
          <c:order val="1"/>
          <c:tx>
            <c:strRef>
              <c:f>'[Chart in Microsoft Office PowerPoint]Sheet1'!$C$1</c:f>
              <c:strCache>
                <c:ptCount val="1"/>
                <c:pt idx="0">
                  <c:v>B12 deficiency</c:v>
                </c:pt>
              </c:strCache>
            </c:strRef>
          </c:tx>
          <c:spPr>
            <a:solidFill>
              <a:srgbClr val="FFC000"/>
            </a:solidFill>
            <a:effectLst>
              <a:innerShdw blurRad="63500" dist="50800" dir="13500000">
                <a:prstClr val="black">
                  <a:alpha val="50000"/>
                </a:prstClr>
              </a:innerShdw>
            </a:effectLst>
          </c:spPr>
          <c:dLbls>
            <c:txPr>
              <a:bodyPr/>
              <a:lstStyle/>
              <a:p>
                <a:pPr>
                  <a:defRPr sz="1400" b="1"/>
                </a:pPr>
                <a:endParaRPr lang="en-US"/>
              </a:p>
            </c:txPr>
            <c:showVal val="1"/>
          </c:dLbls>
          <c:cat>
            <c:strRef>
              <c:f>'[Chart in Microsoft Office PowerPoint]Sheet1'!$A$2:$A$7</c:f>
              <c:strCache>
                <c:ptCount val="6"/>
                <c:pt idx="0">
                  <c:v>Grade 1 F</c:v>
                </c:pt>
                <c:pt idx="1">
                  <c:v>Grade 1 M</c:v>
                </c:pt>
                <c:pt idx="2">
                  <c:v>Grade 6 F</c:v>
                </c:pt>
                <c:pt idx="3">
                  <c:v> Grade 6 M</c:v>
                </c:pt>
                <c:pt idx="4">
                  <c:v>Grade 9 F</c:v>
                </c:pt>
                <c:pt idx="5">
                  <c:v>Grade 9 M</c:v>
                </c:pt>
              </c:strCache>
            </c:strRef>
          </c:cat>
          <c:val>
            <c:numRef>
              <c:f>'[Chart in Microsoft Office PowerPoint]Sheet1'!$C$2:$C$7</c:f>
              <c:numCache>
                <c:formatCode>General</c:formatCode>
                <c:ptCount val="6"/>
                <c:pt idx="0">
                  <c:v>13.5</c:v>
                </c:pt>
                <c:pt idx="1">
                  <c:v>15.8</c:v>
                </c:pt>
                <c:pt idx="2">
                  <c:v>28</c:v>
                </c:pt>
                <c:pt idx="3">
                  <c:v>20.6</c:v>
                </c:pt>
                <c:pt idx="4">
                  <c:v>18.899999999999999</c:v>
                </c:pt>
                <c:pt idx="5">
                  <c:v>36.300000000000004</c:v>
                </c:pt>
              </c:numCache>
            </c:numRef>
          </c:val>
        </c:ser>
        <c:axId val="60039936"/>
        <c:axId val="60041472"/>
      </c:barChart>
      <c:catAx>
        <c:axId val="60039936"/>
        <c:scaling>
          <c:orientation val="minMax"/>
        </c:scaling>
        <c:axPos val="b"/>
        <c:numFmt formatCode="General" sourceLinked="1"/>
        <c:tickLblPos val="nextTo"/>
        <c:txPr>
          <a:bodyPr/>
          <a:lstStyle/>
          <a:p>
            <a:pPr>
              <a:defRPr sz="1400"/>
            </a:pPr>
            <a:endParaRPr lang="en-US"/>
          </a:p>
        </c:txPr>
        <c:crossAx val="60041472"/>
        <c:crosses val="autoZero"/>
        <c:auto val="1"/>
        <c:lblAlgn val="ctr"/>
        <c:lblOffset val="100"/>
      </c:catAx>
      <c:valAx>
        <c:axId val="60041472"/>
        <c:scaling>
          <c:orientation val="minMax"/>
        </c:scaling>
        <c:axPos val="l"/>
        <c:numFmt formatCode="General" sourceLinked="1"/>
        <c:tickLblPos val="nextTo"/>
        <c:txPr>
          <a:bodyPr/>
          <a:lstStyle/>
          <a:p>
            <a:pPr>
              <a:defRPr sz="1400"/>
            </a:pPr>
            <a:endParaRPr lang="en-US"/>
          </a:p>
        </c:txPr>
        <c:crossAx val="60039936"/>
        <c:crosses val="autoZero"/>
        <c:crossBetween val="between"/>
      </c:valAx>
      <c:spPr>
        <a:noFill/>
        <a:ln w="25400">
          <a:noFill/>
        </a:ln>
      </c:spPr>
    </c:plotArea>
    <c:legend>
      <c:legendPos val="b"/>
      <c:layout>
        <c:manualLayout>
          <c:xMode val="edge"/>
          <c:yMode val="edge"/>
          <c:x val="0.12631207608949871"/>
          <c:y val="0.9295747141776769"/>
          <c:w val="0.61318115283666452"/>
          <c:h val="6.9828302712160978E-2"/>
        </c:manualLayout>
      </c:layout>
      <c:txPr>
        <a:bodyPr/>
        <a:lstStyle/>
        <a:p>
          <a:pPr>
            <a:defRPr sz="1400" b="1"/>
          </a:pPr>
          <a:endParaRPr lang="en-US"/>
        </a:p>
      </c:txPr>
    </c:legend>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Low Folate</c:v>
                </c:pt>
              </c:strCache>
            </c:strRef>
          </c:tx>
          <c:dLbls>
            <c:showVal val="1"/>
          </c:dLbls>
          <c:cat>
            <c:strRef>
              <c:f>Sheet1!$A$2:$A$7</c:f>
              <c:strCache>
                <c:ptCount val="6"/>
                <c:pt idx="0">
                  <c:v>First M</c:v>
                </c:pt>
                <c:pt idx="1">
                  <c:v>First F</c:v>
                </c:pt>
                <c:pt idx="2">
                  <c:v>Sxth M</c:v>
                </c:pt>
                <c:pt idx="3">
                  <c:v>Sixth F</c:v>
                </c:pt>
                <c:pt idx="4">
                  <c:v>Ninth M</c:v>
                </c:pt>
                <c:pt idx="5">
                  <c:v>Ninth F</c:v>
                </c:pt>
              </c:strCache>
            </c:strRef>
          </c:cat>
          <c:val>
            <c:numRef>
              <c:f>Sheet1!$B$2:$B$7</c:f>
              <c:numCache>
                <c:formatCode>General</c:formatCode>
                <c:ptCount val="6"/>
                <c:pt idx="0">
                  <c:v>0.4</c:v>
                </c:pt>
                <c:pt idx="1">
                  <c:v>2.4</c:v>
                </c:pt>
                <c:pt idx="2">
                  <c:v>1.2</c:v>
                </c:pt>
                <c:pt idx="3">
                  <c:v>1.6</c:v>
                </c:pt>
                <c:pt idx="4">
                  <c:v>3.8</c:v>
                </c:pt>
                <c:pt idx="5">
                  <c:v>4.9000000000000004</c:v>
                </c:pt>
              </c:numCache>
            </c:numRef>
          </c:val>
        </c:ser>
        <c:axId val="80325248"/>
        <c:axId val="80335232"/>
      </c:barChart>
      <c:catAx>
        <c:axId val="80325248"/>
        <c:scaling>
          <c:orientation val="minMax"/>
        </c:scaling>
        <c:axPos val="b"/>
        <c:tickLblPos val="nextTo"/>
        <c:crossAx val="80335232"/>
        <c:crosses val="autoZero"/>
        <c:auto val="1"/>
        <c:lblAlgn val="ctr"/>
        <c:lblOffset val="100"/>
      </c:catAx>
      <c:valAx>
        <c:axId val="80335232"/>
        <c:scaling>
          <c:orientation val="minMax"/>
        </c:scaling>
        <c:axPos val="l"/>
        <c:numFmt formatCode="General" sourceLinked="1"/>
        <c:tickLblPos val="nextTo"/>
        <c:crossAx val="80325248"/>
        <c:crosses val="autoZero"/>
        <c:crossBetween val="between"/>
      </c:valAx>
    </c:plotArea>
    <c:plotVisOnly val="1"/>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0.00926</cdr:x>
      <cdr:y>0.41667</cdr:y>
    </cdr:from>
    <cdr:to>
      <cdr:x>0.12037</cdr:x>
      <cdr:y>0.61667</cdr:y>
    </cdr:to>
    <cdr:sp macro="" textlink="">
      <cdr:nvSpPr>
        <cdr:cNvPr id="2" name="TextBox 1"/>
        <cdr:cNvSpPr txBox="1"/>
      </cdr:nvSpPr>
      <cdr:spPr>
        <a:xfrm xmlns:a="http://schemas.openxmlformats.org/drawingml/2006/main">
          <a:off x="76200" y="1905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a:t>
          </a:r>
          <a:endParaRPr 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0.38333</cdr:y>
    </cdr:from>
    <cdr:to>
      <cdr:x>0.11111</cdr:x>
      <cdr:y>0.58333</cdr:y>
    </cdr:to>
    <cdr:sp macro="" textlink="">
      <cdr:nvSpPr>
        <cdr:cNvPr id="2" name="TextBox 1"/>
        <cdr:cNvSpPr txBox="1"/>
      </cdr:nvSpPr>
      <cdr:spPr>
        <a:xfrm xmlns:a="http://schemas.openxmlformats.org/drawingml/2006/main">
          <a:off x="0" y="1752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a:t>
          </a:r>
          <a:endParaRPr lang="en-US" sz="14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0.00926</cdr:x>
      <cdr:y>0.43333</cdr:y>
    </cdr:from>
    <cdr:to>
      <cdr:x>0.12037</cdr:x>
      <cdr:y>0.63333</cdr:y>
    </cdr:to>
    <cdr:sp macro="" textlink="">
      <cdr:nvSpPr>
        <cdr:cNvPr id="2" name="TextBox 1"/>
        <cdr:cNvSpPr txBox="1"/>
      </cdr:nvSpPr>
      <cdr:spPr>
        <a:xfrm xmlns:a="http://schemas.openxmlformats.org/drawingml/2006/main">
          <a:off x="76200" y="19812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0.02325</cdr:x>
      <cdr:y>0.2907</cdr:y>
    </cdr:from>
    <cdr:to>
      <cdr:x>0.13436</cdr:x>
      <cdr:y>0.4907</cdr:y>
    </cdr:to>
    <cdr:sp macro="" textlink="">
      <cdr:nvSpPr>
        <cdr:cNvPr id="3" name="TextBox 2"/>
        <cdr:cNvSpPr txBox="1"/>
      </cdr:nvSpPr>
      <cdr:spPr>
        <a:xfrm xmlns:a="http://schemas.openxmlformats.org/drawingml/2006/main">
          <a:off x="185737" y="1270000"/>
          <a:ext cx="887756" cy="87376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b="1" dirty="0" smtClean="0"/>
            <a:t>%</a:t>
          </a:r>
          <a:endParaRPr lang="en-US"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0.32203</cdr:y>
    </cdr:from>
    <cdr:to>
      <cdr:x>0.11881</cdr:x>
      <cdr:y>0.52542</cdr:y>
    </cdr:to>
    <cdr:sp macro="" textlink="">
      <cdr:nvSpPr>
        <cdr:cNvPr id="2" name="TextBox 1"/>
        <cdr:cNvSpPr txBox="1"/>
      </cdr:nvSpPr>
      <cdr:spPr>
        <a:xfrm xmlns:a="http://schemas.openxmlformats.org/drawingml/2006/main">
          <a:off x="-381000" y="1447800"/>
          <a:ext cx="941561"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a:t>
          </a:r>
          <a:endParaRPr lang="en-US" sz="16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0.48333</cdr:y>
    </cdr:from>
    <cdr:to>
      <cdr:x>0.11111</cdr:x>
      <cdr:y>0.68333</cdr:y>
    </cdr:to>
    <cdr:sp macro="" textlink="">
      <cdr:nvSpPr>
        <cdr:cNvPr id="2" name="TextBox 1"/>
        <cdr:cNvSpPr txBox="1"/>
      </cdr:nvSpPr>
      <cdr:spPr>
        <a:xfrm xmlns:a="http://schemas.openxmlformats.org/drawingml/2006/main">
          <a:off x="-76200" y="2209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smtClean="0"/>
            <a:t>%</a:t>
          </a:r>
          <a:endParaRPr lang="en-US"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37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37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37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37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40CFBB1-A826-435F-BCDD-897CF8D5B8B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google.com/dictionary?source=translation&amp;hl=ar&amp;q=&amp;langpair="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r>
              <a:rPr lang="ar-JO" sz="1200" b="1" kern="1200" dirty="0" smtClean="0">
                <a:solidFill>
                  <a:schemeClr val="tx1"/>
                </a:solidFill>
                <a:latin typeface="Arial" charset="0"/>
                <a:ea typeface="+mn-ea"/>
                <a:cs typeface="+mn-cs"/>
              </a:rPr>
              <a:t> </a:t>
            </a:r>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40CFBB1-A826-435F-BCDD-897CF8D5B8B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sz="1200" b="1" kern="1200" baseline="0" dirty="0" smtClean="0">
                <a:solidFill>
                  <a:schemeClr val="tx1"/>
                </a:solidFill>
                <a:latin typeface="Arial" charset="0"/>
                <a:ea typeface="+mn-ea"/>
                <a:cs typeface="+mn-cs"/>
              </a:rPr>
              <a:t>الخلاصةو التوصيات</a:t>
            </a:r>
            <a:endParaRPr lang="en-US" dirty="0"/>
          </a:p>
        </p:txBody>
      </p:sp>
      <p:sp>
        <p:nvSpPr>
          <p:cNvPr id="4" name="Slide Number Placeholder 3"/>
          <p:cNvSpPr>
            <a:spLocks noGrp="1"/>
          </p:cNvSpPr>
          <p:nvPr>
            <p:ph type="sldNum" sz="quarter" idx="10"/>
          </p:nvPr>
        </p:nvSpPr>
        <p:spPr/>
        <p:txBody>
          <a:bodyPr/>
          <a:lstStyle/>
          <a:p>
            <a:pPr>
              <a:defRPr/>
            </a:pPr>
            <a:fld id="{840CFBB1-A826-435F-BCDD-897CF8D5B8BF}" type="slidenum">
              <a:rPr lang="en-US" smtClean="0"/>
              <a:pPr>
                <a:defRPr/>
              </a:pPr>
              <a:t>24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40CFBB1-A826-435F-BCDD-897CF8D5B8BF}" type="slidenum">
              <a:rPr lang="en-US" smtClean="0"/>
              <a:pPr>
                <a:defRPr/>
              </a:pPr>
              <a:t>38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r>
              <a:rPr lang="ar-SA" dirty="0" smtClean="0"/>
              <a:t>التي تشير الى ارتباط معقول مع كمية من دقيق القمح المدعم.</a:t>
            </a:r>
          </a:p>
          <a:p>
            <a:pPr rtl="0"/>
            <a:r>
              <a:rPr lang="ar-SA" dirty="0" smtClean="0"/>
              <a:t> </a:t>
            </a:r>
          </a:p>
          <a:p>
            <a:pPr rtl="1"/>
            <a:endParaRPr lang="ar-SA" dirty="0" smtClean="0"/>
          </a:p>
        </p:txBody>
      </p:sp>
      <p:sp>
        <p:nvSpPr>
          <p:cNvPr id="4" name="Slide Number Placeholder 3"/>
          <p:cNvSpPr>
            <a:spLocks noGrp="1"/>
          </p:cNvSpPr>
          <p:nvPr>
            <p:ph type="sldNum" sz="quarter" idx="10"/>
          </p:nvPr>
        </p:nvSpPr>
        <p:spPr/>
        <p:txBody>
          <a:bodyPr/>
          <a:lstStyle/>
          <a:p>
            <a:pPr>
              <a:defRPr/>
            </a:pPr>
            <a:fld id="{840CFBB1-A826-435F-BCDD-897CF8D5B8BF}" type="slidenum">
              <a:rPr lang="en-US" smtClean="0"/>
              <a:pPr>
                <a:defRPr/>
              </a:pPr>
              <a:t>40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ar-SA" dirty="0" smtClean="0"/>
              <a:t>وباختصار ، فإن الوضع الحالي يشير إلى أن المخاطر الرئيسية التغذوية للأطفال في سن الالتحاق بالمدارس في الضفة الغربية يعانون من زيادة الوزن والبدانة، جنبا إلى جنب</a:t>
            </a:r>
          </a:p>
          <a:p>
            <a:pPr marL="0" marR="0" indent="0" algn="l" defTabSz="914400" rtl="0" eaLnBrk="0" fontAlgn="base" latinLnBrk="0" hangingPunct="0">
              <a:lnSpc>
                <a:spcPct val="100000"/>
              </a:lnSpc>
              <a:spcBef>
                <a:spcPct val="30000"/>
              </a:spcBef>
              <a:spcAft>
                <a:spcPct val="0"/>
              </a:spcAft>
              <a:buClrTx/>
              <a:buSzTx/>
              <a:buFontTx/>
              <a:buNone/>
              <a:tabLst/>
              <a:defRPr/>
            </a:pPr>
            <a:r>
              <a:rPr lang="ar-SA" dirty="0" smtClean="0"/>
              <a:t>وتشير النتائج إلى أن إضافة اليود إلى الملح وإغناء الدقيق القمح والتأثير على الوضع الغذائي للسكان الفلسطينيين</a:t>
            </a:r>
          </a:p>
          <a:p>
            <a:r>
              <a:rPr lang="ar-SA" dirty="0" smtClean="0"/>
              <a:t>ومع ذلك، لا تزال هناك حاجة بعض المغذيات الدقيقة في كميات أكبر (الحديد والزنك، وفيتامين ب 12، على سبيل المثال)، إما عن طريق زيادة مستويات التحصين أو باستخدام تدابير تكميلية</a:t>
            </a:r>
            <a:endParaRPr lang="en-US" dirty="0"/>
          </a:p>
        </p:txBody>
      </p:sp>
      <p:sp>
        <p:nvSpPr>
          <p:cNvPr id="4" name="Slide Number Placeholder 3"/>
          <p:cNvSpPr>
            <a:spLocks noGrp="1"/>
          </p:cNvSpPr>
          <p:nvPr>
            <p:ph type="sldNum" sz="quarter" idx="10"/>
          </p:nvPr>
        </p:nvSpPr>
        <p:spPr/>
        <p:txBody>
          <a:bodyPr/>
          <a:lstStyle/>
          <a:p>
            <a:pPr>
              <a:defRPr/>
            </a:pPr>
            <a:fld id="{840CFBB1-A826-435F-BCDD-897CF8D5B8BF}" type="slidenum">
              <a:rPr lang="en-US" smtClean="0"/>
              <a:pPr>
                <a:defRPr/>
              </a:pPr>
              <a:t>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r>
              <a:rPr lang="ar-SA" dirty="0" smtClean="0"/>
              <a:t>ونحن ممتنون لجميع المشاركين، وضباط الصحة المدرسية ومبادئ المدرسة والعاملين الميدانيين</a:t>
            </a:r>
          </a:p>
          <a:p>
            <a:pPr rtl="1"/>
            <a:r>
              <a:rPr lang="ar-SA" dirty="0" smtClean="0"/>
              <a:t>الاستماع</a:t>
            </a:r>
          </a:p>
          <a:p>
            <a:pPr rtl="1"/>
            <a:r>
              <a:rPr lang="ar-SA" dirty="0" smtClean="0"/>
              <a:t>قراءة صوتية للكلمات</a:t>
            </a:r>
          </a:p>
          <a:p>
            <a:pPr rtl="0"/>
            <a:r>
              <a:rPr lang="ar-SA" dirty="0" smtClean="0"/>
              <a:t> </a:t>
            </a:r>
          </a:p>
          <a:p>
            <a:pPr rtl="1"/>
            <a:r>
              <a:rPr lang="ar-SA" b="1" dirty="0" smtClean="0"/>
              <a:t>القاموس - </a:t>
            </a:r>
            <a:r>
              <a:rPr lang="ar-SA" b="1" dirty="0" smtClean="0">
                <a:hlinkClick r:id="rId3"/>
              </a:rPr>
              <a:t>عرض القاموس المفصل</a:t>
            </a:r>
            <a:endParaRPr lang="ar-SA" b="1" dirty="0" smtClean="0"/>
          </a:p>
          <a:p>
            <a:pPr rtl="1"/>
            <a:r>
              <a:rPr lang="ar-SA" dirty="0" smtClean="0"/>
              <a:t>اسم </a:t>
            </a:r>
          </a:p>
          <a:p>
            <a:pPr lvl="1" rtl="1"/>
            <a:r>
              <a:rPr lang="ar-SA" dirty="0" smtClean="0"/>
              <a:t>ضبط الجودة</a:t>
            </a:r>
          </a:p>
          <a:p>
            <a:pPr marL="0" marR="0" indent="0" algn="l" defTabSz="914400" rtl="0" eaLnBrk="0" fontAlgn="base" latinLnBrk="0" hangingPunct="0">
              <a:lnSpc>
                <a:spcPct val="100000"/>
              </a:lnSpc>
              <a:spcBef>
                <a:spcPct val="30000"/>
              </a:spcBef>
              <a:spcAft>
                <a:spcPct val="0"/>
              </a:spcAft>
              <a:buClrTx/>
              <a:buSzTx/>
              <a:buFontTx/>
              <a:buNone/>
              <a:tabLst/>
              <a:defRPr/>
            </a:pPr>
            <a:r>
              <a:rPr lang="ar-SA" dirty="0" smtClean="0"/>
              <a:t>وأيد هذه الدراسة من أموال من</a:t>
            </a:r>
          </a:p>
          <a:p>
            <a:endParaRPr lang="en-US" dirty="0"/>
          </a:p>
        </p:txBody>
      </p:sp>
      <p:sp>
        <p:nvSpPr>
          <p:cNvPr id="4" name="Slide Number Placeholder 3"/>
          <p:cNvSpPr>
            <a:spLocks noGrp="1"/>
          </p:cNvSpPr>
          <p:nvPr>
            <p:ph type="sldNum" sz="quarter" idx="10"/>
          </p:nvPr>
        </p:nvSpPr>
        <p:spPr/>
        <p:txBody>
          <a:bodyPr/>
          <a:lstStyle/>
          <a:p>
            <a:pPr>
              <a:defRPr/>
            </a:pPr>
            <a:fld id="{840CFBB1-A826-435F-BCDD-897CF8D5B8BF}" type="slidenum">
              <a:rPr lang="en-US" smtClean="0"/>
              <a:pPr>
                <a:defRPr/>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40CFBB1-A826-435F-BCDD-897CF8D5B8B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40CFBB1-A826-435F-BCDD-897CF8D5B8B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endParaRPr lang="ar-SA" b="1" dirty="0" smtClean="0"/>
          </a:p>
          <a:p>
            <a:endParaRPr lang="en-US" dirty="0"/>
          </a:p>
        </p:txBody>
      </p:sp>
      <p:sp>
        <p:nvSpPr>
          <p:cNvPr id="4" name="Slide Number Placeholder 3"/>
          <p:cNvSpPr>
            <a:spLocks noGrp="1"/>
          </p:cNvSpPr>
          <p:nvPr>
            <p:ph type="sldNum" sz="quarter" idx="10"/>
          </p:nvPr>
        </p:nvSpPr>
        <p:spPr/>
        <p:txBody>
          <a:bodyPr/>
          <a:lstStyle/>
          <a:p>
            <a:pPr>
              <a:defRPr/>
            </a:pPr>
            <a:fld id="{840CFBB1-A826-435F-BCDD-897CF8D5B8BF}"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40CFBB1-A826-435F-BCDD-897CF8D5B8BF}"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baseline="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40CFBB1-A826-435F-BCDD-897CF8D5B8BF}"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40CFBB1-A826-435F-BCDD-897CF8D5B8BF}"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baseline="0" dirty="0" smtClean="0">
              <a:solidFill>
                <a:schemeClr val="tx1"/>
              </a:solidFill>
              <a:latin typeface="Arial" charset="0"/>
              <a:ea typeface="+mn-ea"/>
              <a:cs typeface="+mn-cs"/>
            </a:endParaRPr>
          </a:p>
          <a:p>
            <a:endParaRPr lang="en-US" sz="1200" b="1" kern="1200" baseline="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40CFBB1-A826-435F-BCDD-897CF8D5B8BF}"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40CFBB1-A826-435F-BCDD-897CF8D5B8BF}"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en-US"/>
          </a:p>
        </p:txBody>
      </p:sp>
      <p:sp>
        <p:nvSpPr>
          <p:cNvPr id="8" name="Slide Number Placeholder 15"/>
          <p:cNvSpPr>
            <a:spLocks noGrp="1"/>
          </p:cNvSpPr>
          <p:nvPr>
            <p:ph type="sldNum" sz="quarter" idx="11"/>
          </p:nvPr>
        </p:nvSpPr>
        <p:spPr/>
        <p:txBody>
          <a:bodyPr/>
          <a:lstStyle>
            <a:lvl1pPr>
              <a:defRPr/>
            </a:lvl1pPr>
          </a:lstStyle>
          <a:p>
            <a:pPr>
              <a:defRPr/>
            </a:pPr>
            <a:fld id="{0DDDFE6F-524B-4334-8339-311E9943018F}"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38A5724C-D725-481F-A694-3A14E3ED60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83BDA5E-208F-4B52-9F76-B30631F69C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29A8C3BC-2923-47B7-818C-996E6C671C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78DBD3-3148-48F5-8B06-0123DA52F3A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9256B7C8-7077-457F-9FBF-0BE52EC3A8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67368E27-2AFD-49EA-8FC2-7A49CCB5BA40}"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B84D0C2A-90E4-411B-A170-136BBCEF1BC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0897DB59-0C5D-4C57-85E4-BDDADB2362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8B419C84-FBE2-4155-8295-835743D6C3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1E319C7B-8740-4075-89F3-17E64F9677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835B534B-DCBC-4D30-B721-D6F0198EB5F5}"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4234" r:id="rId1"/>
    <p:sldLayoutId id="2147484226" r:id="rId2"/>
    <p:sldLayoutId id="2147484235" r:id="rId3"/>
    <p:sldLayoutId id="2147484227" r:id="rId4"/>
    <p:sldLayoutId id="2147484236" r:id="rId5"/>
    <p:sldLayoutId id="2147484228" r:id="rId6"/>
    <p:sldLayoutId id="2147484229" r:id="rId7"/>
    <p:sldLayoutId id="2147484230" r:id="rId8"/>
    <p:sldLayoutId id="2147484231" r:id="rId9"/>
    <p:sldLayoutId id="2147484232" r:id="rId10"/>
    <p:sldLayoutId id="2147484233"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6685BF"/>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546E9F"/>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6685BF"/>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6685BF"/>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1295400" y="5562600"/>
            <a:ext cx="6400800" cy="533400"/>
          </a:xfrm>
        </p:spPr>
        <p:txBody>
          <a:bodyPr/>
          <a:lstStyle/>
          <a:p>
            <a:pPr eaLnBrk="1" fontAlgn="auto" hangingPunct="1">
              <a:spcAft>
                <a:spcPts val="0"/>
              </a:spcAft>
              <a:buFont typeface="Wingdings 2"/>
              <a:buNone/>
              <a:defRPr/>
            </a:pPr>
            <a:r>
              <a:rPr lang="en-US" sz="2800" b="1" dirty="0" smtClean="0">
                <a:solidFill>
                  <a:srgbClr val="8B0F73"/>
                </a:solidFill>
              </a:rPr>
              <a:t>April, 7th 2011</a:t>
            </a:r>
          </a:p>
        </p:txBody>
      </p:sp>
      <p:sp>
        <p:nvSpPr>
          <p:cNvPr id="2050" name="Rectangle 2"/>
          <p:cNvSpPr>
            <a:spLocks noGrp="1" noChangeArrowheads="1"/>
          </p:cNvSpPr>
          <p:nvPr>
            <p:ph type="ctrTitle"/>
          </p:nvPr>
        </p:nvSpPr>
        <p:spPr>
          <a:xfrm>
            <a:off x="457200" y="1447800"/>
            <a:ext cx="7851648" cy="1295400"/>
          </a:xfrm>
        </p:spPr>
        <p:txBody>
          <a:bodyPr>
            <a:normAutofit/>
          </a:bodyPr>
          <a:lstStyle/>
          <a:p>
            <a:pPr eaLnBrk="1" fontAlgn="auto" hangingPunct="1">
              <a:spcAft>
                <a:spcPts val="0"/>
              </a:spcAft>
              <a:defRPr/>
            </a:pPr>
            <a:r>
              <a:rPr sz="3600" b="1" dirty="0" smtClean="0">
                <a:solidFill>
                  <a:srgbClr val="8B0F73"/>
                </a:solidFill>
              </a:rPr>
              <a:t>Nutrition of Palestinian School Children: A Double-Burden Situation </a:t>
            </a:r>
            <a:endParaRPr sz="3600" b="1" dirty="0">
              <a:solidFill>
                <a:srgbClr val="8B0F73"/>
              </a:solidFill>
            </a:endParaRPr>
          </a:p>
        </p:txBody>
      </p:sp>
      <p:sp>
        <p:nvSpPr>
          <p:cNvPr id="14340" name="Rectangle 3"/>
          <p:cNvSpPr>
            <a:spLocks noChangeArrowheads="1"/>
          </p:cNvSpPr>
          <p:nvPr/>
        </p:nvSpPr>
        <p:spPr bwMode="auto">
          <a:xfrm>
            <a:off x="762000" y="762001"/>
            <a:ext cx="7924800" cy="1323439"/>
          </a:xfrm>
          <a:prstGeom prst="rect">
            <a:avLst/>
          </a:prstGeom>
          <a:noFill/>
          <a:ln w="9525">
            <a:noFill/>
            <a:miter lim="800000"/>
            <a:headEnd/>
            <a:tailEnd/>
          </a:ln>
        </p:spPr>
        <p:txBody>
          <a:bodyPr>
            <a:spAutoFit/>
          </a:bodyPr>
          <a:lstStyle/>
          <a:p>
            <a:pPr algn="ctr">
              <a:defRPr/>
            </a:pPr>
            <a:r>
              <a:rPr lang="en-US" sz="2800" b="1" spc="-100" dirty="0">
                <a:ln w="3200">
                  <a:solidFill>
                    <a:schemeClr val="bg2">
                      <a:shade val="75000"/>
                      <a:alpha val="25000"/>
                    </a:schemeClr>
                  </a:solidFill>
                  <a:prstDash val="solid"/>
                  <a:round/>
                </a:ln>
                <a:solidFill>
                  <a:srgbClr val="FF3399"/>
                </a:solidFill>
                <a:effectLst>
                  <a:innerShdw blurRad="50800" dist="25400" dir="13500000">
                    <a:srgbClr val="000000">
                      <a:alpha val="70000"/>
                    </a:srgbClr>
                  </a:innerShdw>
                </a:effectLst>
                <a:latin typeface="+mj-lt"/>
                <a:ea typeface="+mj-ea"/>
                <a:cs typeface="+mj-cs"/>
              </a:rPr>
              <a:t>The 4th </a:t>
            </a:r>
            <a:r>
              <a:rPr lang="en-US" sz="2800" b="1" spc="-100" dirty="0" smtClean="0">
                <a:ln w="3200">
                  <a:solidFill>
                    <a:schemeClr val="bg2">
                      <a:shade val="75000"/>
                      <a:alpha val="25000"/>
                    </a:schemeClr>
                  </a:solidFill>
                  <a:prstDash val="solid"/>
                  <a:round/>
                </a:ln>
                <a:solidFill>
                  <a:srgbClr val="FF3399"/>
                </a:solidFill>
                <a:effectLst>
                  <a:innerShdw blurRad="50800" dist="25400" dir="13500000">
                    <a:srgbClr val="000000">
                      <a:alpha val="70000"/>
                    </a:srgbClr>
                  </a:innerShdw>
                </a:effectLst>
                <a:latin typeface="+mj-lt"/>
                <a:ea typeface="+mj-ea"/>
                <a:cs typeface="+mj-cs"/>
              </a:rPr>
              <a:t>Arab Conference </a:t>
            </a:r>
            <a:r>
              <a:rPr lang="en-US" sz="2800" b="1" spc="-100" dirty="0">
                <a:ln w="3200">
                  <a:solidFill>
                    <a:schemeClr val="bg2">
                      <a:shade val="75000"/>
                      <a:alpha val="25000"/>
                    </a:schemeClr>
                  </a:solidFill>
                  <a:prstDash val="solid"/>
                  <a:round/>
                </a:ln>
                <a:solidFill>
                  <a:srgbClr val="FF3399"/>
                </a:solidFill>
                <a:effectLst>
                  <a:innerShdw blurRad="50800" dist="25400" dir="13500000">
                    <a:srgbClr val="000000">
                      <a:alpha val="70000"/>
                    </a:srgbClr>
                  </a:innerShdw>
                </a:effectLst>
                <a:latin typeface="+mj-lt"/>
                <a:ea typeface="+mj-ea"/>
                <a:cs typeface="+mj-cs"/>
              </a:rPr>
              <a:t>on Nutrition</a:t>
            </a:r>
          </a:p>
          <a:p>
            <a:pPr algn="ctr">
              <a:defRPr/>
            </a:pPr>
            <a:endParaRPr lang="en-US" sz="2400" b="1" dirty="0">
              <a:solidFill>
                <a:srgbClr val="FF3399"/>
              </a:solidFill>
            </a:endParaRPr>
          </a:p>
          <a:p>
            <a:pPr algn="ctr">
              <a:defRPr/>
            </a:pPr>
            <a:endParaRPr lang="en-US" sz="2800" b="1" spc="-100" dirty="0">
              <a:ln w="3200">
                <a:solidFill>
                  <a:schemeClr val="bg2">
                    <a:shade val="75000"/>
                    <a:alpha val="25000"/>
                  </a:schemeClr>
                </a:solidFill>
                <a:prstDash val="solid"/>
                <a:round/>
              </a:ln>
              <a:solidFill>
                <a:srgbClr val="FF3399"/>
              </a:solidFill>
              <a:effectLst>
                <a:innerShdw blurRad="50800" dist="25400" dir="13500000">
                  <a:srgbClr val="000000">
                    <a:alpha val="70000"/>
                  </a:srgbClr>
                </a:innerShdw>
              </a:effectLst>
              <a:latin typeface="+mj-lt"/>
              <a:ea typeface="+mj-ea"/>
              <a:cs typeface="+mj-cs"/>
            </a:endParaRPr>
          </a:p>
        </p:txBody>
      </p:sp>
      <p:sp>
        <p:nvSpPr>
          <p:cNvPr id="5" name="Rectangle 3"/>
          <p:cNvSpPr>
            <a:spLocks noChangeArrowheads="1"/>
          </p:cNvSpPr>
          <p:nvPr/>
        </p:nvSpPr>
        <p:spPr bwMode="auto">
          <a:xfrm>
            <a:off x="762000" y="3048000"/>
            <a:ext cx="7924800" cy="2677656"/>
          </a:xfrm>
          <a:prstGeom prst="rect">
            <a:avLst/>
          </a:prstGeom>
          <a:noFill/>
          <a:ln w="9525">
            <a:noFill/>
            <a:miter lim="800000"/>
            <a:headEnd/>
            <a:tailEnd/>
          </a:ln>
        </p:spPr>
        <p:txBody>
          <a:bodyPr wrap="square">
            <a:spAutoFit/>
          </a:bodyPr>
          <a:lstStyle/>
          <a:p>
            <a:pPr algn="ctr">
              <a:defRPr/>
            </a:pPr>
            <a:r>
              <a:rPr lang="en-US" sz="2800" b="1" spc="-100" dirty="0" smtClean="0">
                <a:ln w="3200">
                  <a:solidFill>
                    <a:schemeClr val="bg2">
                      <a:shade val="75000"/>
                      <a:alpha val="25000"/>
                    </a:schemeClr>
                  </a:solidFill>
                  <a:prstDash val="solid"/>
                  <a:round/>
                </a:ln>
                <a:solidFill>
                  <a:srgbClr val="FF3399"/>
                </a:solidFill>
                <a:effectLst>
                  <a:innerShdw blurRad="50800" dist="25400" dir="13500000">
                    <a:srgbClr val="000000">
                      <a:alpha val="70000"/>
                    </a:srgbClr>
                  </a:innerShdw>
                </a:effectLst>
                <a:latin typeface="+mj-lt"/>
                <a:ea typeface="+mj-ea"/>
                <a:cs typeface="+mj-cs"/>
              </a:rPr>
              <a:t>Salwa Massad, PhD </a:t>
            </a:r>
          </a:p>
          <a:p>
            <a:pPr algn="ctr">
              <a:defRPr/>
            </a:pPr>
            <a:r>
              <a:rPr lang="en-US" sz="2800" b="1" spc="-100" dirty="0" smtClean="0">
                <a:ln w="3200">
                  <a:solidFill>
                    <a:schemeClr val="bg2">
                      <a:shade val="75000"/>
                      <a:alpha val="25000"/>
                    </a:schemeClr>
                  </a:solidFill>
                  <a:prstDash val="solid"/>
                  <a:round/>
                </a:ln>
                <a:solidFill>
                  <a:srgbClr val="FF3399"/>
                </a:solidFill>
                <a:effectLst>
                  <a:innerShdw blurRad="50800" dist="25400" dir="13500000">
                    <a:srgbClr val="000000">
                      <a:alpha val="70000"/>
                    </a:srgbClr>
                  </a:innerShdw>
                </a:effectLst>
                <a:latin typeface="+mj-lt"/>
                <a:ea typeface="+mj-ea"/>
                <a:cs typeface="+mj-cs"/>
              </a:rPr>
              <a:t>Juzoor  for Health and Social Development &amp;</a:t>
            </a:r>
          </a:p>
          <a:p>
            <a:pPr algn="ctr">
              <a:defRPr/>
            </a:pPr>
            <a:endParaRPr lang="en-US" sz="2800" b="1" spc="-100" dirty="0" smtClean="0">
              <a:ln w="3200">
                <a:solidFill>
                  <a:schemeClr val="bg2">
                    <a:shade val="75000"/>
                    <a:alpha val="25000"/>
                  </a:schemeClr>
                </a:solidFill>
                <a:prstDash val="solid"/>
                <a:round/>
              </a:ln>
              <a:solidFill>
                <a:srgbClr val="FF3399"/>
              </a:solidFill>
              <a:effectLst>
                <a:innerShdw blurRad="50800" dist="25400" dir="13500000">
                  <a:srgbClr val="000000">
                    <a:alpha val="70000"/>
                  </a:srgbClr>
                </a:innerShdw>
              </a:effectLst>
              <a:latin typeface="+mj-lt"/>
              <a:ea typeface="+mj-ea"/>
              <a:cs typeface="+mj-cs"/>
            </a:endParaRPr>
          </a:p>
          <a:p>
            <a:pPr algn="ctr">
              <a:defRPr/>
            </a:pPr>
            <a:r>
              <a:rPr lang="en-US" sz="2800" b="1" spc="-100" dirty="0" smtClean="0">
                <a:ln w="3200">
                  <a:solidFill>
                    <a:schemeClr val="bg2">
                      <a:shade val="75000"/>
                      <a:alpha val="25000"/>
                    </a:schemeClr>
                  </a:solidFill>
                  <a:prstDash val="solid"/>
                  <a:round/>
                </a:ln>
                <a:solidFill>
                  <a:srgbClr val="FF3399"/>
                </a:solidFill>
                <a:effectLst>
                  <a:innerShdw blurRad="50800" dist="25400" dir="13500000">
                    <a:srgbClr val="000000">
                      <a:alpha val="70000"/>
                    </a:srgbClr>
                  </a:innerShdw>
                </a:effectLst>
                <a:latin typeface="+mj-lt"/>
                <a:ea typeface="+mj-ea"/>
                <a:cs typeface="+mj-cs"/>
              </a:rPr>
              <a:t> United Nations Relief and Works Agency for Palestine Refugees in the Near East(UNRWA)</a:t>
            </a:r>
            <a:endParaRPr lang="en-US" sz="2800" b="1" spc="-100" dirty="0">
              <a:ln w="3200">
                <a:solidFill>
                  <a:schemeClr val="bg2">
                    <a:shade val="75000"/>
                    <a:alpha val="25000"/>
                  </a:schemeClr>
                </a:solidFill>
                <a:prstDash val="solid"/>
                <a:round/>
              </a:ln>
              <a:solidFill>
                <a:srgbClr val="FF3399"/>
              </a:solidFill>
              <a:effectLst>
                <a:innerShdw blurRad="50800" dist="25400" dir="13500000">
                  <a:srgbClr val="000000">
                    <a:alpha val="70000"/>
                  </a:srgbClr>
                </a:innerShdw>
              </a:effectLst>
              <a:latin typeface="+mj-lt"/>
              <a:ea typeface="+mj-ea"/>
              <a:cs typeface="+mj-cs"/>
            </a:endParaRPr>
          </a:p>
          <a:p>
            <a:pPr algn="ctr">
              <a:defRPr/>
            </a:pPr>
            <a:endParaRPr lang="en-US" sz="2800" b="1" spc="-100" dirty="0">
              <a:ln w="3200">
                <a:solidFill>
                  <a:schemeClr val="bg2">
                    <a:shade val="75000"/>
                    <a:alpha val="25000"/>
                  </a:schemeClr>
                </a:solidFill>
                <a:prstDash val="solid"/>
                <a:round/>
              </a:ln>
              <a:solidFill>
                <a:srgbClr val="FF3399"/>
              </a:solidFill>
              <a:effectLst>
                <a:innerShdw blurRad="50800" dist="25400" dir="13500000">
                  <a:srgbClr val="000000">
                    <a:alpha val="70000"/>
                  </a:srgbClr>
                </a:innerShdw>
              </a:effectLst>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7696200" cy="4953000"/>
          </a:xfrm>
        </p:spPr>
        <p:txBody>
          <a:bodyPr/>
          <a:lstStyle/>
          <a:p>
            <a:pPr marL="609600" indent="-609600" eaLnBrk="1" hangingPunct="1">
              <a:buFontTx/>
              <a:buNone/>
              <a:defRPr/>
            </a:pPr>
            <a:r>
              <a:rPr lang="en-US" dirty="0" smtClean="0"/>
              <a:t>       </a:t>
            </a:r>
            <a:r>
              <a:rPr lang="en-US" sz="2800" dirty="0" smtClean="0"/>
              <a:t>The study was introduced at information sessions for the school community (teachers, parents, and students), held with participation of local community physicians.</a:t>
            </a:r>
          </a:p>
          <a:p>
            <a:pPr marL="609600" indent="-609600" eaLnBrk="1" hangingPunct="1">
              <a:buFontTx/>
              <a:buNone/>
              <a:defRPr/>
            </a:pPr>
            <a:r>
              <a:rPr lang="en-US" sz="2800" dirty="0" smtClean="0"/>
              <a:t>       Informed consent and assent forms were obtained from students, parents and teachers following Columbia University guidelines.</a:t>
            </a:r>
            <a:endParaRPr lang="en-US" sz="2800" dirty="0"/>
          </a:p>
        </p:txBody>
      </p:sp>
      <p:sp>
        <p:nvSpPr>
          <p:cNvPr id="3" name="Title 2"/>
          <p:cNvSpPr>
            <a:spLocks noGrp="1"/>
          </p:cNvSpPr>
          <p:nvPr>
            <p:ph type="title"/>
          </p:nvPr>
        </p:nvSpPr>
        <p:spPr/>
        <p:txBody>
          <a:bodyPr/>
          <a:lstStyle/>
          <a:p>
            <a:r>
              <a:rPr lang="en-US" sz="4400" b="1" dirty="0" smtClean="0">
                <a:solidFill>
                  <a:srgbClr val="FF0000"/>
                </a:solidFill>
              </a:rPr>
              <a:t>Procedure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8229600" cy="819912"/>
          </a:xfrm>
        </p:spPr>
        <p:txBody>
          <a:bodyPr/>
          <a:lstStyle/>
          <a:p>
            <a:pPr eaLnBrk="1" fontAlgn="auto" hangingPunct="1">
              <a:spcAft>
                <a:spcPts val="0"/>
              </a:spcAft>
              <a:defRPr/>
            </a:pPr>
            <a:r>
              <a:rPr sz="3600" b="1" dirty="0" smtClean="0">
                <a:solidFill>
                  <a:srgbClr val="FF0000"/>
                </a:solidFill>
              </a:rPr>
              <a:t>Procedure</a:t>
            </a:r>
            <a:endParaRPr sz="3600" b="1" dirty="0">
              <a:solidFill>
                <a:srgbClr val="FF0000"/>
              </a:solidFill>
            </a:endParaRPr>
          </a:p>
        </p:txBody>
      </p:sp>
      <p:sp>
        <p:nvSpPr>
          <p:cNvPr id="4" name="Rectangle 3"/>
          <p:cNvSpPr/>
          <p:nvPr/>
        </p:nvSpPr>
        <p:spPr>
          <a:xfrm>
            <a:off x="533400" y="1295400"/>
            <a:ext cx="8077200" cy="4570482"/>
          </a:xfrm>
          <a:prstGeom prst="rect">
            <a:avLst/>
          </a:prstGeom>
        </p:spPr>
        <p:txBody>
          <a:bodyPr>
            <a:spAutoFit/>
          </a:bodyPr>
          <a:lstStyle/>
          <a:p>
            <a:pPr marL="273050" indent="-273050" eaLnBrk="1" hangingPunct="1">
              <a:spcBef>
                <a:spcPts val="600"/>
              </a:spcBef>
              <a:buClr>
                <a:srgbClr val="C00000"/>
              </a:buClr>
              <a:buSzPct val="150000"/>
              <a:buFont typeface="Arial" pitchFamily="34" charset="0"/>
              <a:buChar char="•"/>
              <a:defRPr/>
            </a:pPr>
            <a:r>
              <a:rPr lang="en-US" sz="3200" dirty="0">
                <a:latin typeface="+mn-lt"/>
              </a:rPr>
              <a:t>Anthropometric measures</a:t>
            </a:r>
          </a:p>
          <a:p>
            <a:pPr marL="273050" indent="-273050" eaLnBrk="1" hangingPunct="1">
              <a:spcBef>
                <a:spcPts val="600"/>
              </a:spcBef>
              <a:buClr>
                <a:srgbClr val="C00000"/>
              </a:buClr>
              <a:buSzPct val="150000"/>
              <a:buFont typeface="Arial" pitchFamily="34" charset="0"/>
              <a:buChar char="•"/>
              <a:defRPr/>
            </a:pPr>
            <a:r>
              <a:rPr lang="en-US" sz="3200" dirty="0">
                <a:latin typeface="+mn-lt"/>
              </a:rPr>
              <a:t>V</a:t>
            </a:r>
            <a:r>
              <a:rPr lang="en-US" sz="3200" dirty="0" smtClean="0">
                <a:latin typeface="+mn-lt"/>
              </a:rPr>
              <a:t>enous </a:t>
            </a:r>
            <a:r>
              <a:rPr lang="en-US" sz="3200" dirty="0">
                <a:latin typeface="+mn-lt"/>
              </a:rPr>
              <a:t>blood sample.</a:t>
            </a:r>
          </a:p>
          <a:p>
            <a:pPr marL="730250" lvl="1" indent="-273050" eaLnBrk="1" hangingPunct="1">
              <a:spcBef>
                <a:spcPts val="600"/>
              </a:spcBef>
              <a:buClr>
                <a:srgbClr val="C00000"/>
              </a:buClr>
              <a:buSzPct val="120000"/>
              <a:buFont typeface="Arial" pitchFamily="34" charset="0"/>
              <a:buChar char="•"/>
              <a:defRPr/>
            </a:pPr>
            <a:r>
              <a:rPr lang="en-US" sz="3200" dirty="0">
                <a:latin typeface="+mn-lt"/>
              </a:rPr>
              <a:t>Complete blood cell </a:t>
            </a:r>
            <a:r>
              <a:rPr lang="en-US" sz="3200" dirty="0" smtClean="0">
                <a:latin typeface="+mn-lt"/>
              </a:rPr>
              <a:t>count</a:t>
            </a:r>
          </a:p>
          <a:p>
            <a:pPr marL="730250" lvl="1" indent="-273050" eaLnBrk="1" hangingPunct="1">
              <a:spcBef>
                <a:spcPts val="600"/>
              </a:spcBef>
              <a:buClr>
                <a:srgbClr val="C00000"/>
              </a:buClr>
              <a:buSzPct val="120000"/>
              <a:buFont typeface="Arial" pitchFamily="34" charset="0"/>
              <a:buChar char="•"/>
              <a:defRPr/>
            </a:pPr>
            <a:r>
              <a:rPr lang="en-US" sz="3200" dirty="0" smtClean="0">
                <a:latin typeface="+mn-lt"/>
              </a:rPr>
              <a:t>C-Reactive Protein (CRP)</a:t>
            </a:r>
          </a:p>
          <a:p>
            <a:pPr marL="730250" lvl="1" indent="-273050" eaLnBrk="1" hangingPunct="1">
              <a:spcBef>
                <a:spcPts val="600"/>
              </a:spcBef>
              <a:buClr>
                <a:srgbClr val="C00000"/>
              </a:buClr>
              <a:buSzPct val="120000"/>
              <a:buFont typeface="Arial" pitchFamily="34" charset="0"/>
              <a:buChar char="•"/>
              <a:defRPr/>
            </a:pPr>
            <a:r>
              <a:rPr lang="en-US" sz="3200" dirty="0" smtClean="0">
                <a:latin typeface="+mn-lt"/>
              </a:rPr>
              <a:t>Ferritin  and Serum Zinc</a:t>
            </a:r>
          </a:p>
          <a:p>
            <a:pPr marL="730250" lvl="1" indent="-273050" eaLnBrk="1" hangingPunct="1">
              <a:spcBef>
                <a:spcPts val="600"/>
              </a:spcBef>
              <a:buClr>
                <a:srgbClr val="C00000"/>
              </a:buClr>
              <a:buSzPct val="120000"/>
              <a:buFont typeface="Arial" pitchFamily="34" charset="0"/>
              <a:buChar char="•"/>
              <a:defRPr/>
            </a:pPr>
            <a:r>
              <a:rPr lang="en-US" sz="3200" dirty="0" smtClean="0">
                <a:latin typeface="+mn-lt"/>
              </a:rPr>
              <a:t>Serum vitamin B12 and folate</a:t>
            </a:r>
            <a:endParaRPr lang="en-US" sz="3200" dirty="0">
              <a:latin typeface="+mn-lt"/>
            </a:endParaRPr>
          </a:p>
          <a:p>
            <a:pPr marL="730250" lvl="1" indent="-273050" eaLnBrk="1" hangingPunct="1">
              <a:spcBef>
                <a:spcPts val="600"/>
              </a:spcBef>
              <a:buClr>
                <a:srgbClr val="C00000"/>
              </a:buClr>
              <a:buSzPct val="120000"/>
              <a:buFont typeface="Arial" pitchFamily="34" charset="0"/>
              <a:buChar char="•"/>
              <a:defRPr/>
            </a:pPr>
            <a:r>
              <a:rPr lang="en-US" sz="3200" dirty="0" smtClean="0">
                <a:latin typeface="+mn-lt"/>
              </a:rPr>
              <a:t>Thyroid Hormones: FT3</a:t>
            </a:r>
            <a:r>
              <a:rPr lang="en-US" sz="3200" dirty="0">
                <a:latin typeface="+mn-lt"/>
              </a:rPr>
              <a:t>, FT4, </a:t>
            </a:r>
            <a:r>
              <a:rPr lang="en-US" sz="3200" dirty="0" smtClean="0">
                <a:latin typeface="+mn-lt"/>
              </a:rPr>
              <a:t>TSH</a:t>
            </a:r>
          </a:p>
          <a:p>
            <a:pPr marL="730250" lvl="1" indent="-273050" eaLnBrk="1" hangingPunct="1">
              <a:spcBef>
                <a:spcPts val="600"/>
              </a:spcBef>
              <a:buClr>
                <a:srgbClr val="C00000"/>
              </a:buClr>
              <a:buSzPct val="120000"/>
              <a:buFont typeface="Arial" pitchFamily="34" charset="0"/>
              <a:buChar char="•"/>
              <a:defRPr/>
            </a:pPr>
            <a:r>
              <a:rPr lang="en-US" sz="3200" dirty="0" smtClean="0">
                <a:latin typeface="+mn-lt"/>
              </a:rPr>
              <a:t>Blood </a:t>
            </a:r>
            <a:r>
              <a:rPr lang="en-US" sz="3200" dirty="0">
                <a:latin typeface="+mn-lt"/>
              </a:rPr>
              <a:t>lead level in 50% of sample</a:t>
            </a:r>
            <a:r>
              <a:rPr lang="en-US" sz="3200" dirty="0" smtClean="0">
                <a:latin typeface="+mn-lt"/>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Field manager took the standing height and weight for all participants to avoid inter-observer bias.  Measurements taken twice.  If difference between the 2 measurements &gt;10%, a third measurement was taken.</a:t>
            </a:r>
          </a:p>
          <a:p>
            <a:endParaRPr lang="en-US" dirty="0" smtClean="0"/>
          </a:p>
          <a:p>
            <a:r>
              <a:rPr lang="en-US" dirty="0" smtClean="0"/>
              <a:t>Central lab ran all the tests. Standardized methods, and using external validity through CDC, in addition to internal validation methods. </a:t>
            </a:r>
          </a:p>
          <a:p>
            <a:endParaRPr lang="en-US" dirty="0"/>
          </a:p>
        </p:txBody>
      </p:sp>
      <p:sp>
        <p:nvSpPr>
          <p:cNvPr id="3" name="Title 2"/>
          <p:cNvSpPr>
            <a:spLocks noGrp="1"/>
          </p:cNvSpPr>
          <p:nvPr>
            <p:ph type="title"/>
          </p:nvPr>
        </p:nvSpPr>
        <p:spPr/>
        <p:txBody>
          <a:bodyPr>
            <a:normAutofit/>
          </a:bodyPr>
          <a:lstStyle/>
          <a:p>
            <a:r>
              <a:rPr lang="en-US" sz="3600" b="1" dirty="0" smtClean="0">
                <a:solidFill>
                  <a:srgbClr val="FF0000"/>
                </a:solidFill>
              </a:rPr>
              <a:t>Quality Control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G_1491"/>
          <p:cNvPicPr>
            <a:picLocks noChangeAspect="1" noChangeArrowheads="1"/>
          </p:cNvPicPr>
          <p:nvPr/>
        </p:nvPicPr>
        <p:blipFill>
          <a:blip r:embed="rId2" cstate="print"/>
          <a:srcRect/>
          <a:stretch>
            <a:fillRect/>
          </a:stretch>
        </p:blipFill>
        <p:spPr bwMode="auto">
          <a:xfrm>
            <a:off x="533400" y="381000"/>
            <a:ext cx="7162800" cy="586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G_1420"/>
          <p:cNvPicPr>
            <a:picLocks noChangeAspect="1" noChangeArrowheads="1"/>
          </p:cNvPicPr>
          <p:nvPr/>
        </p:nvPicPr>
        <p:blipFill>
          <a:blip r:embed="rId2" cstate="print"/>
          <a:srcRect/>
          <a:stretch>
            <a:fillRect/>
          </a:stretch>
        </p:blipFill>
        <p:spPr bwMode="auto">
          <a:xfrm>
            <a:off x="4495800" y="2895600"/>
            <a:ext cx="4257675" cy="3438525"/>
          </a:xfrm>
          <a:prstGeom prst="rect">
            <a:avLst/>
          </a:prstGeom>
          <a:noFill/>
          <a:ln w="9525">
            <a:noFill/>
            <a:miter lim="800000"/>
            <a:headEnd/>
            <a:tailEnd/>
          </a:ln>
        </p:spPr>
      </p:pic>
      <p:pic>
        <p:nvPicPr>
          <p:cNvPr id="20483" name="Content Placeholder 4" descr="\\ns1\Juzoor Common\Photo Album\nutrition project\field pics\IMG_1431.jpg"/>
          <p:cNvPicPr>
            <a:picLocks noGrp="1"/>
          </p:cNvPicPr>
          <p:nvPr>
            <p:ph idx="1"/>
          </p:nvPr>
        </p:nvPicPr>
        <p:blipFill>
          <a:blip r:embed="rId3" cstate="print"/>
          <a:srcRect/>
          <a:stretch>
            <a:fillRect/>
          </a:stretch>
        </p:blipFill>
        <p:spPr>
          <a:xfrm>
            <a:off x="304800" y="228600"/>
            <a:ext cx="4191000" cy="4114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057400"/>
            <a:ext cx="8229600" cy="4572000"/>
          </a:xfrm>
        </p:spPr>
        <p:txBody>
          <a:bodyPr/>
          <a:lstStyle/>
          <a:p>
            <a:pPr eaLnBrk="1" hangingPunct="1">
              <a:buFont typeface="Wingdings" pitchFamily="2" charset="2"/>
              <a:buNone/>
            </a:pPr>
            <a:r>
              <a:rPr lang="en-US" dirty="0" smtClean="0">
                <a:solidFill>
                  <a:srgbClr val="660066"/>
                </a:solidFill>
              </a:rPr>
              <a:t>Blood:</a:t>
            </a:r>
            <a:r>
              <a:rPr lang="en-US" dirty="0" smtClean="0"/>
              <a:t>             1475/1500 (98% ),</a:t>
            </a:r>
          </a:p>
          <a:p>
            <a:pPr eaLnBrk="1" hangingPunct="1">
              <a:buFont typeface="Wingdings" pitchFamily="2" charset="2"/>
              <a:buNone/>
            </a:pPr>
            <a:endParaRPr lang="en-US" dirty="0" smtClean="0"/>
          </a:p>
          <a:p>
            <a:pPr eaLnBrk="1" hangingPunct="1">
              <a:buFont typeface="Wingdings" pitchFamily="2" charset="2"/>
              <a:buNone/>
            </a:pPr>
            <a:r>
              <a:rPr lang="en-US" dirty="0" smtClean="0">
                <a:solidFill>
                  <a:srgbClr val="660066"/>
                </a:solidFill>
              </a:rPr>
              <a:t>Surveys:         </a:t>
            </a:r>
            <a:r>
              <a:rPr lang="en-US" dirty="0" smtClean="0"/>
              <a:t>(Student): 99%</a:t>
            </a:r>
          </a:p>
          <a:p>
            <a:pPr eaLnBrk="1" hangingPunct="1">
              <a:buFont typeface="Wingdings" pitchFamily="2" charset="2"/>
              <a:buNone/>
            </a:pPr>
            <a:r>
              <a:rPr lang="en-US" dirty="0" smtClean="0"/>
              <a:t>                        (Parent):   84%</a:t>
            </a:r>
          </a:p>
          <a:p>
            <a:pPr eaLnBrk="1" hangingPunct="1">
              <a:buFont typeface="Wingdings" pitchFamily="2" charset="2"/>
              <a:buNone/>
            </a:pPr>
            <a:r>
              <a:rPr lang="en-US" dirty="0" smtClean="0"/>
              <a:t>                        (Teacher): 100%</a:t>
            </a:r>
          </a:p>
          <a:p>
            <a:endParaRPr lang="en-US" dirty="0"/>
          </a:p>
        </p:txBody>
      </p:sp>
      <p:sp>
        <p:nvSpPr>
          <p:cNvPr id="3" name="Title 2"/>
          <p:cNvSpPr>
            <a:spLocks noGrp="1"/>
          </p:cNvSpPr>
          <p:nvPr>
            <p:ph type="title"/>
          </p:nvPr>
        </p:nvSpPr>
        <p:spPr/>
        <p:txBody>
          <a:bodyPr>
            <a:normAutofit/>
          </a:bodyPr>
          <a:lstStyle/>
          <a:p>
            <a:r>
              <a:rPr lang="en-US" sz="3600" b="1" dirty="0" smtClean="0">
                <a:solidFill>
                  <a:srgbClr val="FF0000"/>
                </a:solidFill>
              </a:rPr>
              <a:t>Response Rates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86000"/>
            <a:ext cx="7543800" cy="4572000"/>
          </a:xfrm>
        </p:spPr>
        <p:txBody>
          <a:bodyPr/>
          <a:lstStyle/>
          <a:p>
            <a:r>
              <a:rPr lang="en-US" sz="3200" b="1" dirty="0" smtClean="0"/>
              <a:t>3.3% </a:t>
            </a:r>
            <a:r>
              <a:rPr lang="en-US" sz="3200" dirty="0" smtClean="0"/>
              <a:t>of the study sample were underweight,</a:t>
            </a:r>
          </a:p>
          <a:p>
            <a:r>
              <a:rPr lang="en-US" sz="3200" dirty="0" smtClean="0"/>
              <a:t> </a:t>
            </a:r>
            <a:r>
              <a:rPr lang="en-US" sz="3200" b="1" dirty="0" smtClean="0"/>
              <a:t>12.4% </a:t>
            </a:r>
            <a:r>
              <a:rPr lang="en-US" sz="3200" dirty="0" smtClean="0"/>
              <a:t>were overweight and </a:t>
            </a:r>
          </a:p>
          <a:p>
            <a:r>
              <a:rPr lang="en-US" sz="3200" b="1" dirty="0" smtClean="0"/>
              <a:t>5.9% </a:t>
            </a:r>
            <a:r>
              <a:rPr lang="en-US" sz="3200" dirty="0" smtClean="0"/>
              <a:t>were obese.</a:t>
            </a:r>
          </a:p>
          <a:p>
            <a:endParaRPr lang="en-US" dirty="0"/>
          </a:p>
        </p:txBody>
      </p:sp>
      <p:sp>
        <p:nvSpPr>
          <p:cNvPr id="3" name="Title 2"/>
          <p:cNvSpPr>
            <a:spLocks noGrp="1"/>
          </p:cNvSpPr>
          <p:nvPr>
            <p:ph type="title"/>
          </p:nvPr>
        </p:nvSpPr>
        <p:spPr>
          <a:xfrm>
            <a:off x="457200" y="609600"/>
            <a:ext cx="8229600" cy="1219200"/>
          </a:xfrm>
        </p:spPr>
        <p:txBody>
          <a:bodyPr>
            <a:noAutofit/>
          </a:bodyPr>
          <a:lstStyle/>
          <a:p>
            <a:r>
              <a:rPr lang="en-US" sz="3200" b="1" dirty="0" smtClean="0">
                <a:solidFill>
                  <a:srgbClr val="FF0000"/>
                </a:solidFill>
              </a:rPr>
              <a:t>Prevalence of Underweight (5</a:t>
            </a:r>
            <a:r>
              <a:rPr lang="en-US" sz="3200" b="1" baseline="30000" dirty="0" smtClean="0">
                <a:solidFill>
                  <a:srgbClr val="FF0000"/>
                </a:solidFill>
              </a:rPr>
              <a:t>th</a:t>
            </a:r>
            <a:r>
              <a:rPr lang="en-US" sz="3200" b="1" dirty="0" smtClean="0">
                <a:solidFill>
                  <a:srgbClr val="FF0000"/>
                </a:solidFill>
              </a:rPr>
              <a:t> percentile), Overweight (85</a:t>
            </a:r>
            <a:r>
              <a:rPr lang="en-US" sz="3200" b="1" baseline="30000" dirty="0" smtClean="0">
                <a:solidFill>
                  <a:srgbClr val="FF0000"/>
                </a:solidFill>
              </a:rPr>
              <a:t>th</a:t>
            </a:r>
            <a:r>
              <a:rPr lang="en-US" sz="3200" b="1" dirty="0" smtClean="0">
                <a:solidFill>
                  <a:srgbClr val="FF0000"/>
                </a:solidFill>
              </a:rPr>
              <a:t>) and Obesity (95</a:t>
            </a:r>
            <a:r>
              <a:rPr lang="en-US" sz="3200" b="1" baseline="30000" dirty="0" smtClean="0">
                <a:solidFill>
                  <a:srgbClr val="FF0000"/>
                </a:solidFill>
              </a:rPr>
              <a:t>th</a:t>
            </a:r>
            <a:r>
              <a:rPr lang="en-US" sz="3200" b="1" dirty="0" smtClean="0">
                <a:solidFill>
                  <a:srgbClr val="FF0000"/>
                </a:solidFill>
              </a:rPr>
              <a:t>)</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8288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57200" y="533400"/>
            <a:ext cx="8229600" cy="1219200"/>
          </a:xfrm>
        </p:spPr>
        <p:txBody>
          <a:bodyPr>
            <a:noAutofit/>
          </a:bodyPr>
          <a:lstStyle/>
          <a:p>
            <a:r>
              <a:rPr lang="en-US" sz="3200" b="1" dirty="0" smtClean="0">
                <a:solidFill>
                  <a:srgbClr val="FF0000"/>
                </a:solidFill>
              </a:rPr>
              <a:t>Prevalence of Underweight ,Overweight and Obesity by Grade and Gender</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7391400" cy="4572000"/>
          </a:xfrm>
        </p:spPr>
        <p:txBody>
          <a:bodyPr/>
          <a:lstStyle/>
          <a:p>
            <a:r>
              <a:rPr lang="en-US" sz="3200" dirty="0" smtClean="0"/>
              <a:t>Factors associated with underweight were male gender </a:t>
            </a:r>
          </a:p>
          <a:p>
            <a:pPr>
              <a:buNone/>
            </a:pPr>
            <a:r>
              <a:rPr lang="en-US" sz="2800" dirty="0" smtClean="0"/>
              <a:t>   (OR =2.8, 95% (CI): 1.5, 5.3), </a:t>
            </a:r>
          </a:p>
          <a:p>
            <a:pPr>
              <a:buNone/>
            </a:pPr>
            <a:r>
              <a:rPr lang="en-US" sz="3200" dirty="0" smtClean="0"/>
              <a:t>   mother’s unemployment </a:t>
            </a:r>
          </a:p>
          <a:p>
            <a:pPr>
              <a:buNone/>
            </a:pPr>
            <a:r>
              <a:rPr lang="en-US" sz="2800" dirty="0" smtClean="0"/>
              <a:t>    (OR=3.0, 95% C 1.04-8.38) </a:t>
            </a:r>
            <a:r>
              <a:rPr lang="en-US" sz="3200" dirty="0" smtClean="0"/>
              <a:t>and</a:t>
            </a:r>
          </a:p>
          <a:p>
            <a:pPr>
              <a:buNone/>
            </a:pPr>
            <a:r>
              <a:rPr lang="en-US" sz="3200" dirty="0" smtClean="0"/>
              <a:t>   household did not have enough food at least 2 days in the past month </a:t>
            </a:r>
          </a:p>
          <a:p>
            <a:pPr>
              <a:buNone/>
            </a:pPr>
            <a:r>
              <a:rPr lang="en-US" sz="3200" dirty="0" smtClean="0"/>
              <a:t>   </a:t>
            </a:r>
            <a:r>
              <a:rPr lang="en-US" sz="2800" dirty="0" smtClean="0"/>
              <a:t>(OR=1.8, 95% CI: 1, 3.3).  </a:t>
            </a:r>
            <a:endParaRPr lang="en-US" sz="2800" dirty="0"/>
          </a:p>
        </p:txBody>
      </p:sp>
      <p:sp>
        <p:nvSpPr>
          <p:cNvPr id="3" name="Title 2"/>
          <p:cNvSpPr>
            <a:spLocks noGrp="1"/>
          </p:cNvSpPr>
          <p:nvPr>
            <p:ph type="title"/>
          </p:nvPr>
        </p:nvSpPr>
        <p:spPr/>
        <p:txBody>
          <a:bodyPr>
            <a:normAutofit/>
          </a:bodyPr>
          <a:lstStyle/>
          <a:p>
            <a:r>
              <a:rPr lang="en-US" sz="3600" b="1" dirty="0" smtClean="0">
                <a:solidFill>
                  <a:srgbClr val="FF0000"/>
                </a:solidFill>
              </a:rPr>
              <a:t>Factors associated with underweight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en-US" sz="3600" b="1" dirty="0" smtClean="0">
                <a:solidFill>
                  <a:srgbClr val="FF0000"/>
                </a:solidFill>
              </a:rPr>
              <a:t>Trend in BMI with increased grade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457200" y="990600"/>
            <a:ext cx="7924800" cy="5486400"/>
          </a:xfrm>
        </p:spPr>
        <p:txBody>
          <a:bodyPr>
            <a:normAutofit fontScale="25000" lnSpcReduction="20000"/>
          </a:bodyPr>
          <a:lstStyle/>
          <a:p>
            <a:pPr marL="548640" indent="-411480" eaLnBrk="1" fontAlgn="auto" hangingPunct="1">
              <a:spcAft>
                <a:spcPts val="0"/>
              </a:spcAft>
              <a:buClr>
                <a:schemeClr val="tx1">
                  <a:shade val="95000"/>
                </a:schemeClr>
              </a:buClr>
              <a:buNone/>
              <a:defRPr/>
            </a:pPr>
            <a:r>
              <a:rPr lang="en-US" sz="6000" dirty="0" smtClean="0"/>
              <a:t>  </a:t>
            </a:r>
            <a:r>
              <a:rPr lang="en-US" sz="9600" dirty="0" smtClean="0"/>
              <a:t>Population : 4.1 millions; 2.5 WB and 1.6 Gaza</a:t>
            </a:r>
          </a:p>
          <a:p>
            <a:pPr marL="548640" indent="-411480" eaLnBrk="1" fontAlgn="auto" hangingPunct="1">
              <a:spcAft>
                <a:spcPts val="0"/>
              </a:spcAft>
              <a:buClr>
                <a:schemeClr val="tx1">
                  <a:shade val="95000"/>
                </a:schemeClr>
              </a:buClr>
              <a:buNone/>
              <a:defRPr/>
            </a:pPr>
            <a:r>
              <a:rPr lang="en-US" sz="9600" dirty="0" smtClean="0"/>
              <a:t>  Median age at marriage 19 in WB, 18 in Gaza.</a:t>
            </a:r>
            <a:r>
              <a:rPr lang="en-US" sz="9600" baseline="30000" dirty="0" smtClean="0"/>
              <a:t>1</a:t>
            </a:r>
            <a:endParaRPr lang="en-US" sz="9600" dirty="0" smtClean="0"/>
          </a:p>
          <a:p>
            <a:r>
              <a:rPr lang="en-US" sz="9600" dirty="0" smtClean="0"/>
              <a:t>Since start of ‘intifada’ 2000, increasing poverty, unemployment and hardship. In 2002, 58% of households in WB and </a:t>
            </a:r>
            <a:r>
              <a:rPr lang="en-US" sz="9600" dirty="0" smtClean="0"/>
              <a:t>54% </a:t>
            </a:r>
            <a:r>
              <a:rPr lang="en-US" sz="9600" dirty="0" smtClean="0"/>
              <a:t>in Gaza have lost over half their usual income since before the Intifada.</a:t>
            </a:r>
            <a:r>
              <a:rPr lang="en-US" sz="9600" baseline="30000" dirty="0" smtClean="0"/>
              <a:t>2</a:t>
            </a:r>
            <a:endParaRPr lang="en-US" sz="9600" dirty="0" smtClean="0"/>
          </a:p>
          <a:p>
            <a:r>
              <a:rPr lang="en-US" sz="9600" dirty="0" smtClean="0"/>
              <a:t>Dietary intake deteriorated both in terms of quantity and quality, 50% completely dependent on food aid.</a:t>
            </a:r>
            <a:r>
              <a:rPr lang="en-US" sz="9600" baseline="30000" dirty="0" smtClean="0"/>
              <a:t>3</a:t>
            </a:r>
          </a:p>
          <a:p>
            <a:pPr>
              <a:buFont typeface="Wingdings" pitchFamily="2" charset="2"/>
              <a:buChar char="Ø"/>
            </a:pPr>
            <a:r>
              <a:rPr lang="en-US" sz="9600" dirty="0" smtClean="0"/>
              <a:t>Since 2002, construction of Annexation Wall, further restrictions on freedom of movement, worsening economic conditions that seriously compromised household welfare and access to care (42% WB, 32% Gaza)</a:t>
            </a:r>
            <a:r>
              <a:rPr lang="en-US" sz="9600" baseline="30000" dirty="0" smtClean="0"/>
              <a:t>4</a:t>
            </a:r>
            <a:r>
              <a:rPr lang="en-US" sz="9600" dirty="0" smtClean="0"/>
              <a:t> </a:t>
            </a:r>
          </a:p>
          <a:p>
            <a:pPr marL="548640" indent="-411480" eaLnBrk="1" fontAlgn="auto" hangingPunct="1">
              <a:spcAft>
                <a:spcPts val="0"/>
              </a:spcAft>
              <a:buClr>
                <a:schemeClr val="tx1">
                  <a:shade val="95000"/>
                </a:schemeClr>
              </a:buClr>
              <a:buFont typeface="Wingdings" pitchFamily="2" charset="2"/>
              <a:buChar char="Ø"/>
              <a:defRPr/>
            </a:pPr>
            <a:endParaRPr lang="en-US" dirty="0" smtClean="0"/>
          </a:p>
          <a:p>
            <a:pPr marL="548640" indent="-411480" eaLnBrk="1" fontAlgn="auto" hangingPunct="1">
              <a:spcAft>
                <a:spcPts val="0"/>
              </a:spcAft>
              <a:buClr>
                <a:schemeClr val="tx1">
                  <a:shade val="95000"/>
                </a:schemeClr>
              </a:buClr>
              <a:buFont typeface="Wingdings" pitchFamily="2" charset="2"/>
              <a:buChar char="Ø"/>
              <a:defRPr/>
            </a:pPr>
            <a:endParaRPr lang="en-US" dirty="0" smtClean="0"/>
          </a:p>
          <a:p>
            <a:pPr marL="548640" indent="-411480" eaLnBrk="1" fontAlgn="auto" hangingPunct="1">
              <a:spcAft>
                <a:spcPts val="0"/>
              </a:spcAft>
              <a:buClr>
                <a:schemeClr val="tx1">
                  <a:shade val="95000"/>
                </a:schemeClr>
              </a:buClr>
              <a:buNone/>
              <a:defRPr/>
            </a:pPr>
            <a:r>
              <a:rPr lang="en-US" sz="6400" baseline="30000" dirty="0" smtClean="0"/>
              <a:t>1</a:t>
            </a:r>
            <a:r>
              <a:rPr lang="en-US" sz="6400" dirty="0" smtClean="0"/>
              <a:t>PCBS. Population, Housing and Establishment Census, 2007. 2008.        </a:t>
            </a:r>
          </a:p>
          <a:p>
            <a:pPr marL="548640" indent="-411480" eaLnBrk="1" fontAlgn="auto" hangingPunct="1">
              <a:spcAft>
                <a:spcPts val="0"/>
              </a:spcAft>
              <a:buClr>
                <a:schemeClr val="tx1">
                  <a:shade val="95000"/>
                </a:schemeClr>
              </a:buClr>
              <a:buNone/>
              <a:defRPr/>
            </a:pPr>
            <a:r>
              <a:rPr lang="en-US" sz="6400" baseline="30000" dirty="0" smtClean="0"/>
              <a:t>2</a:t>
            </a:r>
            <a:r>
              <a:rPr lang="en-US" sz="6400" dirty="0" smtClean="0"/>
              <a:t>World Bank 2002</a:t>
            </a:r>
          </a:p>
          <a:p>
            <a:pPr marL="548640" indent="-411480" eaLnBrk="1" fontAlgn="auto" hangingPunct="1">
              <a:spcAft>
                <a:spcPts val="0"/>
              </a:spcAft>
              <a:buClr>
                <a:schemeClr val="tx1">
                  <a:shade val="95000"/>
                </a:schemeClr>
              </a:buClr>
              <a:buNone/>
              <a:defRPr/>
            </a:pPr>
            <a:r>
              <a:rPr lang="en-US" sz="6400" baseline="30000" dirty="0" smtClean="0"/>
              <a:t>3 </a:t>
            </a:r>
            <a:r>
              <a:rPr lang="en-US" sz="6400" dirty="0" err="1" smtClean="0"/>
              <a:t>Alquds</a:t>
            </a:r>
            <a:r>
              <a:rPr lang="en-US" sz="6400" dirty="0" smtClean="0"/>
              <a:t> University 2004                                                 </a:t>
            </a:r>
            <a:r>
              <a:rPr lang="en-US" sz="6400" baseline="30000" dirty="0" smtClean="0"/>
              <a:t>4:   </a:t>
            </a:r>
            <a:r>
              <a:rPr lang="en-US" sz="6400" dirty="0" smtClean="0"/>
              <a:t>PCBS 2003</a:t>
            </a:r>
          </a:p>
          <a:p>
            <a:pPr marL="548640" indent="-411480" eaLnBrk="1" fontAlgn="auto" hangingPunct="1">
              <a:spcAft>
                <a:spcPts val="0"/>
              </a:spcAft>
              <a:buClr>
                <a:schemeClr val="tx1">
                  <a:shade val="95000"/>
                </a:schemeClr>
              </a:buClr>
              <a:buFont typeface="Wingdings 2" pitchFamily="18" charset="2"/>
              <a:buNone/>
              <a:defRPr/>
            </a:pPr>
            <a:endParaRPr lang="en-US" sz="2000" dirty="0" smtClean="0"/>
          </a:p>
          <a:p>
            <a:pPr marL="548640" indent="-411480" eaLnBrk="1" fontAlgn="auto" hangingPunct="1">
              <a:spcAft>
                <a:spcPts val="0"/>
              </a:spcAft>
              <a:buClr>
                <a:schemeClr val="tx1">
                  <a:shade val="95000"/>
                </a:schemeClr>
              </a:buClr>
              <a:buFont typeface="Wingdings 2" pitchFamily="18" charset="2"/>
              <a:buNone/>
              <a:defRPr/>
            </a:pPr>
            <a:endParaRPr lang="en-US" sz="2000" dirty="0" smtClean="0"/>
          </a:p>
          <a:p>
            <a:pPr marL="548640" indent="-411480" eaLnBrk="1" fontAlgn="auto" hangingPunct="1">
              <a:spcAft>
                <a:spcPts val="0"/>
              </a:spcAft>
              <a:buClr>
                <a:schemeClr val="tx1">
                  <a:shade val="95000"/>
                </a:schemeClr>
              </a:buClr>
              <a:buFont typeface="Wingdings 2"/>
              <a:buChar char=""/>
              <a:defRPr/>
            </a:pPr>
            <a:endParaRPr lang="en-US" dirty="0" smtClean="0"/>
          </a:p>
        </p:txBody>
      </p:sp>
      <p:sp>
        <p:nvSpPr>
          <p:cNvPr id="3" name="Title 2"/>
          <p:cNvSpPr>
            <a:spLocks noGrp="1"/>
          </p:cNvSpPr>
          <p:nvPr>
            <p:ph type="title"/>
          </p:nvPr>
        </p:nvSpPr>
        <p:spPr>
          <a:xfrm>
            <a:off x="381000" y="304800"/>
            <a:ext cx="8229600" cy="667512"/>
          </a:xfrm>
        </p:spPr>
        <p:txBody>
          <a:bodyPr/>
          <a:lstStyle/>
          <a:p>
            <a:pPr eaLnBrk="1" fontAlgn="auto" hangingPunct="1">
              <a:spcAft>
                <a:spcPts val="0"/>
              </a:spcAft>
              <a:defRPr/>
            </a:pPr>
            <a:r>
              <a:rPr sz="3600" b="1" dirty="0" smtClean="0">
                <a:solidFill>
                  <a:srgbClr val="FF0000"/>
                </a:solidFill>
              </a:rPr>
              <a:t>Background</a:t>
            </a:r>
            <a:endParaRPr sz="36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5240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en-US" sz="3600" b="1" dirty="0" smtClean="0">
                <a:solidFill>
                  <a:srgbClr val="FF0000"/>
                </a:solidFill>
              </a:rPr>
              <a:t>Trend in Obesity with increased Grade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72000"/>
          </a:xfrm>
        </p:spPr>
        <p:txBody>
          <a:bodyPr/>
          <a:lstStyle/>
          <a:p>
            <a:r>
              <a:rPr lang="en-US" dirty="0" smtClean="0"/>
              <a:t>Factors associated with obesity were child grade; higher grades were more likely to be obese (p=0.01), and watching more television was associated with a higher likelihood of obesity (p=0.02).  </a:t>
            </a:r>
          </a:p>
          <a:p>
            <a:r>
              <a:rPr lang="en-US" dirty="0" smtClean="0"/>
              <a:t>Combining overweight and obesity, the only significant factor associated with both was sports; more days/week the students engaged in sports, the less likely they were to be overweight or obese (p=0.02).</a:t>
            </a:r>
          </a:p>
          <a:p>
            <a:endParaRPr lang="en-US" dirty="0"/>
          </a:p>
        </p:txBody>
      </p:sp>
      <p:sp>
        <p:nvSpPr>
          <p:cNvPr id="3" name="Title 2"/>
          <p:cNvSpPr>
            <a:spLocks noGrp="1"/>
          </p:cNvSpPr>
          <p:nvPr>
            <p:ph type="title"/>
          </p:nvPr>
        </p:nvSpPr>
        <p:spPr>
          <a:xfrm>
            <a:off x="457200" y="533400"/>
            <a:ext cx="8229600" cy="1219200"/>
          </a:xfrm>
        </p:spPr>
        <p:txBody>
          <a:bodyPr>
            <a:normAutofit fontScale="90000"/>
          </a:bodyPr>
          <a:lstStyle/>
          <a:p>
            <a:r>
              <a:rPr lang="en-US" sz="4400" b="1" dirty="0" smtClean="0">
                <a:solidFill>
                  <a:srgbClr val="FF0000"/>
                </a:solidFill>
              </a:rPr>
              <a:t>Factors associated with overweight and weight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524000"/>
            <a:ext cx="7086600" cy="4572000"/>
          </a:xfrm>
        </p:spPr>
        <p:txBody>
          <a:bodyPr/>
          <a:lstStyle/>
          <a:p>
            <a:pPr>
              <a:buFont typeface="Wingdings" pitchFamily="2" charset="2"/>
              <a:buChar char="Ø"/>
            </a:pPr>
            <a:r>
              <a:rPr lang="en-US" dirty="0" smtClean="0"/>
              <a:t>Mean HAZ (SD): -0.57 (1.03)</a:t>
            </a:r>
          </a:p>
          <a:p>
            <a:pPr>
              <a:buFont typeface="Wingdings" pitchFamily="2" charset="2"/>
              <a:buChar char="Ø"/>
            </a:pPr>
            <a:r>
              <a:rPr lang="en-US" dirty="0" smtClean="0"/>
              <a:t>6.7% of the study sample were stunted </a:t>
            </a:r>
          </a:p>
          <a:p>
            <a:pPr>
              <a:buNone/>
            </a:pPr>
            <a:r>
              <a:rPr lang="en-US" dirty="0" smtClean="0"/>
              <a:t>   (HAZ&lt;-2)</a:t>
            </a:r>
          </a:p>
          <a:p>
            <a:pPr>
              <a:buFont typeface="Wingdings" pitchFamily="2" charset="2"/>
              <a:buChar char="Ø"/>
            </a:pPr>
            <a:r>
              <a:rPr lang="en-US" dirty="0" smtClean="0"/>
              <a:t>Insignificant gender differences: </a:t>
            </a:r>
          </a:p>
          <a:p>
            <a:pPr>
              <a:buNone/>
            </a:pPr>
            <a:r>
              <a:rPr lang="en-US" dirty="0" smtClean="0"/>
              <a:t>    6.5% males, 6.9% females</a:t>
            </a:r>
          </a:p>
          <a:p>
            <a:pPr>
              <a:buFont typeface="Wingdings" pitchFamily="2" charset="2"/>
              <a:buChar char="Ø"/>
            </a:pPr>
            <a:r>
              <a:rPr lang="en-US" dirty="0" smtClean="0"/>
              <a:t>Insignificant grade differences: 6.6% First, 8.0% Sixth, 5.5% Ninth</a:t>
            </a:r>
          </a:p>
          <a:p>
            <a:pPr>
              <a:buFont typeface="Arial" pitchFamily="34" charset="0"/>
              <a:buChar char="•"/>
            </a:pPr>
            <a:endParaRPr lang="en-US" dirty="0" smtClean="0"/>
          </a:p>
          <a:p>
            <a:pPr>
              <a:buNone/>
            </a:pPr>
            <a:endParaRPr lang="en-US" dirty="0" smtClean="0"/>
          </a:p>
          <a:p>
            <a:pPr>
              <a:buNone/>
            </a:pPr>
            <a:endParaRPr lang="en-US" dirty="0"/>
          </a:p>
        </p:txBody>
      </p:sp>
      <p:sp>
        <p:nvSpPr>
          <p:cNvPr id="3" name="Title 2"/>
          <p:cNvSpPr>
            <a:spLocks noGrp="1"/>
          </p:cNvSpPr>
          <p:nvPr>
            <p:ph type="title"/>
          </p:nvPr>
        </p:nvSpPr>
        <p:spPr/>
        <p:txBody>
          <a:bodyPr>
            <a:normAutofit/>
          </a:bodyPr>
          <a:lstStyle/>
          <a:p>
            <a:r>
              <a:rPr lang="en-US" sz="3600" b="1" dirty="0" smtClean="0">
                <a:solidFill>
                  <a:srgbClr val="FF0000"/>
                </a:solidFill>
              </a:rPr>
              <a:t>Stunting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only factor associated with HAZ was the hunger index which was negatively associated with HAZ (p= 0.018).</a:t>
            </a:r>
          </a:p>
          <a:p>
            <a:r>
              <a:rPr lang="en-US" sz="2400" dirty="0" smtClean="0"/>
              <a:t>Items hunger index: ran out of money to buy food,  relied on a limited number of foods, cut the size of meals or skip any, ate less because there was not enough money for food, children ate less than they should because as there was not enough money for food, children complained of hunger, cut the size of the children’s meals or skipped meals, the children went to bed hungry at least once</a:t>
            </a:r>
            <a:r>
              <a:rPr lang="en-US" dirty="0" smtClean="0"/>
              <a:t>.</a:t>
            </a:r>
            <a:endParaRPr lang="en-US" b="1"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3600" b="1" dirty="0" smtClean="0">
                <a:solidFill>
                  <a:srgbClr val="FF0000"/>
                </a:solidFill>
              </a:rPr>
              <a:t>Factors associated with Stunting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66800"/>
            <a:ext cx="7543800" cy="4876800"/>
          </a:xfrm>
        </p:spPr>
        <p:txBody>
          <a:bodyPr/>
          <a:lstStyle/>
          <a:p>
            <a:r>
              <a:rPr lang="en-US" b="1" dirty="0" smtClean="0"/>
              <a:t>3.3% </a:t>
            </a:r>
            <a:r>
              <a:rPr lang="en-US" dirty="0" smtClean="0"/>
              <a:t>of the study sample were underweight, </a:t>
            </a:r>
            <a:r>
              <a:rPr lang="en-US" b="1" dirty="0" smtClean="0"/>
              <a:t>12.4% </a:t>
            </a:r>
            <a:r>
              <a:rPr lang="en-US" dirty="0" smtClean="0"/>
              <a:t>were overweight and </a:t>
            </a:r>
            <a:r>
              <a:rPr lang="en-US" b="1" dirty="0" smtClean="0"/>
              <a:t>5.9% </a:t>
            </a:r>
            <a:r>
              <a:rPr lang="en-US" dirty="0" smtClean="0"/>
              <a:t>were obese.</a:t>
            </a:r>
          </a:p>
          <a:p>
            <a:r>
              <a:rPr lang="en-US" b="1" dirty="0" smtClean="0"/>
              <a:t>6.7</a:t>
            </a:r>
            <a:r>
              <a:rPr lang="en-US" dirty="0" smtClean="0"/>
              <a:t>% of the study sample were stunted</a:t>
            </a:r>
          </a:p>
          <a:p>
            <a:r>
              <a:rPr lang="en-US" dirty="0" smtClean="0"/>
              <a:t>Main nutritional problems in all grades and in both males and females were overweight and obesity.  </a:t>
            </a:r>
          </a:p>
          <a:p>
            <a:r>
              <a:rPr lang="en-US" dirty="0" smtClean="0"/>
              <a:t>Stunting, overweight and obesity coexist in first and sixth  graders.</a:t>
            </a:r>
          </a:p>
          <a:p>
            <a:r>
              <a:rPr lang="en-US" dirty="0" smtClean="0"/>
              <a:t>Stunting and underweight coexist with overweight and obesity in ninth grade males</a:t>
            </a:r>
          </a:p>
          <a:p>
            <a:endParaRPr lang="en-US" dirty="0"/>
          </a:p>
        </p:txBody>
      </p:sp>
      <p:sp>
        <p:nvSpPr>
          <p:cNvPr id="3" name="Title 2"/>
          <p:cNvSpPr>
            <a:spLocks noGrp="1"/>
          </p:cNvSpPr>
          <p:nvPr>
            <p:ph type="title"/>
          </p:nvPr>
        </p:nvSpPr>
        <p:spPr>
          <a:xfrm>
            <a:off x="457200" y="152400"/>
            <a:ext cx="8229600" cy="914400"/>
          </a:xfrm>
        </p:spPr>
        <p:txBody>
          <a:bodyPr>
            <a:normAutofit/>
          </a:bodyPr>
          <a:lstStyle/>
          <a:p>
            <a:r>
              <a:rPr lang="en-US" sz="3600" b="1" dirty="0" smtClean="0">
                <a:solidFill>
                  <a:srgbClr val="FF0000"/>
                </a:solidFill>
              </a:rPr>
              <a:t>Summary of Anthropometric measures</a:t>
            </a:r>
            <a:endParaRPr 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609600" y="1371600"/>
            <a:ext cx="8193088" cy="4876800"/>
          </a:xfrm>
        </p:spPr>
        <p:txBody>
          <a:bodyPr/>
          <a:lstStyle/>
          <a:p>
            <a:pPr eaLnBrk="1" hangingPunct="1">
              <a:buFont typeface="Wingdings 2" pitchFamily="18" charset="2"/>
              <a:buNone/>
            </a:pPr>
            <a:endParaRPr lang="en-US" dirty="0" smtClean="0"/>
          </a:p>
          <a:p>
            <a:pPr eaLnBrk="1" hangingPunct="1"/>
            <a:endParaRPr lang="en-US" dirty="0" smtClean="0"/>
          </a:p>
          <a:p>
            <a:pPr eaLnBrk="1" hangingPunct="1"/>
            <a:endParaRPr lang="en-US"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r>
              <a:rPr lang="en-US" sz="2000" dirty="0" smtClean="0"/>
              <a:t>Source: WHO 2001 (WHO/NHD/01.3)</a:t>
            </a:r>
          </a:p>
          <a:p>
            <a:pPr eaLnBrk="1" hangingPunct="1">
              <a:buFont typeface="Wingdings 2" pitchFamily="18" charset="2"/>
              <a:buNone/>
            </a:pPr>
            <a:endParaRPr lang="en-US" sz="2400" dirty="0" smtClean="0">
              <a:solidFill>
                <a:srgbClr val="C00000"/>
              </a:solidFill>
            </a:endParaRPr>
          </a:p>
          <a:p>
            <a:pPr eaLnBrk="1" hangingPunct="1">
              <a:buFont typeface="Wingdings 2" pitchFamily="18" charset="2"/>
              <a:buNone/>
            </a:pPr>
            <a:r>
              <a:rPr lang="en-US" sz="2400" dirty="0" smtClean="0">
                <a:solidFill>
                  <a:srgbClr val="C00000"/>
                </a:solidFill>
              </a:rPr>
              <a:t>Serum ferritin </a:t>
            </a:r>
            <a:r>
              <a:rPr lang="en-US" sz="2400" dirty="0" smtClean="0"/>
              <a:t>cut point 15 </a:t>
            </a:r>
            <a:r>
              <a:rPr lang="en-US" sz="2400" dirty="0" err="1" smtClean="0"/>
              <a:t>ng</a:t>
            </a:r>
            <a:r>
              <a:rPr lang="en-US" sz="2400" dirty="0" smtClean="0"/>
              <a:t>/ml</a:t>
            </a:r>
          </a:p>
          <a:p>
            <a:pPr eaLnBrk="1" hangingPunct="1">
              <a:buFont typeface="Wingdings 2" pitchFamily="18" charset="2"/>
              <a:buNone/>
            </a:pPr>
            <a:r>
              <a:rPr lang="en-US" sz="2400" dirty="0" smtClean="0">
                <a:solidFill>
                  <a:srgbClr val="C00000"/>
                </a:solidFill>
              </a:rPr>
              <a:t>Low MCV</a:t>
            </a:r>
            <a:r>
              <a:rPr lang="en-US" sz="2400" dirty="0" smtClean="0"/>
              <a:t>  cut point 75</a:t>
            </a:r>
          </a:p>
        </p:txBody>
      </p:sp>
      <p:sp>
        <p:nvSpPr>
          <p:cNvPr id="32770" name="Rectangle 2"/>
          <p:cNvSpPr>
            <a:spLocks noGrp="1" noChangeArrowheads="1"/>
          </p:cNvSpPr>
          <p:nvPr>
            <p:ph type="title"/>
          </p:nvPr>
        </p:nvSpPr>
        <p:spPr>
          <a:xfrm>
            <a:off x="457200" y="152400"/>
            <a:ext cx="8229600" cy="914400"/>
          </a:xfrm>
        </p:spPr>
        <p:txBody>
          <a:bodyPr/>
          <a:lstStyle/>
          <a:p>
            <a:pPr eaLnBrk="1" fontAlgn="auto" hangingPunct="1">
              <a:spcAft>
                <a:spcPts val="0"/>
              </a:spcAft>
              <a:defRPr/>
            </a:pPr>
            <a:r>
              <a:rPr sz="3600" b="1" dirty="0" smtClean="0">
                <a:solidFill>
                  <a:srgbClr val="FF0000"/>
                </a:solidFill>
              </a:rPr>
              <a:t>Defining Anemia &amp; ID</a:t>
            </a:r>
            <a:endParaRPr sz="3600" b="1" dirty="0">
              <a:solidFill>
                <a:srgbClr val="FF0000"/>
              </a:solidFill>
            </a:endParaRPr>
          </a:p>
        </p:txBody>
      </p:sp>
      <p:graphicFrame>
        <p:nvGraphicFramePr>
          <p:cNvPr id="4" name="Table 3"/>
          <p:cNvGraphicFramePr>
            <a:graphicFrameLocks noGrp="1"/>
          </p:cNvGraphicFramePr>
          <p:nvPr/>
        </p:nvGraphicFramePr>
        <p:xfrm>
          <a:off x="762000" y="1447800"/>
          <a:ext cx="6248400" cy="2438400"/>
        </p:xfrm>
        <a:graphic>
          <a:graphicData uri="http://schemas.openxmlformats.org/drawingml/2006/table">
            <a:tbl>
              <a:tblPr firstRow="1" bandRow="1">
                <a:tableStyleId>{5C22544A-7EE6-4342-B048-85BDC9FD1C3A}</a:tableStyleId>
              </a:tblPr>
              <a:tblGrid>
                <a:gridCol w="2082800"/>
                <a:gridCol w="2082800"/>
                <a:gridCol w="2082800"/>
              </a:tblGrid>
              <a:tr h="487680">
                <a:tc>
                  <a:txBody>
                    <a:bodyPr/>
                    <a:lstStyle/>
                    <a:p>
                      <a:r>
                        <a:rPr lang="en-US" dirty="0" smtClean="0"/>
                        <a:t>Gender</a:t>
                      </a:r>
                      <a:endParaRPr lang="en-US" dirty="0"/>
                    </a:p>
                  </a:txBody>
                  <a:tcPr/>
                </a:tc>
                <a:tc>
                  <a:txBody>
                    <a:bodyPr/>
                    <a:lstStyle/>
                    <a:p>
                      <a:r>
                        <a:rPr lang="en-US" dirty="0" smtClean="0"/>
                        <a:t>Age</a:t>
                      </a:r>
                      <a:r>
                        <a:rPr lang="en-US" baseline="0" dirty="0" smtClean="0"/>
                        <a:t> (years)</a:t>
                      </a:r>
                      <a:endParaRPr lang="en-US" dirty="0"/>
                    </a:p>
                  </a:txBody>
                  <a:tcPr/>
                </a:tc>
                <a:tc>
                  <a:txBody>
                    <a:bodyPr/>
                    <a:lstStyle/>
                    <a:p>
                      <a:r>
                        <a:rPr lang="en-US" dirty="0" err="1" smtClean="0"/>
                        <a:t>Hb</a:t>
                      </a:r>
                      <a:r>
                        <a:rPr lang="en-US" baseline="0" dirty="0" smtClean="0"/>
                        <a:t> (g/dl)</a:t>
                      </a:r>
                      <a:endParaRPr lang="en-US" dirty="0"/>
                    </a:p>
                  </a:txBody>
                  <a:tcPr/>
                </a:tc>
              </a:tr>
              <a:tr h="487680">
                <a:tc>
                  <a:txBody>
                    <a:bodyPr/>
                    <a:lstStyle/>
                    <a:p>
                      <a:r>
                        <a:rPr lang="en-US" dirty="0" smtClean="0"/>
                        <a:t>Both</a:t>
                      </a:r>
                      <a:endParaRPr lang="en-US" dirty="0"/>
                    </a:p>
                  </a:txBody>
                  <a:tcPr/>
                </a:tc>
                <a:tc>
                  <a:txBody>
                    <a:bodyPr/>
                    <a:lstStyle/>
                    <a:p>
                      <a:r>
                        <a:rPr lang="en-US" dirty="0" smtClean="0"/>
                        <a:t>5-12</a:t>
                      </a:r>
                      <a:endParaRPr lang="en-US" dirty="0"/>
                    </a:p>
                  </a:txBody>
                  <a:tcPr/>
                </a:tc>
                <a:tc>
                  <a:txBody>
                    <a:bodyPr/>
                    <a:lstStyle/>
                    <a:p>
                      <a:r>
                        <a:rPr lang="en-US" dirty="0" smtClean="0"/>
                        <a:t>11.5</a:t>
                      </a:r>
                      <a:endParaRPr lang="en-US" dirty="0"/>
                    </a:p>
                  </a:txBody>
                  <a:tcPr/>
                </a:tc>
              </a:tr>
              <a:tr h="487680">
                <a:tc>
                  <a:txBody>
                    <a:bodyPr/>
                    <a:lstStyle/>
                    <a:p>
                      <a:r>
                        <a:rPr lang="en-US" dirty="0" smtClean="0"/>
                        <a:t>Both</a:t>
                      </a:r>
                      <a:endParaRPr lang="en-US" dirty="0"/>
                    </a:p>
                  </a:txBody>
                  <a:tcPr/>
                </a:tc>
                <a:tc>
                  <a:txBody>
                    <a:bodyPr/>
                    <a:lstStyle/>
                    <a:p>
                      <a:r>
                        <a:rPr lang="en-US" dirty="0" smtClean="0"/>
                        <a:t>12-15</a:t>
                      </a:r>
                      <a:endParaRPr lang="en-US" dirty="0"/>
                    </a:p>
                  </a:txBody>
                  <a:tcPr/>
                </a:tc>
                <a:tc>
                  <a:txBody>
                    <a:bodyPr/>
                    <a:lstStyle/>
                    <a:p>
                      <a:r>
                        <a:rPr lang="en-US" dirty="0" smtClean="0"/>
                        <a:t>12</a:t>
                      </a:r>
                      <a:endParaRPr lang="en-US" dirty="0"/>
                    </a:p>
                  </a:txBody>
                  <a:tcPr/>
                </a:tc>
              </a:tr>
              <a:tr h="487680">
                <a:tc>
                  <a:txBody>
                    <a:bodyPr/>
                    <a:lstStyle/>
                    <a:p>
                      <a:r>
                        <a:rPr lang="en-US" dirty="0" smtClean="0"/>
                        <a:t>Females</a:t>
                      </a:r>
                      <a:endParaRPr lang="en-US" dirty="0"/>
                    </a:p>
                  </a:txBody>
                  <a:tcPr/>
                </a:tc>
                <a:tc>
                  <a:txBody>
                    <a:bodyPr/>
                    <a:lstStyle/>
                    <a:p>
                      <a:r>
                        <a:rPr lang="en-US" dirty="0" smtClean="0"/>
                        <a:t>&gt;= 15</a:t>
                      </a:r>
                      <a:endParaRPr lang="en-US" dirty="0"/>
                    </a:p>
                  </a:txBody>
                  <a:tcPr/>
                </a:tc>
                <a:tc>
                  <a:txBody>
                    <a:bodyPr/>
                    <a:lstStyle/>
                    <a:p>
                      <a:r>
                        <a:rPr lang="en-US" dirty="0" smtClean="0"/>
                        <a:t>12</a:t>
                      </a:r>
                      <a:endParaRPr lang="en-US" dirty="0"/>
                    </a:p>
                  </a:txBody>
                  <a:tcPr/>
                </a:tc>
              </a:tr>
              <a:tr h="487680">
                <a:tc>
                  <a:txBody>
                    <a:bodyPr/>
                    <a:lstStyle/>
                    <a:p>
                      <a:r>
                        <a:rPr lang="en-US" dirty="0" smtClean="0"/>
                        <a:t>Males</a:t>
                      </a:r>
                      <a:endParaRPr lang="en-US" dirty="0"/>
                    </a:p>
                  </a:txBody>
                  <a:tcPr/>
                </a:tc>
                <a:tc>
                  <a:txBody>
                    <a:bodyPr/>
                    <a:lstStyle/>
                    <a:p>
                      <a:r>
                        <a:rPr lang="en-US" dirty="0" smtClean="0"/>
                        <a:t>&gt;= 15</a:t>
                      </a:r>
                      <a:endParaRPr lang="en-US" dirty="0"/>
                    </a:p>
                  </a:txBody>
                  <a:tcPr/>
                </a:tc>
                <a:tc>
                  <a:txBody>
                    <a:bodyPr/>
                    <a:lstStyle/>
                    <a:p>
                      <a:r>
                        <a:rPr lang="en-US" dirty="0" smtClean="0"/>
                        <a:t>13</a:t>
                      </a:r>
                      <a:endParaRPr lang="en-US"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Prevalence of anemia 9.4%</a:t>
            </a:r>
          </a:p>
          <a:p>
            <a:r>
              <a:rPr lang="en-US" dirty="0" smtClean="0"/>
              <a:t>Significant gender differences : </a:t>
            </a:r>
          </a:p>
          <a:p>
            <a:pPr>
              <a:buNone/>
            </a:pPr>
            <a:r>
              <a:rPr lang="en-US" dirty="0" smtClean="0"/>
              <a:t>    12.1% Females, 7.1% Males (p=0.001)</a:t>
            </a:r>
          </a:p>
          <a:p>
            <a:r>
              <a:rPr lang="en-US" dirty="0" smtClean="0"/>
              <a:t> Insignificant differences by grade level: </a:t>
            </a:r>
          </a:p>
          <a:p>
            <a:r>
              <a:rPr lang="en-US" dirty="0" smtClean="0"/>
              <a:t>First: 8.9%</a:t>
            </a:r>
          </a:p>
          <a:p>
            <a:r>
              <a:rPr lang="en-US" dirty="0" smtClean="0"/>
              <a:t>Sixth: 8.0%</a:t>
            </a:r>
          </a:p>
          <a:p>
            <a:r>
              <a:rPr lang="en-US" dirty="0" smtClean="0"/>
              <a:t>Ninth: 12.1%</a:t>
            </a:r>
          </a:p>
          <a:p>
            <a:endParaRPr lang="en-US" sz="2000" dirty="0" smtClean="0"/>
          </a:p>
          <a:p>
            <a:r>
              <a:rPr lang="en-US" sz="2000" dirty="0" smtClean="0"/>
              <a:t>The Anemia among male schoolchildren was 27.8% (8.6% in WB and 55.3% in GS) (Nutrition survey 2011, MOH). </a:t>
            </a:r>
          </a:p>
          <a:p>
            <a:pPr>
              <a:buNone/>
            </a:pPr>
            <a:endParaRPr lang="en-US" dirty="0"/>
          </a:p>
        </p:txBody>
      </p:sp>
      <p:sp>
        <p:nvSpPr>
          <p:cNvPr id="3" name="Title 2"/>
          <p:cNvSpPr>
            <a:spLocks noGrp="1"/>
          </p:cNvSpPr>
          <p:nvPr>
            <p:ph type="title"/>
          </p:nvPr>
        </p:nvSpPr>
        <p:spPr/>
        <p:txBody>
          <a:bodyPr>
            <a:normAutofit/>
          </a:bodyPr>
          <a:lstStyle/>
          <a:p>
            <a:r>
              <a:rPr lang="en-US" sz="4400" b="1" dirty="0" smtClean="0">
                <a:solidFill>
                  <a:srgbClr val="FF0000"/>
                </a:solidFill>
              </a:rPr>
              <a:t>Prevalence of Anemia</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Prevalence of ID 22.7%</a:t>
            </a:r>
          </a:p>
          <a:p>
            <a:r>
              <a:rPr lang="en-US" dirty="0" smtClean="0"/>
              <a:t>Significant gender differences : </a:t>
            </a:r>
          </a:p>
          <a:p>
            <a:pPr>
              <a:buNone/>
            </a:pPr>
            <a:r>
              <a:rPr lang="en-US" dirty="0" smtClean="0"/>
              <a:t>    29.5% Females, 15.7% Males (p=0.00)</a:t>
            </a:r>
          </a:p>
          <a:p>
            <a:r>
              <a:rPr lang="en-US" dirty="0" smtClean="0"/>
              <a:t> Significant differences by grade level: </a:t>
            </a:r>
          </a:p>
          <a:p>
            <a:r>
              <a:rPr lang="en-US" dirty="0" smtClean="0"/>
              <a:t>First: 19.7%</a:t>
            </a:r>
          </a:p>
          <a:p>
            <a:r>
              <a:rPr lang="en-US" dirty="0" smtClean="0"/>
              <a:t>Sixth: 18.7%</a:t>
            </a:r>
          </a:p>
          <a:p>
            <a:r>
              <a:rPr lang="en-US" dirty="0" smtClean="0"/>
              <a:t>Ninth: 29.9% (p=0.00)</a:t>
            </a:r>
          </a:p>
          <a:p>
            <a:pPr>
              <a:buNone/>
            </a:pPr>
            <a:endParaRPr lang="en-US" dirty="0"/>
          </a:p>
        </p:txBody>
      </p:sp>
      <p:sp>
        <p:nvSpPr>
          <p:cNvPr id="3" name="Title 2"/>
          <p:cNvSpPr>
            <a:spLocks noGrp="1"/>
          </p:cNvSpPr>
          <p:nvPr>
            <p:ph type="title"/>
          </p:nvPr>
        </p:nvSpPr>
        <p:spPr/>
        <p:txBody>
          <a:bodyPr>
            <a:normAutofit/>
          </a:bodyPr>
          <a:lstStyle/>
          <a:p>
            <a:r>
              <a:rPr lang="en-US" sz="4400" b="1" dirty="0" smtClean="0">
                <a:solidFill>
                  <a:srgbClr val="FF0000"/>
                </a:solidFill>
              </a:rPr>
              <a:t>Prevalence of iron deficiency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76263" y="1625600"/>
          <a:ext cx="7989887" cy="4368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Autofit/>
          </a:bodyPr>
          <a:lstStyle/>
          <a:p>
            <a:pPr eaLnBrk="1" fontAlgn="auto" hangingPunct="1">
              <a:spcAft>
                <a:spcPts val="0"/>
              </a:spcAft>
              <a:defRPr/>
            </a:pPr>
            <a:r>
              <a:rPr lang="en-US" sz="3200" b="1" dirty="0" smtClean="0">
                <a:solidFill>
                  <a:srgbClr val="FF0000"/>
                </a:solidFill>
              </a:rPr>
              <a:t>Prevalence of Anemia and ID by Grade and Gender</a:t>
            </a:r>
            <a:endParaRPr sz="32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457200" y="1600200"/>
            <a:ext cx="8229600" cy="4572000"/>
          </a:xfrm>
        </p:spPr>
        <p:txBody>
          <a:bodyPr/>
          <a:lstStyle/>
          <a:p>
            <a:pPr eaLnBrk="1" hangingPunct="1">
              <a:buClr>
                <a:srgbClr val="C00000"/>
              </a:buClr>
              <a:buSzPct val="150000"/>
              <a:buFont typeface="Arial" pitchFamily="34" charset="0"/>
              <a:buChar char="•"/>
              <a:defRPr/>
            </a:pPr>
            <a:r>
              <a:rPr lang="en-US" sz="3200" b="1" dirty="0" smtClean="0"/>
              <a:t>9.4% </a:t>
            </a:r>
            <a:r>
              <a:rPr lang="en-US" sz="3200" dirty="0" smtClean="0"/>
              <a:t>of the study sample were anemic.</a:t>
            </a:r>
          </a:p>
          <a:p>
            <a:pPr eaLnBrk="1" hangingPunct="1">
              <a:buClr>
                <a:srgbClr val="C00000"/>
              </a:buClr>
              <a:buSzPct val="150000"/>
              <a:buFont typeface="Arial" pitchFamily="34" charset="0"/>
              <a:buChar char="•"/>
              <a:defRPr/>
            </a:pPr>
            <a:r>
              <a:rPr lang="en-US" sz="3200" b="1" dirty="0" smtClean="0"/>
              <a:t>42.0%</a:t>
            </a:r>
            <a:r>
              <a:rPr lang="en-US" sz="3200" dirty="0" smtClean="0"/>
              <a:t> of those with anemia had low serum ferritin (&lt; 15 µg/L)</a:t>
            </a:r>
          </a:p>
          <a:p>
            <a:pPr eaLnBrk="1" hangingPunct="1">
              <a:buClr>
                <a:srgbClr val="C00000"/>
              </a:buClr>
              <a:buSzPct val="150000"/>
              <a:buFont typeface="Arial" pitchFamily="34" charset="0"/>
              <a:buChar char="•"/>
              <a:defRPr/>
            </a:pPr>
            <a:r>
              <a:rPr lang="en-US" sz="3200" b="1" dirty="0" smtClean="0"/>
              <a:t>18.8%</a:t>
            </a:r>
            <a:r>
              <a:rPr lang="en-US" sz="3200" dirty="0" smtClean="0"/>
              <a:t> of the sample had low MCV (&lt; 75FL)</a:t>
            </a:r>
          </a:p>
          <a:p>
            <a:pPr eaLnBrk="1" hangingPunct="1">
              <a:buClr>
                <a:srgbClr val="C00000"/>
              </a:buClr>
              <a:buSzPct val="150000"/>
              <a:buFont typeface="Arial" pitchFamily="34" charset="0"/>
              <a:buChar char="•"/>
              <a:defRPr/>
            </a:pPr>
            <a:r>
              <a:rPr lang="en-US" sz="3200" dirty="0" smtClean="0"/>
              <a:t> </a:t>
            </a:r>
            <a:r>
              <a:rPr lang="en-US" sz="3200" b="1" dirty="0" smtClean="0"/>
              <a:t>22.7%</a:t>
            </a:r>
            <a:r>
              <a:rPr lang="en-US" sz="3200" dirty="0" smtClean="0"/>
              <a:t> had low serum ferritin (&lt;15 µg/L); and </a:t>
            </a:r>
            <a:r>
              <a:rPr lang="en-US" sz="3200" b="1" dirty="0" smtClean="0"/>
              <a:t>23.2%</a:t>
            </a:r>
            <a:r>
              <a:rPr lang="en-US" sz="3200" dirty="0" smtClean="0"/>
              <a:t> when excluded those with elevated CRP (&gt; 11 mg/L).</a:t>
            </a:r>
          </a:p>
          <a:p>
            <a:pPr eaLnBrk="1" hangingPunct="1">
              <a:buClr>
                <a:srgbClr val="C00000"/>
              </a:buClr>
              <a:buSzPct val="150000"/>
              <a:buFont typeface="Arial" pitchFamily="34" charset="0"/>
              <a:buChar char="•"/>
              <a:defRPr/>
            </a:pPr>
            <a:r>
              <a:rPr lang="en-US" sz="3200" dirty="0" smtClean="0"/>
              <a:t> </a:t>
            </a:r>
            <a:r>
              <a:rPr lang="en-US" sz="3200" b="1" dirty="0" smtClean="0"/>
              <a:t>2.6% </a:t>
            </a:r>
            <a:r>
              <a:rPr lang="en-US" sz="3200" dirty="0" smtClean="0"/>
              <a:t>of the entire sample had elevated CRP</a:t>
            </a:r>
          </a:p>
          <a:p>
            <a:pPr eaLnBrk="1" hangingPunct="1">
              <a:buSzPct val="150000"/>
              <a:buNone/>
            </a:pPr>
            <a:endParaRPr lang="en-US" sz="2400" dirty="0" smtClean="0"/>
          </a:p>
          <a:p>
            <a:pPr eaLnBrk="1" hangingPunct="1">
              <a:buSzPct val="150000"/>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sz="3600" b="1" dirty="0" smtClean="0">
                <a:solidFill>
                  <a:srgbClr val="FF0000"/>
                </a:solidFill>
              </a:rPr>
              <a:t>Summary of Anemia:</a:t>
            </a:r>
            <a:endParaRPr sz="36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001000" cy="4572000"/>
          </a:xfrm>
        </p:spPr>
        <p:txBody>
          <a:bodyPr/>
          <a:lstStyle/>
          <a:p>
            <a:pPr>
              <a:buClrTx/>
              <a:buFont typeface="Wingdings" pitchFamily="2" charset="2"/>
              <a:buChar char="Ø"/>
            </a:pPr>
            <a:r>
              <a:rPr lang="en-US" sz="2400" dirty="0" smtClean="0"/>
              <a:t>   In 2009, 57% below poverty line, 24% in deep poverty,     25% unemployed</a:t>
            </a:r>
            <a:r>
              <a:rPr lang="en-US" sz="2400" baseline="30000" dirty="0" smtClean="0"/>
              <a:t>1</a:t>
            </a:r>
            <a:endParaRPr lang="en-US" sz="2400" dirty="0" smtClean="0"/>
          </a:p>
          <a:p>
            <a:pPr marL="548640" indent="-411480" eaLnBrk="1" fontAlgn="auto" hangingPunct="1">
              <a:spcAft>
                <a:spcPts val="0"/>
              </a:spcAft>
              <a:buClrTx/>
              <a:buFont typeface="Wingdings" pitchFamily="2" charset="2"/>
              <a:buChar char="Ø"/>
              <a:defRPr/>
            </a:pPr>
            <a:r>
              <a:rPr lang="en-US" sz="2400" dirty="0" smtClean="0"/>
              <a:t>38% Palestinian population are food insecure. Land confiscation and destruction of crops contributes to food insecurity.</a:t>
            </a:r>
            <a:r>
              <a:rPr lang="en-US" sz="2400" baseline="30000" dirty="0" smtClean="0"/>
              <a:t>2</a:t>
            </a:r>
          </a:p>
          <a:p>
            <a:pPr marL="548640" indent="-411480" eaLnBrk="1" fontAlgn="auto" hangingPunct="1">
              <a:spcAft>
                <a:spcPts val="0"/>
              </a:spcAft>
              <a:buClrTx/>
              <a:buFont typeface="Wingdings" pitchFamily="2" charset="2"/>
              <a:buChar char="Ø"/>
              <a:defRPr/>
            </a:pPr>
            <a:r>
              <a:rPr lang="en-US" sz="2400" dirty="0" smtClean="0"/>
              <a:t>Food insufficiency is a serious problem affecting children’s ability to learn.</a:t>
            </a:r>
            <a:r>
              <a:rPr lang="en-US" sz="2400" baseline="30000" dirty="0" smtClean="0"/>
              <a:t>3</a:t>
            </a:r>
            <a:r>
              <a:rPr lang="en-US" sz="2400" dirty="0" smtClean="0"/>
              <a:t> </a:t>
            </a:r>
          </a:p>
          <a:p>
            <a:pPr marL="548640" indent="-411480" eaLnBrk="1" fontAlgn="auto" hangingPunct="1">
              <a:spcAft>
                <a:spcPts val="0"/>
              </a:spcAft>
              <a:buClrTx/>
              <a:buFont typeface="Wingdings" pitchFamily="2" charset="2"/>
              <a:buChar char="Ø"/>
              <a:defRPr/>
            </a:pPr>
            <a:endParaRPr lang="en-US" sz="2800" dirty="0" smtClean="0"/>
          </a:p>
          <a:p>
            <a:pPr marL="548640" indent="-411480" eaLnBrk="1" fontAlgn="auto" hangingPunct="1">
              <a:spcAft>
                <a:spcPts val="0"/>
              </a:spcAft>
              <a:buClr>
                <a:schemeClr val="tx1">
                  <a:shade val="95000"/>
                </a:schemeClr>
              </a:buClr>
              <a:buNone/>
              <a:defRPr/>
            </a:pPr>
            <a:r>
              <a:rPr lang="en-US" sz="1400" baseline="30000" dirty="0" smtClean="0"/>
              <a:t>1</a:t>
            </a:r>
            <a:r>
              <a:rPr lang="en-US" sz="2800" baseline="30000" dirty="0" smtClean="0"/>
              <a:t> </a:t>
            </a:r>
            <a:r>
              <a:rPr lang="en-US" sz="1600" dirty="0" smtClean="0"/>
              <a:t>PCBS 2004. ON the Eve of the International Population Day</a:t>
            </a:r>
          </a:p>
          <a:p>
            <a:pPr marL="548640" indent="-411480" eaLnBrk="1" fontAlgn="auto" hangingPunct="1">
              <a:spcAft>
                <a:spcPts val="0"/>
              </a:spcAft>
              <a:buClr>
                <a:schemeClr val="tx1">
                  <a:shade val="95000"/>
                </a:schemeClr>
              </a:buClr>
              <a:buNone/>
              <a:defRPr/>
            </a:pPr>
            <a:r>
              <a:rPr lang="en-US" sz="1600" dirty="0" smtClean="0"/>
              <a:t> </a:t>
            </a:r>
            <a:r>
              <a:rPr lang="en-US" sz="1600" baseline="30000" dirty="0" smtClean="0"/>
              <a:t>2</a:t>
            </a:r>
            <a:r>
              <a:rPr lang="en-US" sz="1600" dirty="0" smtClean="0"/>
              <a:t>FAO/WFP,</a:t>
            </a:r>
            <a:r>
              <a:rPr lang="en-US" sz="1600" baseline="30000" dirty="0" smtClean="0"/>
              <a:t> </a:t>
            </a:r>
            <a:r>
              <a:rPr lang="en-US" sz="1600" dirty="0" smtClean="0"/>
              <a:t>2009. Occupied Palestinian Territory. Food Security and Vulnerability Analysis Report.</a:t>
            </a:r>
          </a:p>
          <a:p>
            <a:pPr marL="548640" indent="-411480" eaLnBrk="1" fontAlgn="auto" hangingPunct="1">
              <a:spcAft>
                <a:spcPts val="0"/>
              </a:spcAft>
              <a:buClr>
                <a:schemeClr val="tx1">
                  <a:shade val="95000"/>
                </a:schemeClr>
              </a:buClr>
              <a:buNone/>
              <a:defRPr/>
            </a:pPr>
            <a:r>
              <a:rPr lang="en-US" sz="1600" baseline="30000" dirty="0" smtClean="0"/>
              <a:t>3 </a:t>
            </a:r>
            <a:r>
              <a:rPr lang="en-US" sz="1600" dirty="0" err="1" smtClean="0"/>
              <a:t>Wesness</a:t>
            </a:r>
            <a:r>
              <a:rPr lang="en-US" sz="1600" dirty="0" smtClean="0"/>
              <a:t> K, et.al. </a:t>
            </a:r>
            <a:r>
              <a:rPr lang="en-US" sz="1600" i="1" dirty="0" smtClean="0"/>
              <a:t>Appetite, </a:t>
            </a:r>
            <a:r>
              <a:rPr lang="en-US" sz="1600" dirty="0" smtClean="0"/>
              <a:t>41 (3):329-31.2003</a:t>
            </a:r>
          </a:p>
          <a:p>
            <a:pPr marL="548640" indent="-411480" eaLnBrk="1" fontAlgn="auto" hangingPunct="1">
              <a:spcAft>
                <a:spcPts val="0"/>
              </a:spcAft>
              <a:buClr>
                <a:schemeClr val="tx1">
                  <a:shade val="95000"/>
                </a:schemeClr>
              </a:buClr>
              <a:buFont typeface="Wingdings" pitchFamily="2" charset="2"/>
              <a:buChar char="Ø"/>
              <a:defRPr/>
            </a:pPr>
            <a:endParaRPr lang="en-US" sz="2800" dirty="0" smtClean="0"/>
          </a:p>
          <a:p>
            <a:endParaRPr lang="en-US" dirty="0"/>
          </a:p>
        </p:txBody>
      </p:sp>
      <p:sp>
        <p:nvSpPr>
          <p:cNvPr id="3" name="Title 2"/>
          <p:cNvSpPr>
            <a:spLocks noGrp="1"/>
          </p:cNvSpPr>
          <p:nvPr>
            <p:ph type="title"/>
          </p:nvPr>
        </p:nvSpPr>
        <p:spPr/>
        <p:txBody>
          <a:bodyPr/>
          <a:lstStyle/>
          <a:p>
            <a:r>
              <a:rPr lang="en-US" sz="4400" b="1" dirty="0" smtClean="0">
                <a:solidFill>
                  <a:srgbClr val="FF0000"/>
                </a:solidFill>
              </a:rPr>
              <a:t>Background- cont.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828800"/>
            <a:ext cx="7543800" cy="4572000"/>
          </a:xfrm>
        </p:spPr>
        <p:txBody>
          <a:bodyPr/>
          <a:lstStyle/>
          <a:p>
            <a:r>
              <a:rPr lang="en-US" dirty="0" smtClean="0"/>
              <a:t>31.3% of the study sample had Zinc deficiency</a:t>
            </a:r>
          </a:p>
          <a:p>
            <a:r>
              <a:rPr lang="en-US" dirty="0" smtClean="0"/>
              <a:t>Significant gender differences: </a:t>
            </a:r>
          </a:p>
          <a:p>
            <a:pPr>
              <a:buNone/>
            </a:pPr>
            <a:r>
              <a:rPr lang="en-US" dirty="0" smtClean="0"/>
              <a:t>   29.1% Males, 33.5% Females (p=0.04)</a:t>
            </a:r>
          </a:p>
          <a:p>
            <a:r>
              <a:rPr lang="en-US" dirty="0" smtClean="0"/>
              <a:t>Significant age differences in Zinc deficiency: </a:t>
            </a:r>
          </a:p>
          <a:p>
            <a:pPr>
              <a:buNone/>
            </a:pPr>
            <a:r>
              <a:rPr lang="en-US" dirty="0" smtClean="0"/>
              <a:t>    First grade: 35.2%</a:t>
            </a:r>
          </a:p>
          <a:p>
            <a:pPr>
              <a:buNone/>
            </a:pPr>
            <a:r>
              <a:rPr lang="en-US" dirty="0" smtClean="0"/>
              <a:t>    Sixth grade: 32.9%</a:t>
            </a:r>
          </a:p>
          <a:p>
            <a:pPr>
              <a:buNone/>
            </a:pPr>
            <a:r>
              <a:rPr lang="en-US" dirty="0" smtClean="0"/>
              <a:t>    Ninth grade: 25.6%</a:t>
            </a:r>
          </a:p>
          <a:p>
            <a:pPr>
              <a:buNone/>
            </a:pPr>
            <a:r>
              <a:rPr lang="en-US" dirty="0" smtClean="0"/>
              <a:t>    (p=0.003)</a:t>
            </a:r>
          </a:p>
          <a:p>
            <a:endParaRPr lang="en-US" dirty="0"/>
          </a:p>
        </p:txBody>
      </p:sp>
      <p:sp>
        <p:nvSpPr>
          <p:cNvPr id="3" name="Title 2"/>
          <p:cNvSpPr>
            <a:spLocks noGrp="1"/>
          </p:cNvSpPr>
          <p:nvPr>
            <p:ph type="title"/>
          </p:nvPr>
        </p:nvSpPr>
        <p:spPr>
          <a:xfrm>
            <a:off x="457200" y="304800"/>
            <a:ext cx="8229600" cy="1219200"/>
          </a:xfrm>
        </p:spPr>
        <p:txBody>
          <a:bodyPr>
            <a:normAutofit/>
          </a:bodyPr>
          <a:lstStyle/>
          <a:p>
            <a:r>
              <a:rPr lang="en-US" sz="3600" b="1" dirty="0" smtClean="0">
                <a:solidFill>
                  <a:srgbClr val="FF0000"/>
                </a:solidFill>
              </a:rPr>
              <a:t>Low Serum Zinc (&lt; 65 µg/</a:t>
            </a:r>
            <a:r>
              <a:rPr lang="en-US" sz="3600" b="1" dirty="0" err="1" smtClean="0">
                <a:solidFill>
                  <a:srgbClr val="FF0000"/>
                </a:solidFill>
              </a:rPr>
              <a:t>dL</a:t>
            </a:r>
            <a:r>
              <a:rPr lang="en-US" sz="3600" b="1" dirty="0" smtClean="0">
                <a:solidFill>
                  <a:srgbClr val="FF0000"/>
                </a:solidFill>
              </a:rPr>
              <a:t>)* by District and Gender</a:t>
            </a:r>
            <a:endParaRPr lang="en-US"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828800"/>
            <a:ext cx="8001000" cy="4572000"/>
          </a:xfrm>
        </p:spPr>
        <p:txBody>
          <a:bodyPr/>
          <a:lstStyle/>
          <a:p>
            <a:r>
              <a:rPr lang="en-US" dirty="0" smtClean="0"/>
              <a:t>22% children have vitamin B12 deficiency and 40% more show a marginal status</a:t>
            </a:r>
          </a:p>
          <a:p>
            <a:r>
              <a:rPr lang="en-US" dirty="0" smtClean="0"/>
              <a:t>Significant gender differences in B12 deficiency: 24.0% Males, 20.1% Females (p=0.04)</a:t>
            </a:r>
          </a:p>
          <a:p>
            <a:r>
              <a:rPr lang="en-US" dirty="0" smtClean="0"/>
              <a:t>Significant grade differences:</a:t>
            </a:r>
          </a:p>
          <a:p>
            <a:pPr>
              <a:buNone/>
            </a:pPr>
            <a:r>
              <a:rPr lang="en-US" dirty="0" smtClean="0"/>
              <a:t>   First: 14.7%</a:t>
            </a:r>
          </a:p>
          <a:p>
            <a:pPr>
              <a:buNone/>
            </a:pPr>
            <a:r>
              <a:rPr lang="en-US" dirty="0" smtClean="0"/>
              <a:t>   Sixth: 24.3%</a:t>
            </a:r>
          </a:p>
          <a:p>
            <a:pPr>
              <a:buNone/>
            </a:pPr>
            <a:r>
              <a:rPr lang="en-US" dirty="0" smtClean="0"/>
              <a:t>   Ninth: 27.4%  (p=0.00)</a:t>
            </a:r>
          </a:p>
          <a:p>
            <a:endParaRPr lang="en-US" dirty="0"/>
          </a:p>
        </p:txBody>
      </p:sp>
      <p:sp>
        <p:nvSpPr>
          <p:cNvPr id="3" name="Title 2"/>
          <p:cNvSpPr>
            <a:spLocks noGrp="1"/>
          </p:cNvSpPr>
          <p:nvPr>
            <p:ph type="title"/>
          </p:nvPr>
        </p:nvSpPr>
        <p:spPr>
          <a:xfrm>
            <a:off x="457200" y="381000"/>
            <a:ext cx="8229600" cy="1219200"/>
          </a:xfrm>
        </p:spPr>
        <p:txBody>
          <a:bodyPr>
            <a:normAutofit/>
          </a:bodyPr>
          <a:lstStyle/>
          <a:p>
            <a:r>
              <a:rPr lang="en-US" sz="3600" b="1" dirty="0" smtClean="0">
                <a:solidFill>
                  <a:srgbClr val="FF0000"/>
                </a:solidFill>
              </a:rPr>
              <a:t>B12 Deficient (&lt;221 pg/ml)and Marginal (&lt; 300 pg/</a:t>
            </a:r>
            <a:r>
              <a:rPr lang="en-US" sz="3600" b="1" dirty="0" err="1" smtClean="0">
                <a:solidFill>
                  <a:srgbClr val="FF0000"/>
                </a:solidFill>
              </a:rPr>
              <a:t>mL</a:t>
            </a:r>
            <a:r>
              <a:rPr lang="en-US" sz="3600" b="1" dirty="0" smtClean="0">
                <a:solidFill>
                  <a:srgbClr val="FF0000"/>
                </a:solidFill>
              </a:rPr>
              <a:t>)</a:t>
            </a: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smtClean="0">
                <a:solidFill>
                  <a:srgbClr val="FF0000"/>
                </a:solidFill>
              </a:rPr>
              <a:t>B12 Deficient (&lt;221 pg/ml)and Marginal (&lt; 300 pg/</a:t>
            </a:r>
            <a:r>
              <a:rPr lang="en-US" sz="3600" b="1" dirty="0" err="1" smtClean="0">
                <a:solidFill>
                  <a:srgbClr val="FF0000"/>
                </a:solidFill>
              </a:rPr>
              <a:t>mL</a:t>
            </a:r>
            <a:r>
              <a:rPr lang="en-US" sz="3600" b="1" dirty="0" smtClean="0">
                <a:solidFill>
                  <a:srgbClr val="FF0000"/>
                </a:solidFill>
              </a:rPr>
              <a:t>)</a:t>
            </a:r>
            <a:endParaRPr lang="en-US" sz="3600" dirty="0"/>
          </a:p>
        </p:txBody>
      </p:sp>
      <p:graphicFrame>
        <p:nvGraphicFramePr>
          <p:cNvPr id="4" name="Chart 3"/>
          <p:cNvGraphicFramePr>
            <a:graphicFrameLocks/>
          </p:cNvGraphicFramePr>
          <p:nvPr/>
        </p:nvGraphicFramePr>
        <p:xfrm>
          <a:off x="685800" y="1524000"/>
          <a:ext cx="79248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381000" y="1219200"/>
            <a:ext cx="8458200" cy="4708525"/>
          </a:xfrm>
        </p:spPr>
        <p:txBody>
          <a:bodyPr>
            <a:normAutofit/>
          </a:bodyPr>
          <a:lstStyle/>
          <a:p>
            <a:pPr marL="274320" indent="-274320" eaLnBrk="1" fontAlgn="auto" hangingPunct="1">
              <a:spcAft>
                <a:spcPts val="0"/>
              </a:spcAft>
              <a:buFont typeface="Wingdings 2" pitchFamily="18" charset="2"/>
              <a:buNone/>
              <a:defRPr/>
            </a:pPr>
            <a:r>
              <a:rPr lang="en-US" dirty="0" smtClean="0">
                <a:cs typeface="Tahoma" pitchFamily="34" charset="0"/>
              </a:rPr>
              <a:t>    </a:t>
            </a:r>
          </a:p>
          <a:p>
            <a:pPr marL="274320" indent="-274320" eaLnBrk="1" fontAlgn="auto" hangingPunct="1">
              <a:spcAft>
                <a:spcPts val="0"/>
              </a:spcAft>
              <a:buFont typeface="Wingdings 2" pitchFamily="18" charset="2"/>
              <a:buNone/>
              <a:defRPr/>
            </a:pPr>
            <a:r>
              <a:rPr lang="en-US" dirty="0" smtClean="0">
                <a:cs typeface="Tahoma" pitchFamily="34" charset="0"/>
              </a:rPr>
              <a:t>    </a:t>
            </a:r>
          </a:p>
          <a:p>
            <a:pPr eaLnBrk="1" hangingPunct="1">
              <a:buClr>
                <a:srgbClr val="C00000"/>
              </a:buClr>
              <a:buSzPct val="150000"/>
              <a:buFont typeface="Arial" pitchFamily="34" charset="0"/>
              <a:buChar char="•"/>
              <a:defRPr/>
            </a:pPr>
            <a:r>
              <a:rPr lang="en-US" sz="3800" b="1" dirty="0" smtClean="0"/>
              <a:t>0.1% </a:t>
            </a:r>
            <a:r>
              <a:rPr lang="en-US" sz="3800" dirty="0" smtClean="0"/>
              <a:t>: &lt;3.1 µg/L (Megaloblastic anemia)</a:t>
            </a:r>
          </a:p>
          <a:p>
            <a:pPr eaLnBrk="1" hangingPunct="1">
              <a:buClr>
                <a:srgbClr val="C00000"/>
              </a:buClr>
              <a:buSzPct val="150000"/>
              <a:buFont typeface="Arial" pitchFamily="34" charset="0"/>
              <a:buChar char="•"/>
              <a:defRPr/>
            </a:pPr>
            <a:r>
              <a:rPr lang="en-US" sz="3800" b="1" dirty="0" smtClean="0"/>
              <a:t>2.3% </a:t>
            </a:r>
            <a:r>
              <a:rPr lang="en-US" sz="3800" dirty="0" smtClean="0"/>
              <a:t>: &lt;7.0 µg/L (NTD’s risk)</a:t>
            </a:r>
          </a:p>
          <a:p>
            <a:pPr eaLnBrk="1" hangingPunct="1">
              <a:buClr>
                <a:srgbClr val="C00000"/>
              </a:buClr>
              <a:buSzPct val="150000"/>
              <a:buFont typeface="Arial" pitchFamily="34" charset="0"/>
              <a:buChar char="•"/>
              <a:defRPr/>
            </a:pPr>
            <a:r>
              <a:rPr lang="en-US" sz="3800" b="1" dirty="0" smtClean="0"/>
              <a:t>72.3%:  </a:t>
            </a:r>
            <a:r>
              <a:rPr lang="en-US" sz="3800" dirty="0" smtClean="0"/>
              <a:t>7-20 µg/L (Normal)</a:t>
            </a:r>
          </a:p>
          <a:p>
            <a:pPr eaLnBrk="1" hangingPunct="1">
              <a:buClr>
                <a:srgbClr val="C00000"/>
              </a:buClr>
              <a:buSzPct val="150000"/>
              <a:buFont typeface="Arial" pitchFamily="34" charset="0"/>
              <a:buChar char="•"/>
              <a:defRPr/>
            </a:pPr>
            <a:r>
              <a:rPr lang="en-US" sz="3800" b="1" dirty="0" smtClean="0"/>
              <a:t>25.1% </a:t>
            </a:r>
            <a:r>
              <a:rPr lang="en-US" sz="3800" dirty="0" smtClean="0"/>
              <a:t>: &gt;20 µg/L (Supra-physiological)</a:t>
            </a:r>
            <a:endParaRPr lang="en-US" dirty="0" smtClean="0">
              <a:cs typeface="Tahoma" pitchFamily="34" charset="0"/>
            </a:endParaRPr>
          </a:p>
          <a:p>
            <a:pPr marL="274320" indent="-274320" eaLnBrk="1" fontAlgn="auto" hangingPunct="1">
              <a:spcAft>
                <a:spcPts val="0"/>
              </a:spcAft>
              <a:buFont typeface="Wingdings 2" pitchFamily="18" charset="2"/>
              <a:buNone/>
              <a:defRPr/>
            </a:pPr>
            <a:r>
              <a:rPr lang="en-US" i="1" dirty="0" smtClean="0"/>
              <a:t>    </a:t>
            </a:r>
            <a:endParaRPr lang="en-US" i="1" dirty="0" smtClean="0">
              <a:cs typeface="Tahoma" pitchFamily="34" charset="0"/>
            </a:endParaRPr>
          </a:p>
        </p:txBody>
      </p:sp>
      <p:sp>
        <p:nvSpPr>
          <p:cNvPr id="92162" name="Rectangle 2"/>
          <p:cNvSpPr>
            <a:spLocks noGrp="1" noChangeArrowheads="1"/>
          </p:cNvSpPr>
          <p:nvPr>
            <p:ph type="title"/>
          </p:nvPr>
        </p:nvSpPr>
        <p:spPr>
          <a:xfrm>
            <a:off x="457200" y="228600"/>
            <a:ext cx="8229600" cy="1143000"/>
          </a:xfrm>
        </p:spPr>
        <p:txBody>
          <a:bodyPr/>
          <a:lstStyle/>
          <a:p>
            <a:pPr eaLnBrk="1" fontAlgn="auto" hangingPunct="1">
              <a:spcAft>
                <a:spcPts val="0"/>
              </a:spcAft>
              <a:defRPr/>
            </a:pPr>
            <a:r>
              <a:rPr sz="3600" b="1" dirty="0">
                <a:solidFill>
                  <a:srgbClr val="FF0000"/>
                </a:solidFill>
              </a:rPr>
              <a:t>Serum </a:t>
            </a:r>
            <a:r>
              <a:rPr sz="3600" b="1" dirty="0" smtClean="0">
                <a:solidFill>
                  <a:srgbClr val="FF0000"/>
                </a:solidFill>
              </a:rPr>
              <a:t>Folate</a:t>
            </a:r>
            <a:endParaRPr sz="3600"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Insignificant gender differences: </a:t>
            </a:r>
          </a:p>
          <a:p>
            <a:r>
              <a:rPr lang="en-US" dirty="0" smtClean="0"/>
              <a:t>3.0% Females, 1.8% Males</a:t>
            </a:r>
          </a:p>
          <a:p>
            <a:r>
              <a:rPr lang="en-US" dirty="0" smtClean="0"/>
              <a:t>Significant grade differences: </a:t>
            </a:r>
          </a:p>
          <a:p>
            <a:r>
              <a:rPr lang="en-US" dirty="0" smtClean="0"/>
              <a:t>First : 1.4%</a:t>
            </a:r>
          </a:p>
          <a:p>
            <a:r>
              <a:rPr lang="en-US" dirty="0" smtClean="0"/>
              <a:t>Sixth: 1.4%</a:t>
            </a:r>
          </a:p>
          <a:p>
            <a:r>
              <a:rPr lang="en-US" dirty="0" smtClean="0"/>
              <a:t>Ninth: 4.4% (p=0.002)</a:t>
            </a:r>
            <a:endParaRPr lang="en-US" dirty="0"/>
          </a:p>
        </p:txBody>
      </p:sp>
      <p:sp>
        <p:nvSpPr>
          <p:cNvPr id="3" name="Title 2"/>
          <p:cNvSpPr>
            <a:spLocks noGrp="1"/>
          </p:cNvSpPr>
          <p:nvPr>
            <p:ph type="title"/>
          </p:nvPr>
        </p:nvSpPr>
        <p:spPr/>
        <p:txBody>
          <a:bodyPr/>
          <a:lstStyle/>
          <a:p>
            <a:r>
              <a:rPr lang="en-US" sz="4400" b="1" dirty="0" smtClean="0">
                <a:solidFill>
                  <a:srgbClr val="FF0000"/>
                </a:solidFill>
              </a:rPr>
              <a:t>Low Serum </a:t>
            </a:r>
            <a:r>
              <a:rPr lang="en-US" sz="4400" b="1" dirty="0" err="1" smtClean="0">
                <a:solidFill>
                  <a:srgbClr val="FF0000"/>
                </a:solidFill>
              </a:rPr>
              <a:t>Folate</a:t>
            </a:r>
            <a:r>
              <a:rPr lang="en-US" sz="4400" b="1" dirty="0" smtClean="0">
                <a:solidFill>
                  <a:srgbClr val="FF0000"/>
                </a:solidFill>
              </a:rPr>
              <a:t> (&lt;7.0 µg/L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57200" y="304800"/>
            <a:ext cx="8229600" cy="1219200"/>
          </a:xfrm>
        </p:spPr>
        <p:txBody>
          <a:bodyPr>
            <a:noAutofit/>
          </a:bodyPr>
          <a:lstStyle/>
          <a:p>
            <a:r>
              <a:rPr lang="en-US" sz="4000" b="1" dirty="0" smtClean="0">
                <a:solidFill>
                  <a:srgbClr val="FF0000"/>
                </a:solidFill>
              </a:rPr>
              <a:t>Low Serum </a:t>
            </a:r>
            <a:r>
              <a:rPr lang="en-US" sz="4000" b="1" dirty="0" err="1" smtClean="0">
                <a:solidFill>
                  <a:srgbClr val="FF0000"/>
                </a:solidFill>
              </a:rPr>
              <a:t>Folate</a:t>
            </a:r>
            <a:r>
              <a:rPr lang="en-US" sz="4000" b="1" dirty="0" smtClean="0">
                <a:solidFill>
                  <a:srgbClr val="FF0000"/>
                </a:solidFill>
              </a:rPr>
              <a:t> by Grade and Gender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buClr>
                <a:srgbClr val="C00000"/>
              </a:buClr>
              <a:buSzPct val="150000"/>
              <a:buNone/>
            </a:pPr>
            <a:endParaRPr lang="en-US" sz="2800" b="1" dirty="0" smtClean="0"/>
          </a:p>
          <a:p>
            <a:pPr eaLnBrk="1" hangingPunct="1">
              <a:buClr>
                <a:srgbClr val="C00000"/>
              </a:buClr>
              <a:buSzPct val="150000"/>
              <a:buNone/>
            </a:pPr>
            <a:r>
              <a:rPr lang="en-US" sz="2800" b="1" dirty="0" smtClean="0"/>
              <a:t>Thyroid Hormones:</a:t>
            </a:r>
          </a:p>
          <a:p>
            <a:pPr eaLnBrk="1" hangingPunct="1">
              <a:buClr>
                <a:srgbClr val="C00000"/>
              </a:buClr>
              <a:buSzPct val="150000"/>
              <a:buNone/>
            </a:pPr>
            <a:endParaRPr lang="en-US" sz="2800" b="1" dirty="0" smtClean="0"/>
          </a:p>
          <a:p>
            <a:pPr eaLnBrk="1" hangingPunct="1">
              <a:buClr>
                <a:srgbClr val="C00000"/>
              </a:buClr>
              <a:buSzPct val="150000"/>
              <a:buNone/>
            </a:pPr>
            <a:r>
              <a:rPr lang="en-US" sz="2800" b="1" dirty="0" smtClean="0"/>
              <a:t>0.2%</a:t>
            </a:r>
            <a:r>
              <a:rPr lang="en-US" sz="2800" dirty="0" smtClean="0"/>
              <a:t> had low FT3 (FT3&lt; 2.3 pg/</a:t>
            </a:r>
            <a:r>
              <a:rPr lang="en-US" sz="2800" dirty="0" err="1" smtClean="0"/>
              <a:t>mL</a:t>
            </a:r>
            <a:r>
              <a:rPr lang="en-US" sz="2800" dirty="0" smtClean="0"/>
              <a:t>)</a:t>
            </a:r>
          </a:p>
          <a:p>
            <a:pPr eaLnBrk="1" hangingPunct="1">
              <a:buClr>
                <a:srgbClr val="C00000"/>
              </a:buClr>
              <a:buSzPct val="150000"/>
              <a:buNone/>
            </a:pPr>
            <a:r>
              <a:rPr lang="en-US" sz="2800" b="1" dirty="0" smtClean="0"/>
              <a:t>8.2%</a:t>
            </a:r>
            <a:r>
              <a:rPr lang="en-US" sz="2800" dirty="0" smtClean="0"/>
              <a:t> had </a:t>
            </a:r>
            <a:r>
              <a:rPr lang="en-US" sz="2800" b="1" dirty="0" smtClean="0"/>
              <a:t>low FT4 </a:t>
            </a:r>
            <a:r>
              <a:rPr lang="en-US" sz="2800" dirty="0" smtClean="0"/>
              <a:t>(FT4&lt; 0.89 </a:t>
            </a:r>
            <a:r>
              <a:rPr lang="en-US" sz="2800" dirty="0" err="1" smtClean="0"/>
              <a:t>ng</a:t>
            </a:r>
            <a:r>
              <a:rPr lang="en-US" sz="2800" dirty="0" smtClean="0"/>
              <a:t>/</a:t>
            </a:r>
            <a:r>
              <a:rPr lang="en-US" sz="2800" dirty="0" err="1" smtClean="0"/>
              <a:t>dL</a:t>
            </a:r>
            <a:r>
              <a:rPr lang="en-US" sz="2800" dirty="0" smtClean="0"/>
              <a:t>)</a:t>
            </a:r>
          </a:p>
          <a:p>
            <a:pPr eaLnBrk="1" hangingPunct="1">
              <a:buClr>
                <a:srgbClr val="C00000"/>
              </a:buClr>
              <a:buSzPct val="150000"/>
              <a:buNone/>
            </a:pPr>
            <a:r>
              <a:rPr lang="en-US" sz="2800" b="1" dirty="0" smtClean="0"/>
              <a:t>3.6%</a:t>
            </a:r>
            <a:r>
              <a:rPr lang="en-US" sz="2800" dirty="0" smtClean="0"/>
              <a:t> had high TSH (TSH&gt; 5.5 </a:t>
            </a:r>
            <a:r>
              <a:rPr lang="en-US" sz="2800" dirty="0" err="1" smtClean="0"/>
              <a:t>uIU</a:t>
            </a:r>
            <a:r>
              <a:rPr lang="en-US" sz="2800" dirty="0" smtClean="0"/>
              <a:t>/</a:t>
            </a:r>
            <a:r>
              <a:rPr lang="en-US" sz="2800" dirty="0" err="1" smtClean="0"/>
              <a:t>mL</a:t>
            </a:r>
            <a:r>
              <a:rPr lang="en-US" sz="2800" dirty="0" smtClean="0"/>
              <a:t>)</a:t>
            </a:r>
            <a:endParaRPr lang="en-US" dirty="0"/>
          </a:p>
        </p:txBody>
      </p:sp>
      <p:sp>
        <p:nvSpPr>
          <p:cNvPr id="3" name="Title 2"/>
          <p:cNvSpPr>
            <a:spLocks noGrp="1"/>
          </p:cNvSpPr>
          <p:nvPr>
            <p:ph type="title"/>
          </p:nvPr>
        </p:nvSpPr>
        <p:spPr/>
        <p:txBody>
          <a:bodyPr>
            <a:normAutofit/>
          </a:bodyPr>
          <a:lstStyle/>
          <a:p>
            <a:r>
              <a:rPr lang="en-US" sz="3600" b="1" dirty="0" smtClean="0">
                <a:solidFill>
                  <a:srgbClr val="FF0000"/>
                </a:solidFill>
              </a:rPr>
              <a:t>Prevalence of Low FT3,FT4 and High TSH</a:t>
            </a:r>
            <a:endParaRPr lang="en-US"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990600" y="2057400"/>
            <a:ext cx="7315200" cy="1752600"/>
          </a:xfrm>
        </p:spPr>
        <p:txBody>
          <a:bodyPr/>
          <a:lstStyle/>
          <a:p>
            <a:pPr eaLnBrk="1" hangingPunct="1">
              <a:buFont typeface="Wingdings 2" pitchFamily="18" charset="2"/>
              <a:buNone/>
            </a:pPr>
            <a:r>
              <a:rPr lang="en-US" dirty="0" smtClean="0"/>
              <a:t>    </a:t>
            </a:r>
            <a:r>
              <a:rPr lang="en-US" sz="3600" dirty="0" smtClean="0"/>
              <a:t>There were no cases of lead toxicity in the studied sample.</a:t>
            </a:r>
          </a:p>
          <a:p>
            <a:pPr eaLnBrk="1" hangingPunct="1">
              <a:buFont typeface="Wingdings 2" pitchFamily="18" charset="2"/>
              <a:buNone/>
            </a:pPr>
            <a:r>
              <a:rPr lang="en-US" dirty="0" smtClean="0"/>
              <a:t>       </a:t>
            </a:r>
          </a:p>
          <a:p>
            <a:pPr eaLnBrk="1" hangingPunct="1">
              <a:buFont typeface="Wingdings 2" pitchFamily="18" charset="2"/>
              <a:buNone/>
            </a:pPr>
            <a:r>
              <a:rPr lang="en-US" dirty="0" smtClean="0"/>
              <a:t>     </a:t>
            </a:r>
          </a:p>
        </p:txBody>
      </p:sp>
      <p:sp>
        <p:nvSpPr>
          <p:cNvPr id="3" name="Title 2"/>
          <p:cNvSpPr>
            <a:spLocks noGrp="1"/>
          </p:cNvSpPr>
          <p:nvPr>
            <p:ph type="title"/>
          </p:nvPr>
        </p:nvSpPr>
        <p:spPr>
          <a:xfrm>
            <a:off x="914400" y="152400"/>
            <a:ext cx="7772400" cy="1219200"/>
          </a:xfrm>
        </p:spPr>
        <p:txBody>
          <a:bodyPr/>
          <a:lstStyle/>
          <a:p>
            <a:pPr eaLnBrk="1" fontAlgn="auto" hangingPunct="1">
              <a:spcAft>
                <a:spcPts val="0"/>
              </a:spcAft>
              <a:defRPr/>
            </a:pPr>
            <a:r>
              <a:rPr sz="3600" b="1" smtClean="0">
                <a:solidFill>
                  <a:srgbClr val="FF0000"/>
                </a:solidFill>
              </a:rPr>
              <a:t>Lead Toxicity</a:t>
            </a:r>
            <a:endParaRPr sz="3600" b="1">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609600" y="1295400"/>
            <a:ext cx="7696200" cy="5029200"/>
          </a:xfrm>
        </p:spPr>
        <p:txBody>
          <a:bodyPr/>
          <a:lstStyle/>
          <a:p>
            <a:pPr eaLnBrk="1" hangingPunct="1">
              <a:buClr>
                <a:srgbClr val="C00000"/>
              </a:buClr>
              <a:buSzPct val="150000"/>
              <a:buFont typeface="Arial" pitchFamily="34" charset="0"/>
              <a:buChar char="•"/>
            </a:pPr>
            <a:r>
              <a:rPr lang="en-US" dirty="0" smtClean="0"/>
              <a:t>Children start school with low obesity but by the 9</a:t>
            </a:r>
            <a:r>
              <a:rPr lang="en-US" baseline="30000" dirty="0" smtClean="0"/>
              <a:t>th</a:t>
            </a:r>
            <a:r>
              <a:rPr lang="en-US" dirty="0" smtClean="0"/>
              <a:t> grade overweight and obesity (</a:t>
            </a:r>
            <a:r>
              <a:rPr lang="en-US" dirty="0" smtClean="0">
                <a:sym typeface="Symbol"/>
              </a:rPr>
              <a:t> 24</a:t>
            </a:r>
            <a:r>
              <a:rPr lang="en-US" dirty="0" smtClean="0"/>
              <a:t>% ) start to be observed, mainly in women.</a:t>
            </a:r>
          </a:p>
          <a:p>
            <a:pPr eaLnBrk="1" hangingPunct="1">
              <a:buClr>
                <a:srgbClr val="C00000"/>
              </a:buClr>
              <a:buSzPct val="150000"/>
              <a:buFont typeface="Arial" pitchFamily="34" charset="0"/>
              <a:buChar char="•"/>
            </a:pPr>
            <a:r>
              <a:rPr lang="en-US" dirty="0" smtClean="0"/>
              <a:t>Although overweight and obesity are more widespread problem than stunting and underweight, under-nutrition is an urgent health priority.</a:t>
            </a:r>
          </a:p>
          <a:p>
            <a:pPr eaLnBrk="1" hangingPunct="1">
              <a:buClr>
                <a:srgbClr val="C00000"/>
              </a:buClr>
              <a:buSzPct val="150000"/>
              <a:buFont typeface="Arial" pitchFamily="34" charset="0"/>
              <a:buChar char="•"/>
            </a:pPr>
            <a:r>
              <a:rPr lang="en-US" dirty="0" smtClean="0"/>
              <a:t>Anemia is mild in school-age children of the West Bank, although prevalence increases in women after the 6</a:t>
            </a:r>
            <a:r>
              <a:rPr lang="en-US" baseline="30000" dirty="0" smtClean="0"/>
              <a:t>th</a:t>
            </a:r>
            <a:r>
              <a:rPr lang="en-US" dirty="0" smtClean="0"/>
              <a:t> grade.  Half of the anemia is explained as iron deficiency.</a:t>
            </a:r>
          </a:p>
          <a:p>
            <a:pPr eaLnBrk="1" hangingPunct="1">
              <a:buClr>
                <a:srgbClr val="C00000"/>
              </a:buClr>
              <a:buSzPct val="150000"/>
              <a:buNone/>
            </a:pPr>
            <a:r>
              <a:rPr lang="en-US" dirty="0" smtClean="0"/>
              <a:t/>
            </a:r>
            <a:br>
              <a:rPr lang="en-US" dirty="0" smtClean="0"/>
            </a:br>
            <a:r>
              <a:rPr lang="en-US" dirty="0" smtClean="0"/>
              <a:t/>
            </a:r>
            <a:br>
              <a:rPr lang="en-US" dirty="0" smtClean="0"/>
            </a:br>
            <a:endParaRPr lang="en-US" dirty="0" smtClean="0"/>
          </a:p>
          <a:p>
            <a:pPr eaLnBrk="1" hangingPunct="1"/>
            <a:endParaRPr lang="en-US" dirty="0" smtClean="0"/>
          </a:p>
        </p:txBody>
      </p:sp>
      <p:sp>
        <p:nvSpPr>
          <p:cNvPr id="2" name="Title 1"/>
          <p:cNvSpPr>
            <a:spLocks noGrp="1"/>
          </p:cNvSpPr>
          <p:nvPr>
            <p:ph type="title"/>
          </p:nvPr>
        </p:nvSpPr>
        <p:spPr>
          <a:xfrm>
            <a:off x="685800" y="457200"/>
            <a:ext cx="8001000" cy="685800"/>
          </a:xfrm>
        </p:spPr>
        <p:txBody>
          <a:bodyPr/>
          <a:lstStyle/>
          <a:p>
            <a:pPr eaLnBrk="1" fontAlgn="auto" hangingPunct="1">
              <a:spcAft>
                <a:spcPts val="0"/>
              </a:spcAft>
              <a:defRPr/>
            </a:pPr>
            <a:r>
              <a:rPr sz="3600" b="1" dirty="0" smtClean="0">
                <a:solidFill>
                  <a:srgbClr val="FF0000"/>
                </a:solidFill>
              </a:rPr>
              <a:t>Conclusions-1</a:t>
            </a:r>
            <a:endParaRPr sz="3600"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609600" y="1066800"/>
            <a:ext cx="7848600" cy="5105400"/>
          </a:xfrm>
        </p:spPr>
        <p:txBody>
          <a:bodyPr/>
          <a:lstStyle/>
          <a:p>
            <a:pPr eaLnBrk="1" hangingPunct="1">
              <a:buClr>
                <a:srgbClr val="C00000"/>
              </a:buClr>
              <a:buSzPct val="150000"/>
              <a:buFont typeface="Arial" pitchFamily="34" charset="0"/>
              <a:buChar char="•"/>
            </a:pPr>
            <a:r>
              <a:rPr lang="en-US" dirty="0" smtClean="0"/>
              <a:t>Although anemia prevalence is low, ID continues affecting around 20% of the studied population.</a:t>
            </a:r>
          </a:p>
          <a:p>
            <a:pPr eaLnBrk="1" hangingPunct="1">
              <a:buClr>
                <a:srgbClr val="C00000"/>
              </a:buClr>
              <a:buSzPct val="150000"/>
              <a:buFont typeface="Arial" pitchFamily="34" charset="0"/>
              <a:buChar char="•"/>
            </a:pPr>
            <a:r>
              <a:rPr lang="en-US" dirty="0" smtClean="0"/>
              <a:t>30% children present low serum zinc levels</a:t>
            </a:r>
          </a:p>
          <a:p>
            <a:pPr eaLnBrk="1" hangingPunct="1">
              <a:buClr>
                <a:srgbClr val="C00000"/>
              </a:buClr>
              <a:buSzPct val="150000"/>
              <a:buFont typeface="Arial" pitchFamily="34" charset="0"/>
              <a:buChar char="•"/>
            </a:pPr>
            <a:r>
              <a:rPr lang="en-US" dirty="0" smtClean="0"/>
              <a:t>22% children have vitamin B12 deficiency and 40% more show a marginal status.</a:t>
            </a:r>
          </a:p>
          <a:p>
            <a:pPr eaLnBrk="1" hangingPunct="1">
              <a:buClr>
                <a:srgbClr val="C00000"/>
              </a:buClr>
              <a:buSzPct val="150000"/>
              <a:buFont typeface="Arial" pitchFamily="34" charset="0"/>
              <a:buChar char="•"/>
            </a:pPr>
            <a:r>
              <a:rPr lang="en-US" dirty="0" smtClean="0"/>
              <a:t>Based on logistic regression, factors associated with anemia were female gender (OR: 1.6 (1.1, 2.2), </a:t>
            </a:r>
          </a:p>
          <a:p>
            <a:pPr eaLnBrk="1" hangingPunct="1">
              <a:buClr>
                <a:srgbClr val="C00000"/>
              </a:buClr>
              <a:buSzPct val="150000"/>
              <a:buNone/>
            </a:pPr>
            <a:r>
              <a:rPr lang="en-US" dirty="0" smtClean="0"/>
              <a:t>    ID (OR: 2.5 (1.7,3.6), and </a:t>
            </a:r>
          </a:p>
          <a:p>
            <a:pPr eaLnBrk="1" hangingPunct="1">
              <a:buClr>
                <a:srgbClr val="C00000"/>
              </a:buClr>
              <a:buSzPct val="150000"/>
              <a:buNone/>
            </a:pPr>
            <a:r>
              <a:rPr lang="en-US" dirty="0" smtClean="0"/>
              <a:t>   Low Zinc (OR: 1.6 (1.1, 2.2). </a:t>
            </a:r>
          </a:p>
          <a:p>
            <a:pPr eaLnBrk="1" hangingPunct="1">
              <a:buClr>
                <a:srgbClr val="C00000"/>
              </a:buClr>
              <a:buSzPct val="150000"/>
              <a:buNone/>
            </a:pPr>
            <a:r>
              <a:rPr lang="en-US" dirty="0" smtClean="0"/>
              <a:t>   *B12 deficiency was not associated with anemia in our sample.</a:t>
            </a:r>
          </a:p>
          <a:p>
            <a:pPr eaLnBrk="1" hangingPunct="1">
              <a:buClr>
                <a:srgbClr val="C00000"/>
              </a:buClr>
              <a:buSzPct val="150000"/>
              <a:buFont typeface="Arial" pitchFamily="34" charset="0"/>
              <a:buChar char="•"/>
            </a:pPr>
            <a:endParaRPr lang="en-US" dirty="0" smtClean="0"/>
          </a:p>
          <a:p>
            <a:pPr eaLnBrk="1" hangingPunct="1"/>
            <a:endParaRPr lang="en-US" dirty="0" smtClean="0"/>
          </a:p>
        </p:txBody>
      </p:sp>
      <p:sp>
        <p:nvSpPr>
          <p:cNvPr id="2" name="Title 1"/>
          <p:cNvSpPr>
            <a:spLocks noGrp="1"/>
          </p:cNvSpPr>
          <p:nvPr>
            <p:ph type="title"/>
          </p:nvPr>
        </p:nvSpPr>
        <p:spPr>
          <a:xfrm>
            <a:off x="685800" y="228600"/>
            <a:ext cx="8001000" cy="838200"/>
          </a:xfrm>
        </p:spPr>
        <p:txBody>
          <a:bodyPr/>
          <a:lstStyle/>
          <a:p>
            <a:pPr eaLnBrk="1" fontAlgn="auto" hangingPunct="1">
              <a:spcAft>
                <a:spcPts val="0"/>
              </a:spcAft>
              <a:defRPr/>
            </a:pPr>
            <a:r>
              <a:rPr sz="3600" b="1" dirty="0" smtClean="0">
                <a:solidFill>
                  <a:srgbClr val="FF0000"/>
                </a:solidFill>
              </a:rPr>
              <a:t>Conclusions-2</a:t>
            </a:r>
            <a:endParaRPr sz="36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1066800"/>
            <a:ext cx="8229600" cy="5257800"/>
          </a:xfrm>
        </p:spPr>
        <p:txBody>
          <a:bodyPr/>
          <a:lstStyle/>
          <a:p>
            <a:pPr eaLnBrk="1" hangingPunct="1">
              <a:buNone/>
            </a:pPr>
            <a:r>
              <a:rPr lang="en-US" dirty="0" smtClean="0"/>
              <a:t>In 2003, 38% children&lt;5 anemic, </a:t>
            </a:r>
            <a:r>
              <a:rPr lang="en-US" baseline="30000" dirty="0" smtClean="0"/>
              <a:t>1  </a:t>
            </a:r>
            <a:r>
              <a:rPr lang="en-US" dirty="0" smtClean="0"/>
              <a:t>while 58% of refugees 6-36 months were anemic</a:t>
            </a:r>
            <a:r>
              <a:rPr lang="en-US" baseline="30000" dirty="0" smtClean="0"/>
              <a:t>2</a:t>
            </a:r>
            <a:r>
              <a:rPr lang="en-US" dirty="0" smtClean="0"/>
              <a:t> </a:t>
            </a:r>
          </a:p>
          <a:p>
            <a:pPr eaLnBrk="1" hangingPunct="1">
              <a:buNone/>
            </a:pPr>
            <a:r>
              <a:rPr lang="en-US" dirty="0" smtClean="0"/>
              <a:t>Rate of stunting in children &lt;5 years has risen from 7% in 1996 to 10% in 2006.</a:t>
            </a:r>
            <a:r>
              <a:rPr lang="en-US" baseline="30000" dirty="0" smtClean="0"/>
              <a:t>3</a:t>
            </a:r>
            <a:endParaRPr lang="en-US" dirty="0" smtClean="0"/>
          </a:p>
          <a:p>
            <a:pPr eaLnBrk="1" hangingPunct="1">
              <a:buFont typeface="Wingdings 2" pitchFamily="18" charset="2"/>
              <a:buNone/>
            </a:pPr>
            <a:r>
              <a:rPr lang="en-US" dirty="0" smtClean="0"/>
              <a:t> In 2005, a study</a:t>
            </a:r>
            <a:r>
              <a:rPr lang="en-US" baseline="30000" dirty="0" smtClean="0"/>
              <a:t>4</a:t>
            </a:r>
            <a:r>
              <a:rPr lang="en-US" dirty="0" smtClean="0"/>
              <a:t> was carried out among</a:t>
            </a:r>
          </a:p>
          <a:p>
            <a:pPr eaLnBrk="1" hangingPunct="1">
              <a:buFont typeface="Wingdings 2" pitchFamily="18" charset="2"/>
              <a:buNone/>
            </a:pPr>
            <a:r>
              <a:rPr lang="en-US" dirty="0" smtClean="0"/>
              <a:t>    366 children 3-7y living in Hebron and Gaza, </a:t>
            </a:r>
          </a:p>
          <a:p>
            <a:pPr eaLnBrk="1" hangingPunct="1">
              <a:buFont typeface="Wingdings" pitchFamily="2" charset="2"/>
              <a:buChar char="Ø"/>
            </a:pPr>
            <a:r>
              <a:rPr lang="en-US" dirty="0" smtClean="0"/>
              <a:t>15-20% anemia, 25-40% low serum ferritin</a:t>
            </a:r>
          </a:p>
          <a:p>
            <a:pPr eaLnBrk="1" hangingPunct="1">
              <a:buFont typeface="Wingdings" pitchFamily="2" charset="2"/>
              <a:buChar char="Ø"/>
            </a:pPr>
            <a:r>
              <a:rPr lang="en-US" dirty="0" smtClean="0"/>
              <a:t>50% B12 deficiency, 25-30% Zinc deficiency</a:t>
            </a:r>
          </a:p>
          <a:p>
            <a:pPr eaLnBrk="1" hangingPunct="1">
              <a:buFont typeface="Wingdings 2" pitchFamily="18" charset="2"/>
              <a:buNone/>
            </a:pPr>
            <a:endParaRPr lang="en-US" baseline="30000" dirty="0" smtClean="0"/>
          </a:p>
          <a:p>
            <a:pPr eaLnBrk="1" hangingPunct="1">
              <a:buFont typeface="Wingdings 2" pitchFamily="18" charset="2"/>
              <a:buNone/>
            </a:pPr>
            <a:r>
              <a:rPr lang="en-US" sz="2000" baseline="30000" dirty="0" smtClean="0"/>
              <a:t>1 PCBS, Nutrition Survey 2003</a:t>
            </a:r>
          </a:p>
          <a:p>
            <a:pPr eaLnBrk="1" hangingPunct="1">
              <a:buFont typeface="Wingdings 2" pitchFamily="18" charset="2"/>
              <a:buNone/>
            </a:pPr>
            <a:r>
              <a:rPr lang="en-US" sz="2000" baseline="30000" dirty="0" smtClean="0"/>
              <a:t>2: MOH 2004</a:t>
            </a:r>
          </a:p>
          <a:p>
            <a:pPr eaLnBrk="1" hangingPunct="1">
              <a:buNone/>
            </a:pPr>
            <a:r>
              <a:rPr lang="en-US" sz="2000" baseline="30000" dirty="0" smtClean="0"/>
              <a:t>3</a:t>
            </a:r>
            <a:r>
              <a:rPr lang="en-US" sz="2000" dirty="0" smtClean="0"/>
              <a:t> </a:t>
            </a:r>
            <a:r>
              <a:rPr lang="en-US" sz="2000" baseline="30000" dirty="0" smtClean="0"/>
              <a:t>PCBS. Population, Housing and Establishment Census, 2007. 2008.</a:t>
            </a:r>
          </a:p>
          <a:p>
            <a:pPr eaLnBrk="1" hangingPunct="1">
              <a:buFont typeface="Wingdings 2" pitchFamily="18" charset="2"/>
              <a:buNone/>
            </a:pPr>
            <a:r>
              <a:rPr lang="en-US" sz="2000" baseline="30000" dirty="0" smtClean="0"/>
              <a:t>4 Allen Lindsay. Nutritional Status in Gaza city and Hebron. USDA, ARS Western Human Nutrition Research Center. University of California, Davis.</a:t>
            </a:r>
          </a:p>
          <a:p>
            <a:pPr eaLnBrk="1" hangingPunct="1">
              <a:buFont typeface="Wingdings 2" pitchFamily="18" charset="2"/>
              <a:buNone/>
            </a:pPr>
            <a:endParaRPr lang="en-US" baseline="30000" dirty="0" smtClean="0"/>
          </a:p>
          <a:p>
            <a:pPr eaLnBrk="1" hangingPunct="1">
              <a:buFont typeface="Wingdings 2" pitchFamily="18" charset="2"/>
              <a:buNone/>
            </a:pPr>
            <a:endParaRPr lang="en-US" baseline="30000" dirty="0" smtClean="0"/>
          </a:p>
        </p:txBody>
      </p:sp>
      <p:sp>
        <p:nvSpPr>
          <p:cNvPr id="2" name="Title 1"/>
          <p:cNvSpPr>
            <a:spLocks noGrp="1"/>
          </p:cNvSpPr>
          <p:nvPr>
            <p:ph type="title"/>
          </p:nvPr>
        </p:nvSpPr>
        <p:spPr>
          <a:xfrm>
            <a:off x="457200" y="152400"/>
            <a:ext cx="8229600" cy="838200"/>
          </a:xfrm>
        </p:spPr>
        <p:txBody>
          <a:bodyPr/>
          <a:lstStyle/>
          <a:p>
            <a:pPr eaLnBrk="1" fontAlgn="auto" hangingPunct="1">
              <a:spcAft>
                <a:spcPts val="0"/>
              </a:spcAft>
              <a:defRPr/>
            </a:pPr>
            <a:r>
              <a:rPr sz="3600" b="1" dirty="0" smtClean="0">
                <a:solidFill>
                  <a:srgbClr val="FF0000"/>
                </a:solidFill>
              </a:rPr>
              <a:t>Background- cont.</a:t>
            </a:r>
            <a:endParaRPr sz="3600" b="1"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533400" y="1066800"/>
            <a:ext cx="7924800" cy="5257800"/>
          </a:xfrm>
        </p:spPr>
        <p:txBody>
          <a:bodyPr/>
          <a:lstStyle/>
          <a:p>
            <a:pPr eaLnBrk="1" hangingPunct="1">
              <a:buClr>
                <a:srgbClr val="C00000"/>
              </a:buClr>
              <a:buSzPct val="150000"/>
              <a:buFont typeface="Arial" pitchFamily="34" charset="0"/>
              <a:buChar char="•"/>
            </a:pPr>
            <a:r>
              <a:rPr lang="en-US" dirty="0" smtClean="0"/>
              <a:t>25% children show supra-physiological levels of serum </a:t>
            </a:r>
            <a:r>
              <a:rPr lang="en-US" dirty="0" err="1" smtClean="0"/>
              <a:t>folate</a:t>
            </a:r>
            <a:r>
              <a:rPr lang="en-US" dirty="0" smtClean="0"/>
              <a:t>, which suggest a plausible association with intake of fortified wheat flour. </a:t>
            </a:r>
            <a:br>
              <a:rPr lang="en-US" dirty="0" smtClean="0"/>
            </a:br>
            <a:r>
              <a:rPr lang="en-US" dirty="0" smtClean="0"/>
              <a:t>Levels of thyroid hormones point out that iodine deficiency is under control in the West Bank (91% iodized salt</a:t>
            </a:r>
            <a:r>
              <a:rPr lang="en-US" baseline="30000" dirty="0" smtClean="0"/>
              <a:t>)1.</a:t>
            </a:r>
          </a:p>
          <a:p>
            <a:pPr eaLnBrk="1" hangingPunct="1">
              <a:buClr>
                <a:srgbClr val="C00000"/>
              </a:buClr>
              <a:buSzPct val="150000"/>
              <a:buFont typeface="Arial" pitchFamily="34" charset="0"/>
              <a:buChar char="•"/>
            </a:pPr>
            <a:r>
              <a:rPr lang="en-US" dirty="0" smtClean="0"/>
              <a:t>Lead contamination was not identified in the studied population.</a:t>
            </a:r>
          </a:p>
          <a:p>
            <a:pPr eaLnBrk="1" hangingPunct="1">
              <a:buClr>
                <a:srgbClr val="C00000"/>
              </a:buClr>
              <a:buSzPct val="150000"/>
              <a:buFont typeface="Arial" pitchFamily="34" charset="0"/>
              <a:buChar char="•"/>
            </a:pPr>
            <a:r>
              <a:rPr lang="en-US" dirty="0" smtClean="0"/>
              <a:t>While deficiencies of iron, zinc and vitamin B-12; folate intake is in the high side; and iodine status is fine.</a:t>
            </a:r>
          </a:p>
          <a:p>
            <a:pPr eaLnBrk="1" hangingPunct="1">
              <a:buClr>
                <a:srgbClr val="C00000"/>
              </a:buClr>
              <a:buSzPct val="150000"/>
              <a:buNone/>
            </a:pPr>
            <a:r>
              <a:rPr lang="en-US" dirty="0" smtClean="0"/>
              <a:t> </a:t>
            </a:r>
          </a:p>
          <a:p>
            <a:pPr eaLnBrk="1" hangingPunct="1">
              <a:buClr>
                <a:srgbClr val="C00000"/>
              </a:buClr>
              <a:buSzPct val="150000"/>
              <a:buNone/>
            </a:pPr>
            <a:r>
              <a:rPr lang="en-US" sz="2400" dirty="0" smtClean="0"/>
              <a:t> </a:t>
            </a:r>
            <a:r>
              <a:rPr lang="en-US" baseline="30000" dirty="0" smtClean="0"/>
              <a:t>1</a:t>
            </a:r>
            <a:r>
              <a:rPr lang="en-US" dirty="0" smtClean="0"/>
              <a:t> </a:t>
            </a:r>
            <a:r>
              <a:rPr lang="en-US" baseline="30000" dirty="0" smtClean="0"/>
              <a:t>PCBS 2011</a:t>
            </a:r>
          </a:p>
          <a:p>
            <a:pPr eaLnBrk="1" hangingPunct="1">
              <a:buClr>
                <a:srgbClr val="C00000"/>
              </a:buClr>
              <a:buSzPct val="150000"/>
              <a:buNone/>
            </a:pPr>
            <a:r>
              <a:rPr lang="en-US" dirty="0" smtClean="0"/>
              <a:t/>
            </a:r>
            <a:br>
              <a:rPr lang="en-US" dirty="0" smtClean="0"/>
            </a:br>
            <a:endParaRPr lang="en-US" dirty="0" smtClean="0"/>
          </a:p>
          <a:p>
            <a:pPr eaLnBrk="1" hangingPunct="1"/>
            <a:endParaRPr lang="en-US" dirty="0" smtClean="0"/>
          </a:p>
        </p:txBody>
      </p:sp>
      <p:sp>
        <p:nvSpPr>
          <p:cNvPr id="2" name="Title 1"/>
          <p:cNvSpPr>
            <a:spLocks noGrp="1"/>
          </p:cNvSpPr>
          <p:nvPr>
            <p:ph type="title"/>
          </p:nvPr>
        </p:nvSpPr>
        <p:spPr>
          <a:xfrm>
            <a:off x="685800" y="228600"/>
            <a:ext cx="8001000" cy="838200"/>
          </a:xfrm>
        </p:spPr>
        <p:txBody>
          <a:bodyPr/>
          <a:lstStyle/>
          <a:p>
            <a:pPr eaLnBrk="1" fontAlgn="auto" hangingPunct="1">
              <a:spcAft>
                <a:spcPts val="0"/>
              </a:spcAft>
              <a:defRPr/>
            </a:pPr>
            <a:r>
              <a:rPr sz="3600" b="1" dirty="0" smtClean="0">
                <a:solidFill>
                  <a:srgbClr val="FF0000"/>
                </a:solidFill>
              </a:rPr>
              <a:t>Conclusions-3</a:t>
            </a:r>
            <a:endParaRPr sz="3600" b="1"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533400" y="1295400"/>
            <a:ext cx="7924800" cy="4953000"/>
          </a:xfrm>
        </p:spPr>
        <p:txBody>
          <a:bodyPr/>
          <a:lstStyle/>
          <a:p>
            <a:pPr eaLnBrk="1" hangingPunct="1">
              <a:buNone/>
            </a:pPr>
            <a:r>
              <a:rPr lang="en-US" sz="2800" dirty="0" smtClean="0"/>
              <a:t>In summary, current situation points out that the main nutritional risks for school-age children in the West Bank are overweight and obesity, combined   </a:t>
            </a:r>
          </a:p>
          <a:p>
            <a:pPr eaLnBrk="1" hangingPunct="1">
              <a:buFont typeface="Wingdings 2" pitchFamily="18" charset="2"/>
              <a:buNone/>
            </a:pPr>
            <a:r>
              <a:rPr lang="en-US" sz="2800" dirty="0" smtClean="0"/>
              <a:t> The results suggest that salt iodization and wheat flour fortification are influencing the micronutrient status of the Palestinian population.  However, some micronutrients are still required in larger amounts (iron, zinc, vitamin B-12, e.g.), either by increasing the fortification levels or by using complementary measures combined with health education.  </a:t>
            </a:r>
          </a:p>
          <a:p>
            <a:pPr eaLnBrk="1" hangingPunct="1">
              <a:buFont typeface="Wingdings 2" pitchFamily="18" charset="2"/>
              <a:buNone/>
            </a:pPr>
            <a:r>
              <a:rPr lang="en-US" dirty="0" smtClean="0"/>
              <a:t>     </a:t>
            </a:r>
            <a:endParaRPr lang="en-US" b="1" dirty="0" smtClean="0"/>
          </a:p>
        </p:txBody>
      </p:sp>
      <p:sp>
        <p:nvSpPr>
          <p:cNvPr id="2" name="Title 1"/>
          <p:cNvSpPr>
            <a:spLocks noGrp="1"/>
          </p:cNvSpPr>
          <p:nvPr>
            <p:ph type="title"/>
          </p:nvPr>
        </p:nvSpPr>
        <p:spPr/>
        <p:txBody>
          <a:bodyPr/>
          <a:lstStyle/>
          <a:p>
            <a:pPr eaLnBrk="1" fontAlgn="auto" hangingPunct="1">
              <a:spcAft>
                <a:spcPts val="0"/>
              </a:spcAft>
              <a:defRPr/>
            </a:pPr>
            <a:r>
              <a:rPr lang="en-US" sz="3600" b="1" dirty="0" smtClean="0">
                <a:solidFill>
                  <a:srgbClr val="FF0000"/>
                </a:solidFill>
              </a:rPr>
              <a:t>Conclusions-4</a:t>
            </a:r>
            <a:endParaRPr sz="3600"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457200" y="914400"/>
            <a:ext cx="8229600" cy="5486400"/>
          </a:xfrm>
        </p:spPr>
        <p:txBody>
          <a:bodyPr>
            <a:normAutofit fontScale="85000" lnSpcReduction="20000"/>
          </a:bodyPr>
          <a:lstStyle/>
          <a:p>
            <a:pPr marL="274320" indent="-274320" eaLnBrk="1" fontAlgn="auto" hangingPunct="1">
              <a:spcAft>
                <a:spcPts val="0"/>
              </a:spcAft>
              <a:buFont typeface="Wingdings 2" pitchFamily="18" charset="2"/>
              <a:buNone/>
              <a:defRPr/>
            </a:pPr>
            <a:endParaRPr lang="en-US" sz="2400" dirty="0" smtClean="0"/>
          </a:p>
          <a:p>
            <a:pPr marL="274320" indent="-274320" eaLnBrk="1" fontAlgn="auto" hangingPunct="1">
              <a:spcAft>
                <a:spcPts val="0"/>
              </a:spcAft>
              <a:buFont typeface="Wingdings 2" pitchFamily="18" charset="2"/>
              <a:buNone/>
              <a:defRPr/>
            </a:pPr>
            <a:endParaRPr lang="en-US" sz="2400" dirty="0" smtClean="0"/>
          </a:p>
          <a:p>
            <a:pPr marL="274320" indent="-274320" eaLnBrk="1" fontAlgn="auto" hangingPunct="1">
              <a:spcAft>
                <a:spcPts val="0"/>
              </a:spcAft>
              <a:buFont typeface="Wingdings 2" pitchFamily="18" charset="2"/>
              <a:buNone/>
              <a:defRPr/>
            </a:pPr>
            <a:r>
              <a:rPr lang="en-US" sz="2400" dirty="0" err="1" smtClean="0"/>
              <a:t>Salwa</a:t>
            </a:r>
            <a:r>
              <a:rPr lang="en-US" sz="2400" dirty="0" smtClean="0"/>
              <a:t> Massad</a:t>
            </a:r>
            <a:r>
              <a:rPr lang="en-US" sz="2400" baseline="30000" dirty="0" smtClean="0"/>
              <a:t>1</a:t>
            </a:r>
            <a:endParaRPr lang="en-US" sz="2400" dirty="0" smtClean="0"/>
          </a:p>
          <a:p>
            <a:pPr marL="274320" indent="-274320" eaLnBrk="1" fontAlgn="auto" hangingPunct="1">
              <a:spcAft>
                <a:spcPts val="0"/>
              </a:spcAft>
              <a:buFont typeface="Wingdings 2" pitchFamily="18" charset="2"/>
              <a:buNone/>
              <a:defRPr/>
            </a:pPr>
            <a:r>
              <a:rPr lang="en-US" sz="2400" dirty="0" err="1" smtClean="0"/>
              <a:t>Umaiyeh</a:t>
            </a:r>
            <a:r>
              <a:rPr lang="en-US" sz="2400" dirty="0" smtClean="0"/>
              <a:t> Khammash</a:t>
            </a:r>
            <a:r>
              <a:rPr lang="en-US" sz="2400" baseline="30000" dirty="0" smtClean="0"/>
              <a:t>2</a:t>
            </a:r>
            <a:r>
              <a:rPr lang="en-US" sz="2400" dirty="0" smtClean="0"/>
              <a:t> 			 Richard J. Deckelbaum</a:t>
            </a:r>
            <a:r>
              <a:rPr lang="en-US" sz="2400" baseline="30000" dirty="0" smtClean="0"/>
              <a:t>3</a:t>
            </a:r>
            <a:r>
              <a:rPr lang="en-US" sz="2400" dirty="0" smtClean="0"/>
              <a:t> </a:t>
            </a:r>
          </a:p>
          <a:p>
            <a:pPr marL="274320" indent="-274320" eaLnBrk="1" fontAlgn="auto" hangingPunct="1">
              <a:spcAft>
                <a:spcPts val="0"/>
              </a:spcAft>
              <a:buFont typeface="Wingdings 2" pitchFamily="18" charset="2"/>
              <a:buNone/>
              <a:defRPr/>
            </a:pPr>
            <a:r>
              <a:rPr lang="en-US" sz="2400" baseline="30000" dirty="0" smtClean="0"/>
              <a:t> </a:t>
            </a:r>
            <a:r>
              <a:rPr lang="en-US" sz="2400" dirty="0" err="1" smtClean="0"/>
              <a:t>Mysoon</a:t>
            </a:r>
            <a:r>
              <a:rPr lang="en-US" sz="2400" dirty="0" smtClean="0"/>
              <a:t> </a:t>
            </a:r>
            <a:r>
              <a:rPr lang="en-US" sz="2400" dirty="0" err="1" smtClean="0"/>
              <a:t>Obeidi</a:t>
            </a:r>
            <a:r>
              <a:rPr lang="en-US" sz="2400" smtClean="0"/>
              <a:t> </a:t>
            </a:r>
            <a:r>
              <a:rPr lang="en-US" sz="2400" baseline="30000" smtClean="0"/>
              <a:t>2</a:t>
            </a:r>
            <a:r>
              <a:rPr lang="en-US" sz="2400" baseline="30000" dirty="0" smtClean="0"/>
              <a:t>		                      </a:t>
            </a:r>
            <a:r>
              <a:rPr lang="en-US" sz="2400" dirty="0" smtClean="0"/>
              <a:t>Paula Bordelois</a:t>
            </a:r>
            <a:r>
              <a:rPr lang="en-US" sz="2400" baseline="30000" dirty="0" smtClean="0"/>
              <a:t>3 	</a:t>
            </a:r>
          </a:p>
          <a:p>
            <a:pPr marL="274320" indent="-274320" eaLnBrk="1" fontAlgn="auto" hangingPunct="1">
              <a:spcAft>
                <a:spcPts val="0"/>
              </a:spcAft>
              <a:buFont typeface="Wingdings 2" pitchFamily="18" charset="2"/>
              <a:buNone/>
              <a:defRPr/>
            </a:pPr>
            <a:r>
              <a:rPr lang="en-US" sz="2400" baseline="30000" dirty="0" smtClean="0"/>
              <a:t>                                           			 </a:t>
            </a:r>
            <a:r>
              <a:rPr lang="en-US" sz="2400" dirty="0" smtClean="0"/>
              <a:t>Steve Holleran</a:t>
            </a:r>
            <a:r>
              <a:rPr lang="en-US" sz="2400" baseline="30000" dirty="0" smtClean="0"/>
              <a:t>3</a:t>
            </a:r>
          </a:p>
          <a:p>
            <a:pPr marL="274320" indent="-274320" eaLnBrk="1" fontAlgn="auto" hangingPunct="1">
              <a:spcAft>
                <a:spcPts val="0"/>
              </a:spcAft>
              <a:buFont typeface="Wingdings 2" pitchFamily="18" charset="2"/>
              <a:buNone/>
              <a:defRPr/>
            </a:pPr>
            <a:r>
              <a:rPr lang="en-US" sz="2400" baseline="30000" dirty="0" smtClean="0"/>
              <a:t>		</a:t>
            </a:r>
          </a:p>
          <a:p>
            <a:pPr marL="274320" indent="-274320" eaLnBrk="1" fontAlgn="auto" hangingPunct="1">
              <a:spcAft>
                <a:spcPts val="0"/>
              </a:spcAft>
              <a:buFont typeface="Wingdings 2" pitchFamily="18" charset="2"/>
              <a:buNone/>
              <a:defRPr/>
            </a:pPr>
            <a:endParaRPr lang="en-US" sz="3500" baseline="30000" dirty="0" smtClean="0"/>
          </a:p>
          <a:p>
            <a:pPr marL="274320" indent="-274320" eaLnBrk="1" fontAlgn="auto" hangingPunct="1">
              <a:spcAft>
                <a:spcPts val="0"/>
              </a:spcAft>
              <a:buFont typeface="Wingdings 2" pitchFamily="18" charset="2"/>
              <a:buNone/>
              <a:defRPr/>
            </a:pPr>
            <a:r>
              <a:rPr lang="en-US" sz="3500" b="1" i="1" baseline="30000" dirty="0" smtClean="0">
                <a:solidFill>
                  <a:srgbClr val="C00000"/>
                </a:solidFill>
              </a:rPr>
              <a:t>Consultants</a:t>
            </a:r>
          </a:p>
          <a:p>
            <a:pPr marL="274320" indent="-274320" eaLnBrk="1" fontAlgn="auto" hangingPunct="1">
              <a:spcAft>
                <a:spcPts val="0"/>
              </a:spcAft>
              <a:buFont typeface="Wingdings 2" pitchFamily="18" charset="2"/>
              <a:buNone/>
              <a:defRPr/>
            </a:pPr>
            <a:r>
              <a:rPr lang="en-US" sz="2400" dirty="0" smtClean="0"/>
              <a:t>Omar Dary</a:t>
            </a:r>
            <a:r>
              <a:rPr lang="en-US" sz="2400" baseline="30000" dirty="0" smtClean="0"/>
              <a:t>4</a:t>
            </a:r>
          </a:p>
          <a:p>
            <a:pPr marL="274320" indent="-274320" eaLnBrk="1" fontAlgn="auto" hangingPunct="1">
              <a:spcAft>
                <a:spcPts val="0"/>
              </a:spcAft>
              <a:buFont typeface="Wingdings 2" pitchFamily="18" charset="2"/>
              <a:buNone/>
              <a:defRPr/>
            </a:pPr>
            <a:r>
              <a:rPr lang="en-US" sz="2000" dirty="0" smtClean="0">
                <a:solidFill>
                  <a:srgbClr val="004A82"/>
                </a:solidFill>
              </a:rPr>
              <a:t> </a:t>
            </a:r>
            <a:r>
              <a:rPr lang="en-US" sz="2400" dirty="0" smtClean="0"/>
              <a:t>Medhin-Mahari</a:t>
            </a:r>
            <a:r>
              <a:rPr lang="en-US" sz="2400" baseline="30000" dirty="0" smtClean="0"/>
              <a:t>5</a:t>
            </a:r>
            <a:r>
              <a:rPr lang="en-US" sz="2400" dirty="0" smtClean="0"/>
              <a:t> </a:t>
            </a:r>
          </a:p>
          <a:p>
            <a:pPr marL="274320" indent="-274320" eaLnBrk="1" fontAlgn="auto" hangingPunct="1">
              <a:spcAft>
                <a:spcPts val="0"/>
              </a:spcAft>
              <a:buFont typeface="Wingdings 2" pitchFamily="18" charset="2"/>
              <a:buNone/>
              <a:defRPr/>
            </a:pPr>
            <a:endParaRPr lang="en-US" sz="2800" baseline="30000" dirty="0" smtClean="0"/>
          </a:p>
          <a:p>
            <a:pPr marL="274320" indent="-274320" eaLnBrk="1" fontAlgn="auto" hangingPunct="1">
              <a:spcAft>
                <a:spcPts val="0"/>
              </a:spcAft>
              <a:buNone/>
              <a:defRPr/>
            </a:pPr>
            <a:r>
              <a:rPr lang="en-US" sz="2800" baseline="30000" dirty="0" smtClean="0"/>
              <a:t>1: </a:t>
            </a:r>
            <a:r>
              <a:rPr lang="en-US" sz="2800" baseline="30000" dirty="0" err="1" smtClean="0"/>
              <a:t>Juzoor</a:t>
            </a:r>
            <a:r>
              <a:rPr lang="en-US" sz="2800" baseline="30000" dirty="0" smtClean="0"/>
              <a:t> Foundation</a:t>
            </a:r>
            <a:r>
              <a:rPr lang="en-US" sz="2800" dirty="0" smtClean="0"/>
              <a:t> </a:t>
            </a:r>
            <a:r>
              <a:rPr lang="en-US" sz="2800" baseline="30000" dirty="0" smtClean="0"/>
              <a:t>for Health and Social Development</a:t>
            </a:r>
          </a:p>
          <a:p>
            <a:pPr marL="274320" indent="-274320" eaLnBrk="1" fontAlgn="auto" hangingPunct="1">
              <a:spcAft>
                <a:spcPts val="0"/>
              </a:spcAft>
              <a:buFont typeface="Wingdings 2" pitchFamily="18" charset="2"/>
              <a:buNone/>
              <a:defRPr/>
            </a:pPr>
            <a:r>
              <a:rPr lang="en-US" sz="2800" baseline="30000" dirty="0" smtClean="0"/>
              <a:t>2: UNRWA</a:t>
            </a:r>
          </a:p>
          <a:p>
            <a:pPr marL="274320" indent="-274320" eaLnBrk="1" fontAlgn="auto" hangingPunct="1">
              <a:spcAft>
                <a:spcPts val="0"/>
              </a:spcAft>
              <a:buFont typeface="Wingdings 2" pitchFamily="18" charset="2"/>
              <a:buNone/>
              <a:defRPr/>
            </a:pPr>
            <a:r>
              <a:rPr lang="en-US" sz="2800" baseline="30000" dirty="0" smtClean="0"/>
              <a:t>3: Institute of Human Nutrition/Columbia University</a:t>
            </a:r>
          </a:p>
          <a:p>
            <a:pPr marL="274320" indent="-274320" eaLnBrk="1" fontAlgn="auto" hangingPunct="1">
              <a:spcAft>
                <a:spcPts val="0"/>
              </a:spcAft>
              <a:buFont typeface="Wingdings 2" pitchFamily="18" charset="2"/>
              <a:buNone/>
              <a:defRPr/>
            </a:pPr>
            <a:r>
              <a:rPr lang="en-US" sz="2800" baseline="30000" dirty="0" smtClean="0"/>
              <a:t>4: A2Z/the USAID Micronutrient Project, Washington, DC, USA</a:t>
            </a:r>
          </a:p>
          <a:p>
            <a:pPr marL="274320" indent="-274320" eaLnBrk="1" fontAlgn="auto" hangingPunct="1">
              <a:spcAft>
                <a:spcPts val="0"/>
              </a:spcAft>
              <a:buFont typeface="Wingdings 2" pitchFamily="18" charset="2"/>
              <a:buNone/>
              <a:defRPr/>
            </a:pPr>
            <a:r>
              <a:rPr lang="en-US" sz="2800" baseline="30000" dirty="0" smtClean="0"/>
              <a:t>5. Department of Women's and Children's Health, Pediatrics, Uppsala University</a:t>
            </a:r>
          </a:p>
        </p:txBody>
      </p:sp>
      <p:sp>
        <p:nvSpPr>
          <p:cNvPr id="77826" name="Rectangle 2"/>
          <p:cNvSpPr>
            <a:spLocks noGrp="1" noChangeArrowheads="1"/>
          </p:cNvSpPr>
          <p:nvPr>
            <p:ph type="title"/>
          </p:nvPr>
        </p:nvSpPr>
        <p:spPr>
          <a:xfrm>
            <a:off x="457200" y="274638"/>
            <a:ext cx="8229600" cy="639762"/>
          </a:xfrm>
        </p:spPr>
        <p:txBody>
          <a:bodyPr>
            <a:noAutofit/>
          </a:bodyPr>
          <a:lstStyle/>
          <a:p>
            <a:pPr eaLnBrk="1" fontAlgn="auto" hangingPunct="1">
              <a:spcAft>
                <a:spcPts val="0"/>
              </a:spcAft>
              <a:defRPr/>
            </a:pPr>
            <a:r>
              <a:rPr sz="3600" b="1" smtClean="0">
                <a:solidFill>
                  <a:srgbClr val="FF0000"/>
                </a:solidFill>
              </a:rPr>
              <a:t>Research Team</a:t>
            </a:r>
            <a:endParaRPr sz="3600" b="1">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685800" y="1524000"/>
            <a:ext cx="8001000" cy="5029200"/>
          </a:xfrm>
        </p:spPr>
        <p:txBody>
          <a:bodyPr/>
          <a:lstStyle/>
          <a:p>
            <a:pPr eaLnBrk="1" hangingPunct="1">
              <a:buFont typeface="Wingdings 2" pitchFamily="18" charset="2"/>
              <a:buNone/>
            </a:pPr>
            <a:r>
              <a:rPr lang="en-US" sz="2400" dirty="0" smtClean="0"/>
              <a:t>We are grateful for all participants, school health officers  and school principles and field workers.</a:t>
            </a:r>
          </a:p>
          <a:p>
            <a:pPr eaLnBrk="1" hangingPunct="1">
              <a:buFont typeface="Wingdings 2" pitchFamily="18" charset="2"/>
              <a:buNone/>
            </a:pPr>
            <a:r>
              <a:rPr lang="en-US" sz="2400" dirty="0" smtClean="0"/>
              <a:t>Grateful for UNRWA Chief Education Officer and Director of School Health Division/MOHE for all their help and support</a:t>
            </a:r>
          </a:p>
          <a:p>
            <a:pPr eaLnBrk="1" hangingPunct="1">
              <a:buFont typeface="Wingdings 2" pitchFamily="18" charset="2"/>
              <a:buNone/>
            </a:pPr>
            <a:r>
              <a:rPr lang="en-US" sz="2400" dirty="0" smtClean="0"/>
              <a:t>This study was supported by</a:t>
            </a:r>
          </a:p>
          <a:p>
            <a:pPr eaLnBrk="1" hangingPunct="1">
              <a:buFont typeface="Wingdings 2" pitchFamily="18" charset="2"/>
              <a:buNone/>
            </a:pPr>
            <a:r>
              <a:rPr lang="en-US" sz="2400" dirty="0" smtClean="0"/>
              <a:t> UNRWA,</a:t>
            </a:r>
          </a:p>
          <a:p>
            <a:pPr eaLnBrk="1" hangingPunct="1">
              <a:buFont typeface="Wingdings 2" pitchFamily="18" charset="2"/>
              <a:buNone/>
            </a:pPr>
            <a:r>
              <a:rPr lang="en-US" sz="2400" dirty="0" smtClean="0"/>
              <a:t> UNICEF,</a:t>
            </a:r>
          </a:p>
          <a:p>
            <a:pPr eaLnBrk="1" hangingPunct="1">
              <a:buFont typeface="Wingdings 2" pitchFamily="18" charset="2"/>
              <a:buNone/>
            </a:pPr>
            <a:r>
              <a:rPr lang="en-US" sz="2400" dirty="0" smtClean="0"/>
              <a:t> Juzoor and  </a:t>
            </a:r>
          </a:p>
          <a:p>
            <a:pPr eaLnBrk="1" hangingPunct="1">
              <a:buFont typeface="Wingdings 2" pitchFamily="18" charset="2"/>
              <a:buNone/>
            </a:pPr>
            <a:r>
              <a:rPr lang="en-US" sz="2400" dirty="0" smtClean="0"/>
              <a:t>Palestinian Health Sector Reform and Development Project (the Flagship project)</a:t>
            </a:r>
          </a:p>
        </p:txBody>
      </p:sp>
      <p:sp>
        <p:nvSpPr>
          <p:cNvPr id="2" name="Title 1"/>
          <p:cNvSpPr>
            <a:spLocks noGrp="1"/>
          </p:cNvSpPr>
          <p:nvPr>
            <p:ph type="title"/>
          </p:nvPr>
        </p:nvSpPr>
        <p:spPr/>
        <p:txBody>
          <a:bodyPr/>
          <a:lstStyle/>
          <a:p>
            <a:pPr eaLnBrk="1" fontAlgn="auto" hangingPunct="1">
              <a:spcAft>
                <a:spcPts val="0"/>
              </a:spcAft>
              <a:defRPr/>
            </a:pPr>
            <a:r>
              <a:rPr sz="3600" smtClean="0">
                <a:solidFill>
                  <a:srgbClr val="FF0000"/>
                </a:solidFill>
              </a:rPr>
              <a:t>Acknowledgement</a:t>
            </a:r>
            <a:endParaRPr sz="360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457200" y="1600200"/>
            <a:ext cx="8229600" cy="4495800"/>
          </a:xfrm>
        </p:spPr>
        <p:txBody>
          <a:bodyPr>
            <a:normAutofit/>
          </a:bodyPr>
          <a:lstStyle/>
          <a:p>
            <a:pPr marL="548640" indent="-411480" eaLnBrk="1" fontAlgn="auto" hangingPunct="1">
              <a:spcAft>
                <a:spcPts val="0"/>
              </a:spcAft>
              <a:buClr>
                <a:schemeClr val="tx1">
                  <a:shade val="95000"/>
                </a:schemeClr>
              </a:buClr>
              <a:buFont typeface="Wingdings 2"/>
              <a:buChar char=""/>
              <a:defRPr/>
            </a:pPr>
            <a:endParaRPr lang="en-US" baseline="30000" dirty="0" smtClean="0"/>
          </a:p>
          <a:p>
            <a:pPr marL="548640" indent="-411480" eaLnBrk="1" fontAlgn="auto" hangingPunct="1">
              <a:spcAft>
                <a:spcPts val="0"/>
              </a:spcAft>
              <a:buClr>
                <a:schemeClr val="tx1">
                  <a:shade val="95000"/>
                </a:schemeClr>
              </a:buClr>
              <a:buFont typeface="Wingdings" pitchFamily="2" charset="2"/>
              <a:buChar char="Ø"/>
              <a:defRPr/>
            </a:pPr>
            <a:r>
              <a:rPr lang="en-US" dirty="0" smtClean="0"/>
              <a:t>Rising in obesity, diabetes and cardiovascular disease.</a:t>
            </a:r>
            <a:r>
              <a:rPr lang="en-US" baseline="30000" dirty="0" smtClean="0"/>
              <a:t>1</a:t>
            </a:r>
            <a:endParaRPr lang="en-US" dirty="0" smtClean="0"/>
          </a:p>
          <a:p>
            <a:pPr marL="548640" indent="-411480" eaLnBrk="1" fontAlgn="auto" hangingPunct="1">
              <a:spcAft>
                <a:spcPts val="0"/>
              </a:spcAft>
              <a:buClr>
                <a:schemeClr val="tx1">
                  <a:shade val="95000"/>
                </a:schemeClr>
              </a:buClr>
              <a:buFont typeface="Wingdings" pitchFamily="2" charset="2"/>
              <a:buChar char="Ø"/>
              <a:defRPr/>
            </a:pPr>
            <a:r>
              <a:rPr lang="en-US" dirty="0" smtClean="0"/>
              <a:t>Absence of a national school meal program</a:t>
            </a:r>
          </a:p>
          <a:p>
            <a:pPr marL="548640" indent="-411480" eaLnBrk="1" fontAlgn="auto" hangingPunct="1">
              <a:spcAft>
                <a:spcPts val="0"/>
              </a:spcAft>
              <a:buClr>
                <a:schemeClr val="tx1">
                  <a:shade val="95000"/>
                </a:schemeClr>
              </a:buClr>
              <a:buFont typeface="Wingdings" pitchFamily="2" charset="2"/>
              <a:buChar char="Ø"/>
              <a:defRPr/>
            </a:pPr>
            <a:r>
              <a:rPr lang="en-US" dirty="0" smtClean="0"/>
              <a:t>Absence of systematic nutritional education at the schools</a:t>
            </a:r>
          </a:p>
          <a:p>
            <a:pPr marL="548640" indent="-411480" eaLnBrk="1" fontAlgn="auto" hangingPunct="1">
              <a:spcAft>
                <a:spcPts val="0"/>
              </a:spcAft>
              <a:buClr>
                <a:schemeClr val="tx1">
                  <a:shade val="95000"/>
                </a:schemeClr>
              </a:buClr>
              <a:buFont typeface="Wingdings" pitchFamily="2" charset="2"/>
              <a:buChar char="Ø"/>
              <a:defRPr/>
            </a:pPr>
            <a:r>
              <a:rPr lang="en-US" dirty="0" smtClean="0"/>
              <a:t>Poor nutritional value of the food offered by most school cafeterias</a:t>
            </a:r>
          </a:p>
          <a:p>
            <a:pPr marL="548640" indent="-411480" eaLnBrk="1" fontAlgn="auto" hangingPunct="1">
              <a:spcAft>
                <a:spcPts val="0"/>
              </a:spcAft>
              <a:buClr>
                <a:schemeClr val="tx1">
                  <a:shade val="95000"/>
                </a:schemeClr>
              </a:buClr>
              <a:buFont typeface="Wingdings 2" pitchFamily="18" charset="2"/>
              <a:buNone/>
              <a:defRPr/>
            </a:pPr>
            <a:endParaRPr lang="en-US" dirty="0" smtClean="0"/>
          </a:p>
          <a:p>
            <a:pPr marL="548640" indent="-411480" eaLnBrk="1" fontAlgn="auto" hangingPunct="1">
              <a:spcAft>
                <a:spcPts val="0"/>
              </a:spcAft>
              <a:buClr>
                <a:schemeClr val="tx1">
                  <a:shade val="95000"/>
                </a:schemeClr>
              </a:buClr>
              <a:buFont typeface="Wingdings 2" pitchFamily="18" charset="2"/>
              <a:buNone/>
              <a:defRPr/>
            </a:pPr>
            <a:r>
              <a:rPr lang="en-US" sz="2000" baseline="30000" dirty="0" smtClean="0"/>
              <a:t>2</a:t>
            </a:r>
            <a:r>
              <a:rPr lang="en-US" sz="2000" dirty="0" smtClean="0"/>
              <a:t>Huseine et.al. Lancet 2009.</a:t>
            </a:r>
          </a:p>
          <a:p>
            <a:pPr marL="548640" indent="-411480" eaLnBrk="1" fontAlgn="auto" hangingPunct="1">
              <a:spcAft>
                <a:spcPts val="0"/>
              </a:spcAft>
              <a:buClr>
                <a:schemeClr val="tx1">
                  <a:shade val="95000"/>
                </a:schemeClr>
              </a:buClr>
              <a:buFont typeface="Wingdings 2"/>
              <a:buChar char=""/>
              <a:defRPr/>
            </a:pPr>
            <a:endParaRPr lang="en-US" sz="2000" dirty="0" smtClean="0"/>
          </a:p>
          <a:p>
            <a:pPr marL="548640" indent="-411480" eaLnBrk="1" fontAlgn="auto" hangingPunct="1">
              <a:spcAft>
                <a:spcPts val="0"/>
              </a:spcAft>
              <a:buClr>
                <a:schemeClr val="tx1">
                  <a:shade val="95000"/>
                </a:schemeClr>
              </a:buClr>
              <a:buFont typeface="Wingdings 2"/>
              <a:buChar char=""/>
              <a:defRPr/>
            </a:pPr>
            <a:endParaRPr lang="en-US" dirty="0" smtClean="0"/>
          </a:p>
        </p:txBody>
      </p:sp>
      <p:sp>
        <p:nvSpPr>
          <p:cNvPr id="3" name="Title 2"/>
          <p:cNvSpPr>
            <a:spLocks noGrp="1"/>
          </p:cNvSpPr>
          <p:nvPr>
            <p:ph type="title"/>
          </p:nvPr>
        </p:nvSpPr>
        <p:spPr>
          <a:xfrm>
            <a:off x="457200" y="704088"/>
            <a:ext cx="8229600" cy="896112"/>
          </a:xfrm>
        </p:spPr>
        <p:txBody>
          <a:bodyPr/>
          <a:lstStyle/>
          <a:p>
            <a:pPr eaLnBrk="1" fontAlgn="auto" hangingPunct="1">
              <a:spcAft>
                <a:spcPts val="0"/>
              </a:spcAft>
              <a:defRPr/>
            </a:pPr>
            <a:r>
              <a:rPr sz="3600" b="1" smtClean="0">
                <a:solidFill>
                  <a:srgbClr val="FF0000"/>
                </a:solidFill>
              </a:rPr>
              <a:t>Background- cont.</a:t>
            </a:r>
            <a:endParaRPr sz="3600" b="1">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ns1\Juzoor Common\Photo Album\nutrition project\field pics\IMG_1458.jpg"/>
          <p:cNvPicPr>
            <a:picLocks noChangeAspect="1" noChangeArrowheads="1"/>
          </p:cNvPicPr>
          <p:nvPr/>
        </p:nvPicPr>
        <p:blipFill>
          <a:blip r:embed="rId2" cstate="print"/>
          <a:srcRect/>
          <a:stretch>
            <a:fillRect/>
          </a:stretch>
        </p:blipFill>
        <p:spPr bwMode="auto">
          <a:xfrm>
            <a:off x="1752600" y="838200"/>
            <a:ext cx="59436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990600" y="1828800"/>
            <a:ext cx="7010400" cy="4572000"/>
          </a:xfrm>
        </p:spPr>
        <p:txBody>
          <a:bodyPr>
            <a:normAutofit/>
          </a:bodyPr>
          <a:lstStyle/>
          <a:p>
            <a:pPr marL="548640" indent="-411480" fontAlgn="auto">
              <a:spcAft>
                <a:spcPts val="0"/>
              </a:spcAft>
              <a:buClr>
                <a:schemeClr val="tx1">
                  <a:shade val="95000"/>
                </a:schemeClr>
              </a:buClr>
              <a:buFont typeface="Wingdings 2" pitchFamily="18" charset="2"/>
              <a:buNone/>
              <a:defRPr/>
            </a:pPr>
            <a:r>
              <a:rPr lang="en-US" dirty="0" smtClean="0"/>
              <a:t>   This research was carried out in 2009 by UNRWA, in collaboration with:</a:t>
            </a:r>
          </a:p>
          <a:p>
            <a:pPr marL="548640" indent="-411480" fontAlgn="auto">
              <a:spcAft>
                <a:spcPts val="0"/>
              </a:spcAft>
              <a:buClr>
                <a:schemeClr val="tx1">
                  <a:shade val="95000"/>
                </a:schemeClr>
              </a:buClr>
              <a:buFont typeface="Wingdings" pitchFamily="2" charset="2"/>
              <a:buChar char="Ø"/>
              <a:defRPr/>
            </a:pPr>
            <a:r>
              <a:rPr lang="en-US" dirty="0" smtClean="0"/>
              <a:t>Juzoor Foundation for Health &amp; Social Development</a:t>
            </a:r>
          </a:p>
          <a:p>
            <a:pPr marL="548640" indent="-411480" fontAlgn="auto">
              <a:spcAft>
                <a:spcPts val="0"/>
              </a:spcAft>
              <a:buClr>
                <a:schemeClr val="tx1">
                  <a:shade val="95000"/>
                </a:schemeClr>
              </a:buClr>
              <a:buFont typeface="Wingdings" pitchFamily="2" charset="2"/>
              <a:buChar char="Ø"/>
              <a:defRPr/>
            </a:pPr>
            <a:r>
              <a:rPr lang="en-US" dirty="0" smtClean="0"/>
              <a:t>Columbia University</a:t>
            </a:r>
          </a:p>
          <a:p>
            <a:pPr marL="548640" indent="-411480" fontAlgn="auto">
              <a:spcAft>
                <a:spcPts val="0"/>
              </a:spcAft>
              <a:buClr>
                <a:schemeClr val="tx1">
                  <a:shade val="95000"/>
                </a:schemeClr>
              </a:buClr>
              <a:buFont typeface="Wingdings" pitchFamily="2" charset="2"/>
              <a:buChar char="Ø"/>
              <a:defRPr/>
            </a:pPr>
            <a:r>
              <a:rPr lang="en-US" dirty="0" smtClean="0"/>
              <a:t>Ministry of Higher Education/School Health Division. </a:t>
            </a:r>
          </a:p>
          <a:p>
            <a:pPr marL="548640" indent="-411480" fontAlgn="auto">
              <a:spcAft>
                <a:spcPts val="0"/>
              </a:spcAft>
              <a:buClr>
                <a:schemeClr val="tx1">
                  <a:shade val="95000"/>
                </a:schemeClr>
              </a:buClr>
              <a:buFont typeface="Wingdings 2"/>
              <a:buNone/>
              <a:defRPr/>
            </a:pPr>
            <a:r>
              <a:rPr lang="en-US" i="1" dirty="0" smtClean="0"/>
              <a:t>  </a:t>
            </a:r>
            <a:endParaRPr lang="en-US" dirty="0" smtClean="0"/>
          </a:p>
          <a:p>
            <a:pPr marL="548640" indent="-411480" fontAlgn="auto">
              <a:spcAft>
                <a:spcPts val="0"/>
              </a:spcAft>
              <a:buClr>
                <a:schemeClr val="tx1">
                  <a:shade val="95000"/>
                </a:schemeClr>
              </a:buClr>
              <a:buFont typeface="Wingdings 2"/>
              <a:buChar char=""/>
              <a:defRPr/>
            </a:pPr>
            <a:endParaRPr lang="en-US" dirty="0" smtClean="0"/>
          </a:p>
        </p:txBody>
      </p:sp>
      <p:sp>
        <p:nvSpPr>
          <p:cNvPr id="3" name="Title 2"/>
          <p:cNvSpPr>
            <a:spLocks noGrp="1"/>
          </p:cNvSpPr>
          <p:nvPr>
            <p:ph type="title"/>
          </p:nvPr>
        </p:nvSpPr>
        <p:spPr>
          <a:xfrm>
            <a:off x="457200" y="533400"/>
            <a:ext cx="8229600" cy="896112"/>
          </a:xfrm>
        </p:spPr>
        <p:txBody>
          <a:bodyPr>
            <a:noAutofit/>
          </a:bodyPr>
          <a:lstStyle/>
          <a:p>
            <a:pPr fontAlgn="auto">
              <a:spcAft>
                <a:spcPts val="0"/>
              </a:spcAft>
              <a:defRPr/>
            </a:pPr>
            <a:r>
              <a:rPr lang="en-US" sz="3600" b="1" dirty="0" smtClean="0">
                <a:solidFill>
                  <a:srgbClr val="FF0000"/>
                </a:solidFill>
              </a:rPr>
              <a:t>Study Team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685800" y="1371600"/>
            <a:ext cx="7772400" cy="4876800"/>
          </a:xfrm>
        </p:spPr>
        <p:txBody>
          <a:bodyPr/>
          <a:lstStyle/>
          <a:p>
            <a:pPr eaLnBrk="1" hangingPunct="1">
              <a:buClr>
                <a:srgbClr val="C00000"/>
              </a:buClr>
              <a:buSzPct val="150000"/>
              <a:buFont typeface="Arial" pitchFamily="34" charset="0"/>
              <a:buChar char="•"/>
            </a:pPr>
            <a:r>
              <a:rPr lang="en-US" dirty="0" smtClean="0"/>
              <a:t>Provide a picture of nutritional status in sample of school children in West Bank </a:t>
            </a:r>
          </a:p>
          <a:p>
            <a:pPr eaLnBrk="1" hangingPunct="1">
              <a:buClr>
                <a:srgbClr val="C00000"/>
              </a:buClr>
              <a:buSzPct val="150000"/>
              <a:buFont typeface="Arial" pitchFamily="34" charset="0"/>
              <a:buChar char="•"/>
            </a:pPr>
            <a:r>
              <a:rPr lang="en-US" dirty="0" smtClean="0"/>
              <a:t>Examine factors contributing to anemia among school children. </a:t>
            </a:r>
          </a:p>
          <a:p>
            <a:pPr eaLnBrk="1" hangingPunct="1">
              <a:buClr>
                <a:srgbClr val="C00000"/>
              </a:buClr>
              <a:buSzPct val="150000"/>
              <a:buFont typeface="Arial" pitchFamily="34" charset="0"/>
              <a:buChar char="•"/>
            </a:pPr>
            <a:r>
              <a:rPr lang="en-US" dirty="0" smtClean="0"/>
              <a:t>Help assess the impact of the health/nutritional interventions that are running in Palestinian communities.  </a:t>
            </a:r>
          </a:p>
          <a:p>
            <a:pPr eaLnBrk="1" hangingPunct="1">
              <a:buClr>
                <a:srgbClr val="C00000"/>
              </a:buClr>
              <a:buSzPct val="150000"/>
              <a:buFont typeface="Arial" pitchFamily="34" charset="0"/>
              <a:buChar char="•"/>
            </a:pPr>
            <a:r>
              <a:rPr lang="en-US" dirty="0" smtClean="0"/>
              <a:t>Identify key blood and biochemical parameters to incorporate in a surveillance system.</a:t>
            </a:r>
          </a:p>
          <a:p>
            <a:pPr eaLnBrk="1" hangingPunct="1">
              <a:buClr>
                <a:srgbClr val="C00000"/>
              </a:buClr>
              <a:buSzPct val="150000"/>
              <a:buFont typeface="Arial" pitchFamily="34" charset="0"/>
              <a:buChar char="•"/>
            </a:pPr>
            <a:r>
              <a:rPr lang="en-US" dirty="0" smtClean="0"/>
              <a:t>Offer evidence-base information to direct policies and nutritional interventions.</a:t>
            </a:r>
          </a:p>
          <a:p>
            <a:pPr eaLnBrk="1" hangingPunct="1">
              <a:buFont typeface="Wingdings 2" pitchFamily="18" charset="2"/>
              <a:buNone/>
            </a:pPr>
            <a:endParaRPr lang="en-US" dirty="0" smtClean="0"/>
          </a:p>
          <a:p>
            <a:pPr eaLnBrk="1" hangingPunct="1"/>
            <a:endParaRPr lang="en-US" dirty="0" smtClean="0"/>
          </a:p>
        </p:txBody>
      </p:sp>
      <p:sp>
        <p:nvSpPr>
          <p:cNvPr id="3" name="Title 2"/>
          <p:cNvSpPr>
            <a:spLocks noGrp="1"/>
          </p:cNvSpPr>
          <p:nvPr>
            <p:ph type="title"/>
          </p:nvPr>
        </p:nvSpPr>
        <p:spPr>
          <a:xfrm>
            <a:off x="685800" y="152400"/>
            <a:ext cx="8001000" cy="1219200"/>
          </a:xfrm>
        </p:spPr>
        <p:txBody>
          <a:bodyPr/>
          <a:lstStyle/>
          <a:p>
            <a:pPr eaLnBrk="1" fontAlgn="auto" hangingPunct="1">
              <a:spcAft>
                <a:spcPts val="0"/>
              </a:spcAft>
              <a:defRPr/>
            </a:pPr>
            <a:r>
              <a:rPr sz="3600" b="1" dirty="0" smtClean="0">
                <a:solidFill>
                  <a:srgbClr val="FF0000"/>
                </a:solidFill>
              </a:rPr>
              <a:t>Overall Objectives</a:t>
            </a:r>
            <a:endParaRPr sz="36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914400" y="1524001"/>
            <a:ext cx="7239000" cy="4267200"/>
          </a:xfrm>
        </p:spPr>
        <p:txBody>
          <a:bodyPr/>
          <a:lstStyle/>
          <a:p>
            <a:pPr eaLnBrk="1" hangingPunct="1">
              <a:buClr>
                <a:srgbClr val="C00000"/>
              </a:buClr>
              <a:buSzPct val="150000"/>
              <a:buFont typeface="Arial" pitchFamily="34" charset="0"/>
              <a:buChar char="•"/>
            </a:pPr>
            <a:r>
              <a:rPr lang="en-US" sz="3200" dirty="0" smtClean="0"/>
              <a:t>School-based cross- sectional survey 2009. </a:t>
            </a:r>
          </a:p>
          <a:p>
            <a:pPr eaLnBrk="1" hangingPunct="1">
              <a:buClr>
                <a:srgbClr val="C00000"/>
              </a:buClr>
              <a:buSzPct val="150000"/>
              <a:buFont typeface="Arial" pitchFamily="34" charset="0"/>
              <a:buChar char="•"/>
            </a:pPr>
            <a:r>
              <a:rPr lang="en-US" sz="3200" dirty="0" smtClean="0"/>
              <a:t>22 UNRWA and Government schools covering the North, Central and South regions of the West Bank</a:t>
            </a:r>
          </a:p>
          <a:p>
            <a:pPr eaLnBrk="1" hangingPunct="1">
              <a:buClr>
                <a:srgbClr val="C00000"/>
              </a:buClr>
              <a:buSzPct val="150000"/>
              <a:buFont typeface="Arial" pitchFamily="34" charset="0"/>
              <a:buChar char="•"/>
            </a:pPr>
            <a:r>
              <a:rPr lang="en-US" sz="3200" dirty="0" smtClean="0"/>
              <a:t>42 students randomly selected from each of 1st, 6th, and 9th grades. </a:t>
            </a:r>
          </a:p>
          <a:p>
            <a:pPr eaLnBrk="1" hangingPunct="1">
              <a:buClr>
                <a:srgbClr val="C00000"/>
              </a:buClr>
              <a:buSzPct val="150000"/>
              <a:buFont typeface="Arial" pitchFamily="34" charset="0"/>
              <a:buChar char="•"/>
            </a:pPr>
            <a:r>
              <a:rPr lang="en-US" sz="3200" dirty="0" smtClean="0"/>
              <a:t>1485 students: 50% female.</a:t>
            </a:r>
          </a:p>
          <a:p>
            <a:pPr eaLnBrk="1" hangingPunct="1">
              <a:buFont typeface="Wingdings" pitchFamily="2" charset="2"/>
              <a:buChar char="Ø"/>
            </a:pPr>
            <a:endParaRPr lang="en-US" sz="3200" dirty="0" smtClean="0"/>
          </a:p>
          <a:p>
            <a:pPr eaLnBrk="1" hangingPunct="1"/>
            <a:endParaRPr lang="en-US" sz="3200" dirty="0" smtClean="0"/>
          </a:p>
        </p:txBody>
      </p:sp>
      <p:sp>
        <p:nvSpPr>
          <p:cNvPr id="17410" name="Rectangle 2"/>
          <p:cNvSpPr>
            <a:spLocks noGrp="1" noChangeArrowheads="1"/>
          </p:cNvSpPr>
          <p:nvPr>
            <p:ph type="title"/>
          </p:nvPr>
        </p:nvSpPr>
        <p:spPr>
          <a:xfrm>
            <a:off x="609600" y="304800"/>
            <a:ext cx="7793037" cy="1143000"/>
          </a:xfrm>
        </p:spPr>
        <p:txBody>
          <a:bodyPr/>
          <a:lstStyle/>
          <a:p>
            <a:pPr eaLnBrk="1" fontAlgn="auto" hangingPunct="1">
              <a:spcAft>
                <a:spcPts val="0"/>
              </a:spcAft>
              <a:defRPr/>
            </a:pPr>
            <a:r>
              <a:rPr sz="3600" b="1" dirty="0" smtClean="0">
                <a:solidFill>
                  <a:srgbClr val="FF0000"/>
                </a:solidFill>
              </a:rPr>
              <a:t>Study Design</a:t>
            </a:r>
            <a:endParaRPr sz="3600" b="1"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25586</TotalTime>
  <Words>2186</Words>
  <Application>Microsoft Office PowerPoint</Application>
  <PresentationFormat>On-screen Show (4:3)</PresentationFormat>
  <Paragraphs>304</Paragraphs>
  <Slides>43</Slides>
  <Notes>14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Paper</vt:lpstr>
      <vt:lpstr>Nutrition of Palestinian School Children: A Double-Burden Situation </vt:lpstr>
      <vt:lpstr>Background</vt:lpstr>
      <vt:lpstr>Background- cont.</vt:lpstr>
      <vt:lpstr>Background- cont.</vt:lpstr>
      <vt:lpstr>Background- cont.</vt:lpstr>
      <vt:lpstr>Slide 6</vt:lpstr>
      <vt:lpstr>Study Team</vt:lpstr>
      <vt:lpstr>Overall Objectives</vt:lpstr>
      <vt:lpstr>Study Design</vt:lpstr>
      <vt:lpstr>Procedure</vt:lpstr>
      <vt:lpstr>Procedure</vt:lpstr>
      <vt:lpstr>Quality Control</vt:lpstr>
      <vt:lpstr>Slide 13</vt:lpstr>
      <vt:lpstr>Slide 14</vt:lpstr>
      <vt:lpstr>Response Rates</vt:lpstr>
      <vt:lpstr>Prevalence of Underweight (5th percentile), Overweight (85th) and Obesity (95th)</vt:lpstr>
      <vt:lpstr>Prevalence of Underweight ,Overweight and Obesity by Grade and Gender</vt:lpstr>
      <vt:lpstr>Factors associated with underweight</vt:lpstr>
      <vt:lpstr>Trend in BMI with increased grade</vt:lpstr>
      <vt:lpstr>Trend in Obesity with increased Grade</vt:lpstr>
      <vt:lpstr>Factors associated with overweight and weight</vt:lpstr>
      <vt:lpstr>Stunting</vt:lpstr>
      <vt:lpstr>Factors associated with Stunting</vt:lpstr>
      <vt:lpstr>Summary of Anthropometric measures</vt:lpstr>
      <vt:lpstr>Defining Anemia &amp; ID</vt:lpstr>
      <vt:lpstr>Prevalence of Anemia</vt:lpstr>
      <vt:lpstr>Prevalence of iron deficiency</vt:lpstr>
      <vt:lpstr>Prevalence of Anemia and ID by Grade and Gender</vt:lpstr>
      <vt:lpstr>Summary of Anemia:</vt:lpstr>
      <vt:lpstr>Low Serum Zinc (&lt; 65 µg/dL)* by District and Gender</vt:lpstr>
      <vt:lpstr>B12 Deficient (&lt;221 pg/ml)and Marginal (&lt; 300 pg/mL)</vt:lpstr>
      <vt:lpstr>B12 Deficient (&lt;221 pg/ml)and Marginal (&lt; 300 pg/mL)</vt:lpstr>
      <vt:lpstr>Serum Folate</vt:lpstr>
      <vt:lpstr>Low Serum Folate (&lt;7.0 µg/L )</vt:lpstr>
      <vt:lpstr>Low Serum Folate by Grade and Gender</vt:lpstr>
      <vt:lpstr>Prevalence of Low FT3,FT4 and High TSH</vt:lpstr>
      <vt:lpstr>Lead Toxicity</vt:lpstr>
      <vt:lpstr>Conclusions-1</vt:lpstr>
      <vt:lpstr>Conclusions-2</vt:lpstr>
      <vt:lpstr>Conclusions-3</vt:lpstr>
      <vt:lpstr>Conclusions-4</vt:lpstr>
      <vt:lpstr>Research Team</vt:lpstr>
      <vt:lpstr>Acknowledgement</vt:lpstr>
    </vt:vector>
  </TitlesOfParts>
  <Company>Population Health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Nutritional and Health Status of Palestinian School Children and Adolescents</dc:title>
  <dc:creator>Salwa Massad</dc:creator>
  <cp:lastModifiedBy>Windows User</cp:lastModifiedBy>
  <cp:revision>467</cp:revision>
  <dcterms:created xsi:type="dcterms:W3CDTF">2009-06-08T06:47:05Z</dcterms:created>
  <dcterms:modified xsi:type="dcterms:W3CDTF">2011-04-07T05:55:04Z</dcterms:modified>
</cp:coreProperties>
</file>