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slides/slide89.xml" ContentType="application/vnd.openxmlformats-officedocument.presentationml.slide+xml"/>
  <Override PartName="/ppt/slides/slide98.xml" ContentType="application/vnd.openxmlformats-officedocument.presentationml.slide+xml"/>
  <Override PartName="/ppt/diagrams/data3.xml" ContentType="application/vnd.openxmlformats-officedocument.drawingml.diagramData+xml"/>
  <Override PartName="/ppt/charts/chart4.xml" ContentType="application/vnd.openxmlformats-officedocument.drawingml.chart+xml"/>
  <Override PartName="/ppt/diagrams/colors5.xml" ContentType="application/vnd.openxmlformats-officedocument.drawingml.diagramColors+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charts/chart2.xml" ContentType="application/vnd.openxmlformats-officedocument.drawingml.chart+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diagrams/colors6.xml" ContentType="application/vnd.openxmlformats-officedocument.drawingml.diagramColors+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20.xml" ContentType="application/vnd.openxmlformats-officedocument.presentationml.slide+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377" r:id="rId2"/>
    <p:sldId id="396" r:id="rId3"/>
    <p:sldId id="364" r:id="rId4"/>
    <p:sldId id="374" r:id="rId5"/>
    <p:sldId id="366" r:id="rId6"/>
    <p:sldId id="367" r:id="rId7"/>
    <p:sldId id="372" r:id="rId8"/>
    <p:sldId id="373" r:id="rId9"/>
    <p:sldId id="274" r:id="rId10"/>
    <p:sldId id="381" r:id="rId11"/>
    <p:sldId id="389" r:id="rId12"/>
    <p:sldId id="382" r:id="rId13"/>
    <p:sldId id="362" r:id="rId14"/>
    <p:sldId id="363" r:id="rId15"/>
    <p:sldId id="400" r:id="rId16"/>
    <p:sldId id="386" r:id="rId17"/>
    <p:sldId id="416" r:id="rId18"/>
    <p:sldId id="275" r:id="rId19"/>
    <p:sldId id="387" r:id="rId20"/>
    <p:sldId id="401" r:id="rId21"/>
    <p:sldId id="415" r:id="rId22"/>
    <p:sldId id="402" r:id="rId23"/>
    <p:sldId id="414" r:id="rId24"/>
    <p:sldId id="403" r:id="rId25"/>
    <p:sldId id="410" r:id="rId26"/>
    <p:sldId id="404" r:id="rId27"/>
    <p:sldId id="406" r:id="rId28"/>
    <p:sldId id="407" r:id="rId29"/>
    <p:sldId id="408" r:id="rId30"/>
    <p:sldId id="436" r:id="rId31"/>
    <p:sldId id="421" r:id="rId32"/>
    <p:sldId id="409" r:id="rId33"/>
    <p:sldId id="435" r:id="rId34"/>
    <p:sldId id="434" r:id="rId35"/>
    <p:sldId id="385" r:id="rId36"/>
    <p:sldId id="391" r:id="rId37"/>
    <p:sldId id="393" r:id="rId38"/>
    <p:sldId id="392" r:id="rId39"/>
    <p:sldId id="412" r:id="rId40"/>
    <p:sldId id="397" r:id="rId41"/>
    <p:sldId id="398" r:id="rId42"/>
    <p:sldId id="399" r:id="rId43"/>
    <p:sldId id="455" r:id="rId44"/>
    <p:sldId id="343" r:id="rId45"/>
    <p:sldId id="346" r:id="rId46"/>
    <p:sldId id="344" r:id="rId47"/>
    <p:sldId id="347" r:id="rId48"/>
    <p:sldId id="345" r:id="rId49"/>
    <p:sldId id="348" r:id="rId50"/>
    <p:sldId id="351" r:id="rId51"/>
    <p:sldId id="349" r:id="rId52"/>
    <p:sldId id="350" r:id="rId53"/>
    <p:sldId id="352" r:id="rId54"/>
    <p:sldId id="353" r:id="rId55"/>
    <p:sldId id="456" r:id="rId56"/>
    <p:sldId id="419" r:id="rId57"/>
    <p:sldId id="418" r:id="rId58"/>
    <p:sldId id="420" r:id="rId59"/>
    <p:sldId id="449" r:id="rId60"/>
    <p:sldId id="450" r:id="rId61"/>
    <p:sldId id="443" r:id="rId62"/>
    <p:sldId id="444" r:id="rId63"/>
    <p:sldId id="445" r:id="rId64"/>
    <p:sldId id="446" r:id="rId65"/>
    <p:sldId id="447" r:id="rId66"/>
    <p:sldId id="448" r:id="rId67"/>
    <p:sldId id="426" r:id="rId68"/>
    <p:sldId id="427" r:id="rId69"/>
    <p:sldId id="428" r:id="rId70"/>
    <p:sldId id="429" r:id="rId71"/>
    <p:sldId id="430" r:id="rId72"/>
    <p:sldId id="431" r:id="rId73"/>
    <p:sldId id="432" r:id="rId74"/>
    <p:sldId id="437" r:id="rId75"/>
    <p:sldId id="439" r:id="rId76"/>
    <p:sldId id="440" r:id="rId77"/>
    <p:sldId id="441" r:id="rId78"/>
    <p:sldId id="442" r:id="rId79"/>
    <p:sldId id="453" r:id="rId80"/>
    <p:sldId id="454" r:id="rId81"/>
    <p:sldId id="422" r:id="rId82"/>
    <p:sldId id="451" r:id="rId83"/>
    <p:sldId id="459" r:id="rId84"/>
    <p:sldId id="458" r:id="rId85"/>
    <p:sldId id="460" r:id="rId86"/>
    <p:sldId id="461" r:id="rId87"/>
    <p:sldId id="462" r:id="rId88"/>
    <p:sldId id="463" r:id="rId89"/>
    <p:sldId id="259" r:id="rId90"/>
    <p:sldId id="260" r:id="rId91"/>
    <p:sldId id="261" r:id="rId92"/>
    <p:sldId id="262" r:id="rId93"/>
    <p:sldId id="263" r:id="rId94"/>
    <p:sldId id="302" r:id="rId95"/>
    <p:sldId id="303" r:id="rId96"/>
    <p:sldId id="315" r:id="rId97"/>
    <p:sldId id="331" r:id="rId98"/>
    <p:sldId id="332" r:id="rId99"/>
    <p:sldId id="316" r:id="rId100"/>
    <p:sldId id="317" r:id="rId101"/>
    <p:sldId id="318" r:id="rId102"/>
    <p:sldId id="319" r:id="rId103"/>
    <p:sldId id="452"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نمط فاتح 3 - تميي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نمط فاتح 2 - تميي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نمط متوسط 1 - تميي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644" autoAdjust="0"/>
    <p:restoredTop sz="94603" autoAdjust="0"/>
  </p:normalViewPr>
  <p:slideViewPr>
    <p:cSldViewPr>
      <p:cViewPr varScale="1">
        <p:scale>
          <a:sx n="83" d="100"/>
          <a:sy n="83" d="100"/>
        </p:scale>
        <p:origin x="-122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64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2"/>
  <c:chart>
    <c:view3D>
      <c:rotX val="20"/>
      <c:rotY val="40"/>
      <c:depthPercent val="100"/>
      <c:rAngAx val="1"/>
    </c:view3D>
    <c:sideWall>
      <c:spPr>
        <a:effectLst>
          <a:outerShdw blurRad="50800" dist="50800" dir="5400000" sx="1000" sy="1000" algn="ctr" rotWithShape="0">
            <a:srgbClr val="000000">
              <a:alpha val="43137"/>
            </a:srgbClr>
          </a:outerShdw>
        </a:effectLst>
        <a:scene3d>
          <a:camera prst="orthographicFront"/>
          <a:lightRig rig="threePt" dir="t"/>
        </a:scene3d>
        <a:sp3d/>
      </c:spPr>
    </c:sideWall>
    <c:backWall>
      <c:spPr>
        <a:effectLst>
          <a:outerShdw blurRad="50800" dist="50800" dir="5400000" sx="1000" sy="1000" algn="ctr" rotWithShape="0">
            <a:srgbClr val="000000">
              <a:alpha val="43137"/>
            </a:srgbClr>
          </a:outerShdw>
        </a:effectLst>
        <a:scene3d>
          <a:camera prst="orthographicFront"/>
          <a:lightRig rig="threePt" dir="t"/>
        </a:scene3d>
        <a:sp3d/>
      </c:spPr>
    </c:backWall>
    <c:plotArea>
      <c:layout>
        <c:manualLayout>
          <c:layoutTarget val="inner"/>
          <c:xMode val="edge"/>
          <c:yMode val="edge"/>
          <c:x val="0.12571084864391938"/>
          <c:y val="2.0294117647058851E-2"/>
          <c:w val="0.86335673665791779"/>
          <c:h val="0.67643272851763059"/>
        </c:manualLayout>
      </c:layout>
      <c:bar3DChart>
        <c:barDir val="col"/>
        <c:grouping val="clustered"/>
        <c:ser>
          <c:idx val="0"/>
          <c:order val="0"/>
          <c:cat>
            <c:strLit>
              <c:ptCount val="7"/>
              <c:pt idx="0">
                <c:v>C</c:v>
              </c:pt>
              <c:pt idx="1">
                <c:v>C+5%RWL</c:v>
              </c:pt>
              <c:pt idx="2">
                <c:v>C+5%CWL</c:v>
              </c:pt>
              <c:pt idx="3">
                <c:v>C+5%RSL</c:v>
              </c:pt>
              <c:pt idx="4">
                <c:v>C+5%CSL</c:v>
              </c:pt>
              <c:pt idx="5">
                <c:v>C+5%RSB</c:v>
              </c:pt>
              <c:pt idx="6">
                <c:v>C+1%PF68</c:v>
              </c:pt>
            </c:strLit>
          </c:cat>
          <c:val>
            <c:numRef>
              <c:f>Sheet1!$B$50:$B$56</c:f>
              <c:numCache>
                <c:formatCode>General</c:formatCode>
                <c:ptCount val="7"/>
                <c:pt idx="0">
                  <c:v>52</c:v>
                </c:pt>
                <c:pt idx="1">
                  <c:v>34</c:v>
                </c:pt>
                <c:pt idx="2">
                  <c:v>18</c:v>
                </c:pt>
                <c:pt idx="3">
                  <c:v>31</c:v>
                </c:pt>
                <c:pt idx="4">
                  <c:v>31</c:v>
                </c:pt>
                <c:pt idx="5">
                  <c:v>26</c:v>
                </c:pt>
                <c:pt idx="6">
                  <c:v>30</c:v>
                </c:pt>
              </c:numCache>
            </c:numRef>
          </c:val>
        </c:ser>
        <c:shape val="cylinder"/>
        <c:axId val="192359040"/>
        <c:axId val="192373888"/>
        <c:axId val="0"/>
      </c:bar3DChart>
      <c:catAx>
        <c:axId val="192359040"/>
        <c:scaling>
          <c:orientation val="minMax"/>
        </c:scaling>
        <c:axPos val="b"/>
        <c:title>
          <c:tx>
            <c:rich>
              <a:bodyPr/>
              <a:lstStyle/>
              <a:p>
                <a:pPr>
                  <a:defRPr sz="1800" b="1" i="0" u="none" strike="noStrike" baseline="0">
                    <a:solidFill>
                      <a:schemeClr val="tx1"/>
                    </a:solidFill>
                    <a:latin typeface="Calibri"/>
                    <a:ea typeface="Calibri"/>
                    <a:cs typeface="Calibri"/>
                  </a:defRPr>
                </a:pPr>
                <a:r>
                  <a:rPr lang="en-US">
                    <a:solidFill>
                      <a:schemeClr val="tx1"/>
                    </a:solidFill>
                  </a:rPr>
                  <a:t>Diet Group</a:t>
                </a:r>
              </a:p>
            </c:rich>
          </c:tx>
          <c:layout>
            <c:manualLayout>
              <c:xMode val="edge"/>
              <c:yMode val="edge"/>
              <c:x val="0.4177371460146429"/>
              <c:y val="0.93472353778655903"/>
            </c:manualLayout>
          </c:layout>
        </c:title>
        <c:numFmt formatCode="General" sourceLinked="1"/>
        <c:tickLblPos val="nextTo"/>
        <c:txPr>
          <a:bodyPr rot="2580000" vert="horz" anchor="ctr" anchorCtr="1"/>
          <a:lstStyle/>
          <a:p>
            <a:pPr>
              <a:defRPr/>
            </a:pPr>
            <a:endParaRPr lang="en-US"/>
          </a:p>
        </c:txPr>
        <c:crossAx val="192373888"/>
        <c:crosses val="autoZero"/>
        <c:auto val="1"/>
        <c:lblAlgn val="ctr"/>
        <c:lblOffset val="100"/>
        <c:tickLblSkip val="1"/>
        <c:tickMarkSkip val="1"/>
      </c:catAx>
      <c:valAx>
        <c:axId val="192373888"/>
        <c:scaling>
          <c:orientation val="minMax"/>
        </c:scaling>
        <c:axPos val="l"/>
        <c:majorGridlines/>
        <c:title>
          <c:tx>
            <c:rich>
              <a:bodyPr/>
              <a:lstStyle/>
              <a:p>
                <a:pPr>
                  <a:defRPr sz="1000" b="0" i="0" u="none" strike="noStrike" baseline="0">
                    <a:solidFill>
                      <a:schemeClr val="tx1"/>
                    </a:solidFill>
                    <a:latin typeface="Arial"/>
                    <a:ea typeface="Arial"/>
                    <a:cs typeface="Arial"/>
                  </a:defRPr>
                </a:pPr>
                <a:r>
                  <a:rPr lang="en-US" sz="1800" b="1" i="0" strike="noStrike">
                    <a:solidFill>
                      <a:schemeClr val="tx1"/>
                    </a:solidFill>
                    <a:latin typeface="Calibri"/>
                    <a:cs typeface="Calibri"/>
                  </a:rPr>
                  <a:t>Percent of AC from large foci </a:t>
                </a:r>
              </a:p>
              <a:p>
                <a:pPr>
                  <a:defRPr sz="1000" b="0" i="0" u="none" strike="noStrike" baseline="0">
                    <a:solidFill>
                      <a:schemeClr val="tx1"/>
                    </a:solidFill>
                    <a:latin typeface="Arial"/>
                    <a:ea typeface="Arial"/>
                    <a:cs typeface="Arial"/>
                  </a:defRPr>
                </a:pPr>
                <a:r>
                  <a:rPr lang="en-US" sz="1800" b="1" i="0" strike="noStrike">
                    <a:solidFill>
                      <a:schemeClr val="tx1"/>
                    </a:solidFill>
                    <a:latin typeface="Calibri"/>
                    <a:cs typeface="Calibri"/>
                  </a:rPr>
                  <a:t>(&gt;4AC) to total AC </a:t>
                </a:r>
              </a:p>
            </c:rich>
          </c:tx>
          <c:layout>
            <c:manualLayout>
              <c:xMode val="edge"/>
              <c:yMode val="edge"/>
              <c:x val="2.8670258322972811E-3"/>
              <c:y val="0.11895942896436833"/>
            </c:manualLayout>
          </c:layout>
        </c:title>
        <c:numFmt formatCode="General" sourceLinked="1"/>
        <c:tickLblPos val="nextTo"/>
        <c:txPr>
          <a:bodyPr rot="0" vert="horz"/>
          <a:lstStyle/>
          <a:p>
            <a:pPr>
              <a:defRPr/>
            </a:pPr>
            <a:endParaRPr lang="en-US"/>
          </a:p>
        </c:txPr>
        <c:crossAx val="192359040"/>
        <c:crosses val="autoZero"/>
        <c:crossBetween val="between"/>
      </c:valAx>
      <c:spPr>
        <a:noFill/>
        <a:ln w="25398">
          <a:noFill/>
        </a:ln>
      </c:spPr>
    </c:plotArea>
    <c:plotVisOnly val="1"/>
    <c:dispBlanksAs val="gap"/>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32"/>
  <c:chart>
    <c:view3D>
      <c:rotX val="20"/>
      <c:rotY val="40"/>
      <c:depthPercent val="100"/>
      <c:rAngAx val="1"/>
    </c:view3D>
    <c:plotArea>
      <c:layout>
        <c:manualLayout>
          <c:layoutTarget val="inner"/>
          <c:xMode val="edge"/>
          <c:yMode val="edge"/>
          <c:x val="0.18948178998286436"/>
          <c:y val="2.7950310559006462E-2"/>
          <c:w val="0.79532656558425896"/>
          <c:h val="0.76397515527950999"/>
        </c:manualLayout>
      </c:layout>
      <c:bar3DChart>
        <c:barDir val="col"/>
        <c:grouping val="clustered"/>
        <c:ser>
          <c:idx val="0"/>
          <c:order val="0"/>
          <c:cat>
            <c:strLit>
              <c:ptCount val="7"/>
              <c:pt idx="0">
                <c:v>C</c:v>
              </c:pt>
              <c:pt idx="1">
                <c:v>C+5%RWL</c:v>
              </c:pt>
              <c:pt idx="2">
                <c:v>C+5%CWL</c:v>
              </c:pt>
              <c:pt idx="3">
                <c:v>C+5%RSL</c:v>
              </c:pt>
              <c:pt idx="4">
                <c:v>C+5%CSL</c:v>
              </c:pt>
              <c:pt idx="5">
                <c:v>C+5%RSB</c:v>
              </c:pt>
              <c:pt idx="6">
                <c:v>C+5%PF68</c:v>
              </c:pt>
            </c:strLit>
          </c:cat>
          <c:val>
            <c:numRef>
              <c:f>Sheet1!$G$9:$G$15</c:f>
              <c:numCache>
                <c:formatCode>General</c:formatCode>
                <c:ptCount val="7"/>
                <c:pt idx="0">
                  <c:v>100</c:v>
                </c:pt>
                <c:pt idx="1">
                  <c:v>72.400000000000006</c:v>
                </c:pt>
                <c:pt idx="2">
                  <c:v>39.6</c:v>
                </c:pt>
                <c:pt idx="3">
                  <c:v>50.1</c:v>
                </c:pt>
                <c:pt idx="4">
                  <c:v>53.1</c:v>
                </c:pt>
                <c:pt idx="5">
                  <c:v>35.4</c:v>
                </c:pt>
                <c:pt idx="6">
                  <c:v>77</c:v>
                </c:pt>
              </c:numCache>
            </c:numRef>
          </c:val>
        </c:ser>
        <c:shape val="cylinder"/>
        <c:axId val="192548224"/>
        <c:axId val="192554496"/>
        <c:axId val="0"/>
      </c:bar3DChart>
      <c:catAx>
        <c:axId val="192548224"/>
        <c:scaling>
          <c:orientation val="minMax"/>
        </c:scaling>
        <c:axPos val="b"/>
        <c:title>
          <c:tx>
            <c:rich>
              <a:bodyPr/>
              <a:lstStyle/>
              <a:p>
                <a:pPr>
                  <a:defRPr sz="1794" b="1" i="0" u="none" strike="noStrike" baseline="0">
                    <a:solidFill>
                      <a:schemeClr val="tx1"/>
                    </a:solidFill>
                    <a:latin typeface="Calibri"/>
                    <a:ea typeface="Calibri"/>
                    <a:cs typeface="Calibri"/>
                  </a:defRPr>
                </a:pPr>
                <a:r>
                  <a:rPr lang="en-US">
                    <a:solidFill>
                      <a:schemeClr val="tx1"/>
                    </a:solidFill>
                  </a:rPr>
                  <a:t>Diet Group</a:t>
                </a:r>
              </a:p>
            </c:rich>
          </c:tx>
          <c:layout>
            <c:manualLayout>
              <c:xMode val="edge"/>
              <c:yMode val="edge"/>
              <c:x val="0.47988361580063527"/>
              <c:y val="0.92888199950615924"/>
            </c:manualLayout>
          </c:layout>
        </c:title>
        <c:numFmt formatCode="General" sourceLinked="1"/>
        <c:tickLblPos val="low"/>
        <c:txPr>
          <a:bodyPr rot="2700000" vert="horz"/>
          <a:lstStyle/>
          <a:p>
            <a:pPr>
              <a:defRPr/>
            </a:pPr>
            <a:endParaRPr lang="en-US"/>
          </a:p>
        </c:txPr>
        <c:crossAx val="192554496"/>
        <c:crosses val="autoZero"/>
        <c:auto val="1"/>
        <c:lblAlgn val="ctr"/>
        <c:lblOffset val="100"/>
        <c:tickLblSkip val="1"/>
        <c:tickMarkSkip val="1"/>
      </c:catAx>
      <c:valAx>
        <c:axId val="192554496"/>
        <c:scaling>
          <c:orientation val="minMax"/>
        </c:scaling>
        <c:axPos val="l"/>
        <c:majorGridlines/>
        <c:title>
          <c:tx>
            <c:rich>
              <a:bodyPr/>
              <a:lstStyle/>
              <a:p>
                <a:pPr>
                  <a:defRPr sz="1794" b="1" i="0" u="none" strike="noStrike" baseline="0">
                    <a:solidFill>
                      <a:schemeClr val="tx1"/>
                    </a:solidFill>
                    <a:latin typeface="Calibri"/>
                    <a:ea typeface="Calibri"/>
                    <a:cs typeface="Calibri"/>
                  </a:defRPr>
                </a:pPr>
                <a:r>
                  <a:rPr lang="en-US">
                    <a:solidFill>
                      <a:schemeClr val="tx1"/>
                    </a:solidFill>
                  </a:rPr>
                  <a:t>% of AC in treatments relative to control</a:t>
                </a:r>
              </a:p>
            </c:rich>
          </c:tx>
          <c:layout>
            <c:manualLayout>
              <c:xMode val="edge"/>
              <c:yMode val="edge"/>
              <c:x val="7.6404473449169577E-2"/>
              <c:y val="0.12111790904185758"/>
            </c:manualLayout>
          </c:layout>
        </c:title>
        <c:numFmt formatCode="General" sourceLinked="1"/>
        <c:tickLblPos val="nextTo"/>
        <c:txPr>
          <a:bodyPr rot="5400000" vert="horz"/>
          <a:lstStyle/>
          <a:p>
            <a:pPr>
              <a:defRPr/>
            </a:pPr>
            <a:endParaRPr lang="en-US"/>
          </a:p>
        </c:txPr>
        <c:crossAx val="192548224"/>
        <c:crosses val="autoZero"/>
        <c:crossBetween val="between"/>
      </c:valAx>
      <c:spPr>
        <a:noFill/>
        <a:ln w="25389">
          <a:noFill/>
        </a:ln>
      </c:spPr>
    </c:plotArea>
    <c:plotVisOnly val="1"/>
    <c:dispBlanksAs val="gap"/>
  </c:chart>
  <c:txPr>
    <a:bodyPr/>
    <a:lstStyle/>
    <a:p>
      <a:pPr>
        <a:defRPr sz="1798"/>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8"/>
  <c:chart>
    <c:view3D>
      <c:rotX val="20"/>
      <c:rotY val="40"/>
      <c:depthPercent val="100"/>
      <c:rAngAx val="1"/>
    </c:view3D>
    <c:plotArea>
      <c:layout>
        <c:manualLayout>
          <c:layoutTarget val="inner"/>
          <c:xMode val="edge"/>
          <c:yMode val="edge"/>
          <c:x val="0.14474429954068294"/>
          <c:y val="6.17283950617284E-3"/>
          <c:w val="0.82670942011155013"/>
          <c:h val="0.79320987654321495"/>
        </c:manualLayout>
      </c:layout>
      <c:bar3DChart>
        <c:barDir val="col"/>
        <c:grouping val="clustered"/>
        <c:ser>
          <c:idx val="0"/>
          <c:order val="0"/>
          <c:cat>
            <c:strLit>
              <c:ptCount val="7"/>
              <c:pt idx="0">
                <c:v>C</c:v>
              </c:pt>
              <c:pt idx="1">
                <c:v>C+5%RWL</c:v>
              </c:pt>
              <c:pt idx="2">
                <c:v>C+5%CWL</c:v>
              </c:pt>
              <c:pt idx="3">
                <c:v>C+5%RSL</c:v>
              </c:pt>
              <c:pt idx="4">
                <c:v>C+5%CSL</c:v>
              </c:pt>
              <c:pt idx="5">
                <c:v>C+5%RSB</c:v>
              </c:pt>
              <c:pt idx="6">
                <c:v> C+1%PF68</c:v>
              </c:pt>
            </c:strLit>
          </c:cat>
          <c:val>
            <c:numRef>
              <c:f>Sheet1!$H$9:$H$15</c:f>
              <c:numCache>
                <c:formatCode>General</c:formatCode>
                <c:ptCount val="7"/>
                <c:pt idx="0">
                  <c:v>100</c:v>
                </c:pt>
                <c:pt idx="1">
                  <c:v>90.9</c:v>
                </c:pt>
                <c:pt idx="2">
                  <c:v>57.3</c:v>
                </c:pt>
                <c:pt idx="3">
                  <c:v>63.4</c:v>
                </c:pt>
                <c:pt idx="4">
                  <c:v>72.400000000000006</c:v>
                </c:pt>
                <c:pt idx="5">
                  <c:v>46.9</c:v>
                </c:pt>
                <c:pt idx="6">
                  <c:v>99.1</c:v>
                </c:pt>
              </c:numCache>
            </c:numRef>
          </c:val>
        </c:ser>
        <c:shape val="cylinder"/>
        <c:axId val="192822272"/>
        <c:axId val="192878464"/>
        <c:axId val="0"/>
      </c:bar3DChart>
      <c:catAx>
        <c:axId val="192822272"/>
        <c:scaling>
          <c:orientation val="minMax"/>
        </c:scaling>
        <c:axPos val="b"/>
        <c:title>
          <c:tx>
            <c:rich>
              <a:bodyPr/>
              <a:lstStyle/>
              <a:p>
                <a:pPr>
                  <a:defRPr sz="1800" b="1" i="0" u="none" strike="noStrike" baseline="0">
                    <a:solidFill>
                      <a:srgbClr val="FFCC00"/>
                    </a:solidFill>
                    <a:latin typeface="Calibri"/>
                    <a:ea typeface="Calibri"/>
                    <a:cs typeface="Calibri"/>
                  </a:defRPr>
                </a:pPr>
                <a:r>
                  <a:rPr lang="en-US" dirty="0">
                    <a:solidFill>
                      <a:schemeClr val="tx1"/>
                    </a:solidFill>
                  </a:rPr>
                  <a:t>Diet Group</a:t>
                </a:r>
              </a:p>
            </c:rich>
          </c:tx>
          <c:layout>
            <c:manualLayout>
              <c:xMode val="edge"/>
              <c:yMode val="edge"/>
              <c:x val="0.44636992861099462"/>
              <c:y val="0.91975310120455478"/>
            </c:manualLayout>
          </c:layout>
        </c:title>
        <c:numFmt formatCode="General" sourceLinked="1"/>
        <c:tickLblPos val="low"/>
        <c:txPr>
          <a:bodyPr rot="2700000" vert="horz"/>
          <a:lstStyle/>
          <a:p>
            <a:pPr>
              <a:defRPr/>
            </a:pPr>
            <a:endParaRPr lang="en-US"/>
          </a:p>
        </c:txPr>
        <c:crossAx val="192878464"/>
        <c:crosses val="autoZero"/>
        <c:auto val="1"/>
        <c:lblAlgn val="ctr"/>
        <c:lblOffset val="100"/>
        <c:tickLblSkip val="1"/>
        <c:tickMarkSkip val="1"/>
      </c:catAx>
      <c:valAx>
        <c:axId val="192878464"/>
        <c:scaling>
          <c:orientation val="minMax"/>
        </c:scaling>
        <c:axPos val="l"/>
        <c:majorGridlines/>
        <c:title>
          <c:tx>
            <c:rich>
              <a:bodyPr/>
              <a:lstStyle/>
              <a:p>
                <a:pPr>
                  <a:defRPr sz="1800" b="1" i="0" u="none" strike="noStrike" baseline="0">
                    <a:solidFill>
                      <a:schemeClr val="tx1"/>
                    </a:solidFill>
                    <a:latin typeface="Calibri"/>
                    <a:ea typeface="Calibri"/>
                    <a:cs typeface="Calibri"/>
                  </a:defRPr>
                </a:pPr>
                <a:r>
                  <a:rPr lang="en-US">
                    <a:solidFill>
                      <a:schemeClr val="tx1"/>
                    </a:solidFill>
                  </a:rPr>
                  <a:t>% of ACF in treatments relative to control</a:t>
                </a:r>
              </a:p>
            </c:rich>
          </c:tx>
          <c:layout>
            <c:manualLayout>
              <c:xMode val="edge"/>
              <c:yMode val="edge"/>
              <c:x val="4.490994838662913E-2"/>
              <c:y val="0.11331576898895251"/>
            </c:manualLayout>
          </c:layout>
        </c:title>
        <c:numFmt formatCode="General" sourceLinked="1"/>
        <c:tickLblPos val="nextTo"/>
        <c:txPr>
          <a:bodyPr rot="0" vert="horz"/>
          <a:lstStyle/>
          <a:p>
            <a:pPr>
              <a:defRPr/>
            </a:pPr>
            <a:endParaRPr lang="en-US"/>
          </a:p>
        </c:txPr>
        <c:crossAx val="192822272"/>
        <c:crosses val="autoZero"/>
        <c:crossBetween val="between"/>
      </c:valAx>
      <c:spPr>
        <a:noFill/>
        <a:ln w="25398">
          <a:noFill/>
        </a:ln>
      </c:spPr>
    </c:plotArea>
    <c:plotVisOnly val="1"/>
    <c:dispBlanksAs val="gap"/>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8"/>
  <c:chart>
    <c:view3D>
      <c:rotX val="20"/>
      <c:rotY val="40"/>
      <c:depthPercent val="100"/>
      <c:rAngAx val="1"/>
    </c:view3D>
    <c:plotArea>
      <c:layout>
        <c:manualLayout>
          <c:layoutTarget val="inner"/>
          <c:xMode val="edge"/>
          <c:yMode val="edge"/>
          <c:x val="0.13207099112610923"/>
          <c:y val="8.8888888888889739E-2"/>
          <c:w val="0.82977336166312565"/>
          <c:h val="0.55400771731891763"/>
        </c:manualLayout>
      </c:layout>
      <c:bar3DChart>
        <c:barDir val="col"/>
        <c:grouping val="clustered"/>
        <c:ser>
          <c:idx val="0"/>
          <c:order val="0"/>
          <c:cat>
            <c:strLit>
              <c:ptCount val="7"/>
              <c:pt idx="0">
                <c:v>C</c:v>
              </c:pt>
              <c:pt idx="1">
                <c:v>C+5%RWL</c:v>
              </c:pt>
              <c:pt idx="2">
                <c:v>C+5%CWL</c:v>
              </c:pt>
              <c:pt idx="3">
                <c:v>C+5%RSL</c:v>
              </c:pt>
              <c:pt idx="4">
                <c:v>C+5%CSL</c:v>
              </c:pt>
              <c:pt idx="5">
                <c:v>C+5%RSB</c:v>
              </c:pt>
              <c:pt idx="6">
                <c:v>C+1%PF68</c:v>
              </c:pt>
            </c:strLit>
          </c:cat>
          <c:val>
            <c:numRef>
              <c:f>Sheet1!$I$9:$I$15</c:f>
              <c:numCache>
                <c:formatCode>General</c:formatCode>
                <c:ptCount val="7"/>
                <c:pt idx="0">
                  <c:v>100</c:v>
                </c:pt>
                <c:pt idx="1">
                  <c:v>74.099999999999994</c:v>
                </c:pt>
                <c:pt idx="2">
                  <c:v>63.5</c:v>
                </c:pt>
                <c:pt idx="3">
                  <c:v>69.7</c:v>
                </c:pt>
                <c:pt idx="4">
                  <c:v>68.5</c:v>
                </c:pt>
                <c:pt idx="5">
                  <c:v>66.2</c:v>
                </c:pt>
                <c:pt idx="6">
                  <c:v>70.3</c:v>
                </c:pt>
              </c:numCache>
            </c:numRef>
          </c:val>
        </c:ser>
        <c:shape val="cylinder"/>
        <c:axId val="192969344"/>
        <c:axId val="192977536"/>
        <c:axId val="0"/>
      </c:bar3DChart>
      <c:catAx>
        <c:axId val="192969344"/>
        <c:scaling>
          <c:orientation val="minMax"/>
        </c:scaling>
        <c:axPos val="b"/>
        <c:title>
          <c:tx>
            <c:rich>
              <a:bodyPr/>
              <a:lstStyle/>
              <a:p>
                <a:pPr>
                  <a:defRPr sz="1794" b="1" i="0" u="none" strike="noStrike" baseline="0">
                    <a:solidFill>
                      <a:srgbClr val="FFCC00"/>
                    </a:solidFill>
                    <a:latin typeface="Calibri"/>
                    <a:ea typeface="Calibri"/>
                    <a:cs typeface="Calibri"/>
                  </a:defRPr>
                </a:pPr>
                <a:r>
                  <a:rPr lang="en-US" dirty="0">
                    <a:solidFill>
                      <a:schemeClr val="tx1"/>
                    </a:solidFill>
                  </a:rPr>
                  <a:t>Diet Group</a:t>
                </a:r>
              </a:p>
            </c:rich>
          </c:tx>
          <c:layout>
            <c:manualLayout>
              <c:xMode val="edge"/>
              <c:yMode val="edge"/>
              <c:x val="0.41139433723089275"/>
              <c:y val="0.89611209245232148"/>
            </c:manualLayout>
          </c:layout>
        </c:title>
        <c:numFmt formatCode="General" sourceLinked="1"/>
        <c:tickLblPos val="low"/>
        <c:txPr>
          <a:bodyPr rot="2700000" vert="horz"/>
          <a:lstStyle/>
          <a:p>
            <a:pPr>
              <a:defRPr/>
            </a:pPr>
            <a:endParaRPr lang="en-US"/>
          </a:p>
        </c:txPr>
        <c:crossAx val="192977536"/>
        <c:crosses val="autoZero"/>
        <c:auto val="1"/>
        <c:lblAlgn val="ctr"/>
        <c:lblOffset val="100"/>
        <c:tickLblSkip val="1"/>
        <c:tickMarkSkip val="1"/>
      </c:catAx>
      <c:valAx>
        <c:axId val="192977536"/>
        <c:scaling>
          <c:orientation val="minMax"/>
        </c:scaling>
        <c:axPos val="l"/>
        <c:majorGridlines/>
        <c:title>
          <c:tx>
            <c:rich>
              <a:bodyPr/>
              <a:lstStyle/>
              <a:p>
                <a:pPr>
                  <a:defRPr sz="1794" b="1" i="0" u="none" strike="noStrike" baseline="0">
                    <a:solidFill>
                      <a:schemeClr val="tx1"/>
                    </a:solidFill>
                    <a:latin typeface="Calibri"/>
                    <a:ea typeface="Calibri"/>
                    <a:cs typeface="Calibri"/>
                  </a:defRPr>
                </a:pPr>
                <a:r>
                  <a:rPr lang="en-US">
                    <a:solidFill>
                      <a:schemeClr val="tx1"/>
                    </a:solidFill>
                  </a:rPr>
                  <a:t>% of C M in treatments relative tocontrol</a:t>
                </a:r>
              </a:p>
            </c:rich>
          </c:tx>
          <c:layout>
            <c:manualLayout>
              <c:xMode val="edge"/>
              <c:yMode val="edge"/>
              <c:x val="4.5545474150400563E-2"/>
              <c:y val="9.5208925880462841E-2"/>
            </c:manualLayout>
          </c:layout>
        </c:title>
        <c:numFmt formatCode="General" sourceLinked="1"/>
        <c:tickLblPos val="nextTo"/>
        <c:txPr>
          <a:bodyPr rot="0" vert="horz"/>
          <a:lstStyle/>
          <a:p>
            <a:pPr>
              <a:defRPr/>
            </a:pPr>
            <a:endParaRPr lang="en-US"/>
          </a:p>
        </c:txPr>
        <c:crossAx val="192969344"/>
        <c:crosses val="autoZero"/>
        <c:crossBetween val="between"/>
      </c:valAx>
      <c:spPr>
        <a:noFill/>
        <a:ln w="25383">
          <a:noFill/>
        </a:ln>
      </c:spPr>
    </c:plotArea>
    <c:plotVisOnly val="1"/>
    <c:dispBlanksAs val="gap"/>
  </c:chart>
  <c:txPr>
    <a:bodyPr/>
    <a:lstStyle/>
    <a:p>
      <a:pPr>
        <a:defRPr sz="1798"/>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32"/>
  <c:chart>
    <c:view3D>
      <c:rotX val="20"/>
      <c:rotY val="40"/>
      <c:depthPercent val="100"/>
      <c:rAngAx val="1"/>
    </c:view3D>
    <c:plotArea>
      <c:layout>
        <c:manualLayout>
          <c:layoutTarget val="inner"/>
          <c:xMode val="edge"/>
          <c:yMode val="edge"/>
          <c:x val="6.9444444444444503E-2"/>
          <c:y val="7.5000000000000011E-2"/>
          <c:w val="0.80324074074074059"/>
          <c:h val="0.6964285714285765"/>
        </c:manualLayout>
      </c:layout>
      <c:bar3DChart>
        <c:barDir val="col"/>
        <c:grouping val="clustered"/>
        <c:ser>
          <c:idx val="0"/>
          <c:order val="0"/>
          <c:cat>
            <c:strLit>
              <c:ptCount val="7"/>
              <c:pt idx="0">
                <c:v>C</c:v>
              </c:pt>
              <c:pt idx="1">
                <c:v>C+5%RWL</c:v>
              </c:pt>
              <c:pt idx="2">
                <c:v>C+5%CWL</c:v>
              </c:pt>
              <c:pt idx="3">
                <c:v>C+5%RSL</c:v>
              </c:pt>
              <c:pt idx="4">
                <c:v>C+5%CSL</c:v>
              </c:pt>
              <c:pt idx="5">
                <c:v>C+5%RSB</c:v>
              </c:pt>
              <c:pt idx="6">
                <c:v>C+1%PF68</c:v>
              </c:pt>
            </c:strLit>
          </c:cat>
          <c:val>
            <c:numRef>
              <c:f>Sheet3!$B$3:$B$9</c:f>
              <c:numCache>
                <c:formatCode>General</c:formatCode>
                <c:ptCount val="7"/>
                <c:pt idx="0">
                  <c:v>26.13000000000002</c:v>
                </c:pt>
                <c:pt idx="1">
                  <c:v>57.34</c:v>
                </c:pt>
                <c:pt idx="2">
                  <c:v>67.940000000000026</c:v>
                </c:pt>
                <c:pt idx="3">
                  <c:v>51.38</c:v>
                </c:pt>
                <c:pt idx="4">
                  <c:v>52.41</c:v>
                </c:pt>
                <c:pt idx="5">
                  <c:v>57.32</c:v>
                </c:pt>
                <c:pt idx="6">
                  <c:v>57.81</c:v>
                </c:pt>
              </c:numCache>
            </c:numRef>
          </c:val>
        </c:ser>
        <c:shape val="cylinder"/>
        <c:axId val="195941504"/>
        <c:axId val="195943424"/>
        <c:axId val="0"/>
      </c:bar3DChart>
      <c:catAx>
        <c:axId val="195941504"/>
        <c:scaling>
          <c:orientation val="minMax"/>
        </c:scaling>
        <c:axPos val="b"/>
        <c:title>
          <c:tx>
            <c:rich>
              <a:bodyPr/>
              <a:lstStyle/>
              <a:p>
                <a:pPr>
                  <a:defRPr sz="1799" b="1" i="0" u="none" strike="noStrike" baseline="0">
                    <a:solidFill>
                      <a:srgbClr val="000000"/>
                    </a:solidFill>
                    <a:latin typeface="Calibri"/>
                    <a:ea typeface="Calibri"/>
                    <a:cs typeface="Calibri"/>
                  </a:defRPr>
                </a:pPr>
                <a:r>
                  <a:rPr lang="en-US"/>
                  <a:t>Diet Group</a:t>
                </a:r>
              </a:p>
            </c:rich>
          </c:tx>
          <c:layout>
            <c:manualLayout>
              <c:xMode val="edge"/>
              <c:yMode val="edge"/>
              <c:x val="0.42435453855560912"/>
              <c:y val="0.94278341495972862"/>
            </c:manualLayout>
          </c:layout>
        </c:title>
        <c:numFmt formatCode="General" sourceLinked="1"/>
        <c:tickLblPos val="nextTo"/>
        <c:txPr>
          <a:bodyPr rot="2700000" vert="horz"/>
          <a:lstStyle/>
          <a:p>
            <a:pPr>
              <a:defRPr/>
            </a:pPr>
            <a:endParaRPr lang="en-US"/>
          </a:p>
        </c:txPr>
        <c:crossAx val="195943424"/>
        <c:crosses val="autoZero"/>
        <c:auto val="1"/>
        <c:lblAlgn val="ctr"/>
        <c:lblOffset val="100"/>
        <c:tickLblSkip val="1"/>
        <c:tickMarkSkip val="1"/>
      </c:catAx>
      <c:valAx>
        <c:axId val="195943424"/>
        <c:scaling>
          <c:orientation val="minMax"/>
        </c:scaling>
        <c:axPos val="l"/>
        <c:majorGridlines/>
        <c:title>
          <c:tx>
            <c:rich>
              <a:bodyPr/>
              <a:lstStyle/>
              <a:p>
                <a:pPr>
                  <a:defRPr sz="1799" b="1" i="0" u="none" strike="noStrike" baseline="0">
                    <a:solidFill>
                      <a:srgbClr val="000000"/>
                    </a:solidFill>
                    <a:latin typeface="Calibri"/>
                    <a:ea typeface="Calibri"/>
                    <a:cs typeface="Calibri"/>
                  </a:defRPr>
                </a:pPr>
                <a:r>
                  <a:rPr lang="en-US"/>
                  <a:t>GST activity(mcmol/mg/min)</a:t>
                </a:r>
              </a:p>
            </c:rich>
          </c:tx>
          <c:layout>
            <c:manualLayout>
              <c:xMode val="edge"/>
              <c:yMode val="edge"/>
              <c:x val="0"/>
              <c:y val="0.12368067393637665"/>
            </c:manualLayout>
          </c:layout>
        </c:title>
        <c:numFmt formatCode="General" sourceLinked="1"/>
        <c:tickLblPos val="nextTo"/>
        <c:txPr>
          <a:bodyPr rot="0" vert="horz"/>
          <a:lstStyle/>
          <a:p>
            <a:pPr>
              <a:defRPr/>
            </a:pPr>
            <a:endParaRPr lang="en-US"/>
          </a:p>
        </c:txPr>
        <c:crossAx val="195941504"/>
        <c:crosses val="autoZero"/>
        <c:crossBetween val="between"/>
      </c:valAx>
      <c:spPr>
        <a:noFill/>
        <a:ln w="25390">
          <a:noFill/>
        </a:ln>
      </c:spPr>
    </c:plotArea>
    <c:plotVisOnly val="1"/>
    <c:dispBlanksAs val="gap"/>
  </c:chart>
  <c:txPr>
    <a:bodyPr/>
    <a:lstStyle/>
    <a:p>
      <a:pPr>
        <a:defRPr sz="1799"/>
      </a:pPr>
      <a:endParaRPr lang="en-US"/>
    </a:p>
  </c:txPr>
  <c:externalData r:id="rId1"/>
</c:chartSpace>
</file>

<file path=ppt/diagrams/_rels/data3.xml.rels><?xml version="1.0" encoding="UTF-8" standalone="yes"?>
<Relationships xmlns="http://schemas.openxmlformats.org/package/2006/relationships"><Relationship Id="rId1" Type="http://schemas.openxmlformats.org/officeDocument/2006/relationships/image" Target="../media/image109.png"/></Relationships>
</file>

<file path=ppt/diagrams/_rels/data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image" Target="../media/image120.png"/></Relationships>
</file>

<file path=ppt/diagrams/_rels/data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image" Target="../media/image122.png"/></Relationships>
</file>

<file path=ppt/diagrams/_rels/data6.xml.rels><?xml version="1.0" encoding="UTF-8" standalone="yes"?>
<Relationships xmlns="http://schemas.openxmlformats.org/package/2006/relationships"><Relationship Id="rId1" Type="http://schemas.openxmlformats.org/officeDocument/2006/relationships/image" Target="../media/image124.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31217B-9BB9-478E-BF35-DF565B8C6EC0}" type="doc">
      <dgm:prSet loTypeId="urn:microsoft.com/office/officeart/2005/8/layout/hierarchy1" loCatId="hierarchy" qsTypeId="urn:microsoft.com/office/officeart/2005/8/quickstyle/simple1" qsCatId="simple" csTypeId="urn:microsoft.com/office/officeart/2005/8/colors/accent6_2" csCatId="accent6" phldr="1"/>
      <dgm:spPr/>
      <dgm:t>
        <a:bodyPr/>
        <a:lstStyle/>
        <a:p>
          <a:endParaRPr lang="en-US"/>
        </a:p>
      </dgm:t>
    </dgm:pt>
    <dgm:pt modelId="{C110A468-BC93-4F2E-AB77-E889A7FA270F}">
      <dgm:prSet phldrT="[Text]" custT="1"/>
      <dgm:spPr/>
      <dgm:t>
        <a:bodyPr/>
        <a:lstStyle/>
        <a:p>
          <a:pPr algn="ctr" rtl="0"/>
          <a:r>
            <a:rPr lang="ar-JO" sz="1200" b="1" dirty="0" smtClean="0"/>
            <a:t>الأغذية الوظيفية</a:t>
          </a:r>
          <a:endParaRPr lang="en-GB" sz="1200" b="1" dirty="0" smtClean="0"/>
        </a:p>
        <a:p>
          <a:pPr algn="ctr" rtl="0"/>
          <a:r>
            <a:rPr lang="en-GB" sz="1200" b="1" dirty="0" smtClean="0"/>
            <a:t>Functional Foods</a:t>
          </a:r>
          <a:endParaRPr lang="en-US" sz="1200" b="1" dirty="0"/>
        </a:p>
      </dgm:t>
    </dgm:pt>
    <dgm:pt modelId="{628DA895-B999-43C7-B538-093581930CF6}" type="parTrans" cxnId="{D6BAE358-11B9-4936-AF1F-3483CC993EEF}">
      <dgm:prSet/>
      <dgm:spPr/>
      <dgm:t>
        <a:bodyPr/>
        <a:lstStyle/>
        <a:p>
          <a:endParaRPr lang="en-US"/>
        </a:p>
      </dgm:t>
    </dgm:pt>
    <dgm:pt modelId="{E03DF19F-4870-4331-A97B-E39FEC015465}" type="sibTrans" cxnId="{D6BAE358-11B9-4936-AF1F-3483CC993EEF}">
      <dgm:prSet/>
      <dgm:spPr/>
      <dgm:t>
        <a:bodyPr/>
        <a:lstStyle/>
        <a:p>
          <a:endParaRPr lang="en-US"/>
        </a:p>
      </dgm:t>
    </dgm:pt>
    <dgm:pt modelId="{6615E799-BB09-475F-B84A-0EB07093F2FE}">
      <dgm:prSet phldrT="[Text]" custT="1"/>
      <dgm:spPr/>
      <dgm:t>
        <a:bodyPr/>
        <a:lstStyle/>
        <a:p>
          <a:pPr algn="ctr" rtl="0"/>
          <a:r>
            <a:rPr lang="ar-JO" sz="1200" b="1" dirty="0" smtClean="0"/>
            <a:t>المركبات الوظيفية الحيوية</a:t>
          </a:r>
          <a:endParaRPr lang="en-GB" sz="1200" b="1" dirty="0" smtClean="0"/>
        </a:p>
        <a:p>
          <a:pPr algn="ctr" rtl="0"/>
          <a:r>
            <a:rPr lang="en-GB" sz="1200" b="1" dirty="0" smtClean="0"/>
            <a:t>Bioactive Functional Compounds</a:t>
          </a:r>
          <a:endParaRPr lang="en-US" sz="1200" b="1" dirty="0"/>
        </a:p>
      </dgm:t>
    </dgm:pt>
    <dgm:pt modelId="{477C9FCD-76F2-40A3-9D43-AD6F88CE42E6}" type="parTrans" cxnId="{935C844D-B19B-4EE4-96D8-F8BA1E00C119}">
      <dgm:prSet/>
      <dgm:spPr/>
      <dgm:t>
        <a:bodyPr/>
        <a:lstStyle/>
        <a:p>
          <a:pPr algn="ctr" rtl="0"/>
          <a:endParaRPr lang="en-US" sz="1800" b="1" dirty="0"/>
        </a:p>
      </dgm:t>
    </dgm:pt>
    <dgm:pt modelId="{6FB6D91B-FB16-45B3-AB32-B6CD5D0601D8}" type="sibTrans" cxnId="{935C844D-B19B-4EE4-96D8-F8BA1E00C119}">
      <dgm:prSet/>
      <dgm:spPr/>
      <dgm:t>
        <a:bodyPr/>
        <a:lstStyle/>
        <a:p>
          <a:endParaRPr lang="en-US"/>
        </a:p>
      </dgm:t>
    </dgm:pt>
    <dgm:pt modelId="{56A8090C-336F-4678-848E-65FED10D8870}">
      <dgm:prSet phldrT="[Text]" custT="1"/>
      <dgm:spPr/>
      <dgm:t>
        <a:bodyPr/>
        <a:lstStyle/>
        <a:p>
          <a:pPr algn="ctr" rtl="0"/>
          <a:r>
            <a:rPr lang="ar-JO" sz="1200" b="1" dirty="0" smtClean="0"/>
            <a:t>المركبات البكتيرية</a:t>
          </a:r>
          <a:endParaRPr lang="en-GB" sz="1200" b="1" dirty="0" smtClean="0"/>
        </a:p>
        <a:p>
          <a:pPr algn="ctr" rtl="0"/>
          <a:r>
            <a:rPr lang="en-GB" sz="1200" b="1" dirty="0" smtClean="0"/>
            <a:t>Bacteriochemicals</a:t>
          </a:r>
        </a:p>
        <a:p>
          <a:pPr algn="ctr" rtl="0"/>
          <a:endParaRPr lang="en-US" sz="1200" b="1" dirty="0"/>
        </a:p>
      </dgm:t>
    </dgm:pt>
    <dgm:pt modelId="{2CB56EC1-F9F3-4FC1-928B-82869FCDD60A}" type="parTrans" cxnId="{E86C8B98-C70D-405D-BB9B-EB05AE13BA61}">
      <dgm:prSet/>
      <dgm:spPr/>
      <dgm:t>
        <a:bodyPr/>
        <a:lstStyle/>
        <a:p>
          <a:pPr algn="ctr" rtl="0"/>
          <a:endParaRPr lang="en-US" sz="1800" b="1" dirty="0"/>
        </a:p>
      </dgm:t>
    </dgm:pt>
    <dgm:pt modelId="{F09C98B7-E331-49A1-94CA-FAB7B18AC141}" type="sibTrans" cxnId="{E86C8B98-C70D-405D-BB9B-EB05AE13BA61}">
      <dgm:prSet/>
      <dgm:spPr/>
      <dgm:t>
        <a:bodyPr/>
        <a:lstStyle/>
        <a:p>
          <a:endParaRPr lang="en-US"/>
        </a:p>
      </dgm:t>
    </dgm:pt>
    <dgm:pt modelId="{CE3050FF-FEAF-46A1-9FDB-38C82A0903D6}">
      <dgm:prSet phldrT="[Text]" custT="1"/>
      <dgm:spPr/>
      <dgm:t>
        <a:bodyPr/>
        <a:lstStyle/>
        <a:p>
          <a:pPr algn="ctr" rtl="0"/>
          <a:r>
            <a:rPr lang="ar-JO" sz="1200" b="1" dirty="0" smtClean="0"/>
            <a:t>المركبات الحيوانية</a:t>
          </a:r>
          <a:endParaRPr lang="en-GB" sz="1200" b="1" dirty="0" smtClean="0"/>
        </a:p>
        <a:p>
          <a:pPr algn="ctr" rtl="0"/>
          <a:r>
            <a:rPr lang="en-GB" sz="1200" b="1" dirty="0" smtClean="0"/>
            <a:t>Zoochemicals</a:t>
          </a:r>
          <a:endParaRPr lang="en-US" sz="1200" b="1" dirty="0"/>
        </a:p>
      </dgm:t>
    </dgm:pt>
    <dgm:pt modelId="{4C7E5F03-CA00-45E5-8223-B2C790862D48}" type="parTrans" cxnId="{51F04C3D-511F-4DD8-B53B-1829AC4BE897}">
      <dgm:prSet/>
      <dgm:spPr/>
      <dgm:t>
        <a:bodyPr/>
        <a:lstStyle/>
        <a:p>
          <a:pPr algn="ctr" rtl="0"/>
          <a:endParaRPr lang="en-US" sz="1800" b="1" dirty="0"/>
        </a:p>
      </dgm:t>
    </dgm:pt>
    <dgm:pt modelId="{86518ED7-2685-451D-9C03-E7B926EC1CB5}" type="sibTrans" cxnId="{51F04C3D-511F-4DD8-B53B-1829AC4BE897}">
      <dgm:prSet/>
      <dgm:spPr/>
      <dgm:t>
        <a:bodyPr/>
        <a:lstStyle/>
        <a:p>
          <a:endParaRPr lang="en-US"/>
        </a:p>
      </dgm:t>
    </dgm:pt>
    <dgm:pt modelId="{1D581E3A-A783-417B-8DBD-63BC1F47AF05}">
      <dgm:prSet phldrT="[Text]" custT="1"/>
      <dgm:spPr/>
      <dgm:t>
        <a:bodyPr/>
        <a:lstStyle/>
        <a:p>
          <a:pPr algn="ctr" rtl="0"/>
          <a:r>
            <a:rPr lang="ar-JO" sz="1200" b="1" dirty="0" smtClean="0"/>
            <a:t>العناصر الغذائية</a:t>
          </a:r>
          <a:endParaRPr lang="en-GB" sz="1200" b="1" dirty="0" smtClean="0"/>
        </a:p>
        <a:p>
          <a:pPr algn="ctr" rtl="0"/>
          <a:r>
            <a:rPr lang="en-GB" sz="1200" b="1" dirty="0" smtClean="0"/>
            <a:t>Nutrients</a:t>
          </a:r>
          <a:endParaRPr lang="en-US" sz="1200" b="1" dirty="0"/>
        </a:p>
      </dgm:t>
    </dgm:pt>
    <dgm:pt modelId="{E509D913-7759-4566-902D-B99FB8BFCBA9}" type="parTrans" cxnId="{69B9CFE0-A4E2-4A84-AF66-9581701E6DFE}">
      <dgm:prSet/>
      <dgm:spPr/>
      <dgm:t>
        <a:bodyPr/>
        <a:lstStyle/>
        <a:p>
          <a:pPr algn="ctr" rtl="0"/>
          <a:endParaRPr lang="en-US" sz="1800" b="1" dirty="0"/>
        </a:p>
      </dgm:t>
    </dgm:pt>
    <dgm:pt modelId="{13994C6F-8091-43EB-9356-EBC910CDD4D0}" type="sibTrans" cxnId="{69B9CFE0-A4E2-4A84-AF66-9581701E6DFE}">
      <dgm:prSet/>
      <dgm:spPr/>
      <dgm:t>
        <a:bodyPr/>
        <a:lstStyle/>
        <a:p>
          <a:endParaRPr lang="en-US"/>
        </a:p>
      </dgm:t>
    </dgm:pt>
    <dgm:pt modelId="{C5C07A63-9B7C-473C-9687-E084AD9D56D4}">
      <dgm:prSet custT="1"/>
      <dgm:spPr/>
      <dgm:t>
        <a:bodyPr/>
        <a:lstStyle/>
        <a:p>
          <a:pPr algn="ctr" rtl="0"/>
          <a:r>
            <a:rPr lang="ar-JO" sz="1200" b="1" dirty="0" smtClean="0"/>
            <a:t>المركبات الفطرية</a:t>
          </a:r>
          <a:endParaRPr lang="en-GB" sz="1200" b="1" dirty="0" smtClean="0"/>
        </a:p>
        <a:p>
          <a:pPr algn="ctr" rtl="0"/>
          <a:r>
            <a:rPr lang="en-GB" sz="1200" b="1" dirty="0" smtClean="0"/>
            <a:t>Fungochemicals</a:t>
          </a:r>
          <a:endParaRPr lang="en-US" sz="1200" b="1" dirty="0"/>
        </a:p>
      </dgm:t>
    </dgm:pt>
    <dgm:pt modelId="{7FAA79EA-C8FA-418D-A3C2-4763C28CD8FE}" type="parTrans" cxnId="{56808176-400D-42C9-BEF6-2DB8FFAACA62}">
      <dgm:prSet/>
      <dgm:spPr/>
      <dgm:t>
        <a:bodyPr/>
        <a:lstStyle/>
        <a:p>
          <a:pPr algn="ctr" rtl="0"/>
          <a:endParaRPr lang="en-US" sz="1800" b="1" dirty="0"/>
        </a:p>
      </dgm:t>
    </dgm:pt>
    <dgm:pt modelId="{558BA982-0787-4F08-A239-F3D857F13DD6}" type="sibTrans" cxnId="{56808176-400D-42C9-BEF6-2DB8FFAACA62}">
      <dgm:prSet/>
      <dgm:spPr/>
      <dgm:t>
        <a:bodyPr/>
        <a:lstStyle/>
        <a:p>
          <a:endParaRPr lang="en-US"/>
        </a:p>
      </dgm:t>
    </dgm:pt>
    <dgm:pt modelId="{D20AFB0C-1F1F-4024-8A0B-6DE073631754}">
      <dgm:prSet custT="1"/>
      <dgm:spPr/>
      <dgm:t>
        <a:bodyPr/>
        <a:lstStyle/>
        <a:p>
          <a:pPr algn="ctr" rtl="0"/>
          <a:r>
            <a:rPr lang="ar-JO" sz="1200" b="1" dirty="0" smtClean="0"/>
            <a:t>المركبات النباتية</a:t>
          </a:r>
        </a:p>
        <a:p>
          <a:pPr algn="ctr" rtl="0"/>
          <a:r>
            <a:rPr lang="en-GB" sz="1200" b="1" dirty="0" smtClean="0"/>
            <a:t>Phytochemicals</a:t>
          </a:r>
          <a:endParaRPr lang="en-US" sz="1200" b="1" dirty="0"/>
        </a:p>
      </dgm:t>
    </dgm:pt>
    <dgm:pt modelId="{3E0BD90A-7F54-4A23-9D80-FBC67C9AE20A}" type="parTrans" cxnId="{75091671-3B04-4659-84FA-A87684848508}">
      <dgm:prSet/>
      <dgm:spPr/>
      <dgm:t>
        <a:bodyPr/>
        <a:lstStyle/>
        <a:p>
          <a:pPr algn="ctr" rtl="0"/>
          <a:endParaRPr lang="en-US" sz="1800" b="1" dirty="0"/>
        </a:p>
      </dgm:t>
    </dgm:pt>
    <dgm:pt modelId="{455588C6-A06D-4E73-A5DE-1BE2B0A438B2}" type="sibTrans" cxnId="{75091671-3B04-4659-84FA-A87684848508}">
      <dgm:prSet/>
      <dgm:spPr/>
      <dgm:t>
        <a:bodyPr/>
        <a:lstStyle/>
        <a:p>
          <a:endParaRPr lang="en-US"/>
        </a:p>
      </dgm:t>
    </dgm:pt>
    <dgm:pt modelId="{736920E1-1E31-4922-AD03-FC9575FA7CFD}" type="pres">
      <dgm:prSet presAssocID="{E931217B-9BB9-478E-BF35-DF565B8C6EC0}" presName="hierChild1" presStyleCnt="0">
        <dgm:presLayoutVars>
          <dgm:chPref val="1"/>
          <dgm:dir/>
          <dgm:animOne val="branch"/>
          <dgm:animLvl val="lvl"/>
          <dgm:resizeHandles/>
        </dgm:presLayoutVars>
      </dgm:prSet>
      <dgm:spPr/>
      <dgm:t>
        <a:bodyPr/>
        <a:lstStyle/>
        <a:p>
          <a:endParaRPr lang="en-US"/>
        </a:p>
      </dgm:t>
    </dgm:pt>
    <dgm:pt modelId="{2AFAFA09-3E1D-477C-91F3-92645F0782D1}" type="pres">
      <dgm:prSet presAssocID="{C110A468-BC93-4F2E-AB77-E889A7FA270F}" presName="hierRoot1" presStyleCnt="0"/>
      <dgm:spPr/>
      <dgm:t>
        <a:bodyPr/>
        <a:lstStyle/>
        <a:p>
          <a:endParaRPr lang="en-US"/>
        </a:p>
      </dgm:t>
    </dgm:pt>
    <dgm:pt modelId="{E5B7098F-3E3B-402F-A07B-8557B47BFC82}" type="pres">
      <dgm:prSet presAssocID="{C110A468-BC93-4F2E-AB77-E889A7FA270F}" presName="composite" presStyleCnt="0"/>
      <dgm:spPr/>
      <dgm:t>
        <a:bodyPr/>
        <a:lstStyle/>
        <a:p>
          <a:endParaRPr lang="en-US"/>
        </a:p>
      </dgm:t>
    </dgm:pt>
    <dgm:pt modelId="{130D0472-80BC-41AB-A0F2-A2EEE69BDF2D}" type="pres">
      <dgm:prSet presAssocID="{C110A468-BC93-4F2E-AB77-E889A7FA270F}" presName="background" presStyleLbl="node0" presStyleIdx="0" presStyleCnt="1"/>
      <dgm:spPr/>
      <dgm:t>
        <a:bodyPr/>
        <a:lstStyle/>
        <a:p>
          <a:endParaRPr lang="en-US"/>
        </a:p>
      </dgm:t>
    </dgm:pt>
    <dgm:pt modelId="{A4D8A5C2-9172-4547-BE9E-AEF9A08318BA}" type="pres">
      <dgm:prSet presAssocID="{C110A468-BC93-4F2E-AB77-E889A7FA270F}" presName="text" presStyleLbl="fgAcc0" presStyleIdx="0" presStyleCnt="1" custScaleX="213162" custScaleY="240652" custLinFactY="-100000" custLinFactNeighborX="14890" custLinFactNeighborY="-109317">
        <dgm:presLayoutVars>
          <dgm:chPref val="3"/>
        </dgm:presLayoutVars>
      </dgm:prSet>
      <dgm:spPr/>
      <dgm:t>
        <a:bodyPr/>
        <a:lstStyle/>
        <a:p>
          <a:endParaRPr lang="en-US"/>
        </a:p>
      </dgm:t>
    </dgm:pt>
    <dgm:pt modelId="{CC45B701-6B5A-4F3A-AF3B-2F65C315B7A6}" type="pres">
      <dgm:prSet presAssocID="{C110A468-BC93-4F2E-AB77-E889A7FA270F}" presName="hierChild2" presStyleCnt="0"/>
      <dgm:spPr/>
      <dgm:t>
        <a:bodyPr/>
        <a:lstStyle/>
        <a:p>
          <a:endParaRPr lang="en-US"/>
        </a:p>
      </dgm:t>
    </dgm:pt>
    <dgm:pt modelId="{3FAD6586-31B1-46AC-AAD8-B2423BCEE5F4}" type="pres">
      <dgm:prSet presAssocID="{477C9FCD-76F2-40A3-9D43-AD6F88CE42E6}" presName="Name10" presStyleLbl="parChTrans1D2" presStyleIdx="0" presStyleCnt="2" custSzX="3573145" custSzY="595334"/>
      <dgm:spPr/>
      <dgm:t>
        <a:bodyPr/>
        <a:lstStyle/>
        <a:p>
          <a:endParaRPr lang="en-US"/>
        </a:p>
      </dgm:t>
    </dgm:pt>
    <dgm:pt modelId="{C6B2A9CC-7663-4021-AC94-D28CCDE18C0E}" type="pres">
      <dgm:prSet presAssocID="{6615E799-BB09-475F-B84A-0EB07093F2FE}" presName="hierRoot2" presStyleCnt="0"/>
      <dgm:spPr/>
      <dgm:t>
        <a:bodyPr/>
        <a:lstStyle/>
        <a:p>
          <a:endParaRPr lang="en-US"/>
        </a:p>
      </dgm:t>
    </dgm:pt>
    <dgm:pt modelId="{1DF1F07D-7B33-479E-871C-60FB78EF2917}" type="pres">
      <dgm:prSet presAssocID="{6615E799-BB09-475F-B84A-0EB07093F2FE}" presName="composite2" presStyleCnt="0"/>
      <dgm:spPr/>
      <dgm:t>
        <a:bodyPr/>
        <a:lstStyle/>
        <a:p>
          <a:endParaRPr lang="en-US"/>
        </a:p>
      </dgm:t>
    </dgm:pt>
    <dgm:pt modelId="{068F92E9-CF4E-4477-BC03-4E76485C9788}" type="pres">
      <dgm:prSet presAssocID="{6615E799-BB09-475F-B84A-0EB07093F2FE}" presName="background2" presStyleLbl="node2" presStyleIdx="0" presStyleCnt="2"/>
      <dgm:spPr/>
      <dgm:t>
        <a:bodyPr/>
        <a:lstStyle/>
        <a:p>
          <a:endParaRPr lang="en-US"/>
        </a:p>
      </dgm:t>
    </dgm:pt>
    <dgm:pt modelId="{D77FB8B5-281C-48DF-8A89-70DF3C2FD565}" type="pres">
      <dgm:prSet presAssocID="{6615E799-BB09-475F-B84A-0EB07093F2FE}" presName="text2" presStyleLbl="fgAcc2" presStyleIdx="0" presStyleCnt="2" custScaleX="207786" custScaleY="202296" custLinFactNeighborX="23852" custLinFactNeighborY="-94707">
        <dgm:presLayoutVars>
          <dgm:chPref val="3"/>
        </dgm:presLayoutVars>
      </dgm:prSet>
      <dgm:spPr/>
      <dgm:t>
        <a:bodyPr/>
        <a:lstStyle/>
        <a:p>
          <a:endParaRPr lang="en-US"/>
        </a:p>
      </dgm:t>
    </dgm:pt>
    <dgm:pt modelId="{ACFEB482-2550-40E8-8789-AC44D5F04EFF}" type="pres">
      <dgm:prSet presAssocID="{6615E799-BB09-475F-B84A-0EB07093F2FE}" presName="hierChild3" presStyleCnt="0"/>
      <dgm:spPr/>
      <dgm:t>
        <a:bodyPr/>
        <a:lstStyle/>
        <a:p>
          <a:endParaRPr lang="en-US"/>
        </a:p>
      </dgm:t>
    </dgm:pt>
    <dgm:pt modelId="{65BFEB85-66C3-4AB0-900E-F840896A6D29}" type="pres">
      <dgm:prSet presAssocID="{2CB56EC1-F9F3-4FC1-928B-82869FCDD60A}" presName="Name17" presStyleLbl="parChTrans1D3" presStyleIdx="0" presStyleCnt="4" custSzX="4497203" custSzY="595334"/>
      <dgm:spPr/>
      <dgm:t>
        <a:bodyPr/>
        <a:lstStyle/>
        <a:p>
          <a:endParaRPr lang="en-US"/>
        </a:p>
      </dgm:t>
    </dgm:pt>
    <dgm:pt modelId="{8129C459-996A-440A-9222-0D7087AA9F14}" type="pres">
      <dgm:prSet presAssocID="{56A8090C-336F-4678-848E-65FED10D8870}" presName="hierRoot3" presStyleCnt="0"/>
      <dgm:spPr/>
      <dgm:t>
        <a:bodyPr/>
        <a:lstStyle/>
        <a:p>
          <a:endParaRPr lang="en-US"/>
        </a:p>
      </dgm:t>
    </dgm:pt>
    <dgm:pt modelId="{563F8CAC-80ED-4685-888A-DA53FA5671C7}" type="pres">
      <dgm:prSet presAssocID="{56A8090C-336F-4678-848E-65FED10D8870}" presName="composite3" presStyleCnt="0"/>
      <dgm:spPr/>
      <dgm:t>
        <a:bodyPr/>
        <a:lstStyle/>
        <a:p>
          <a:endParaRPr lang="en-US"/>
        </a:p>
      </dgm:t>
    </dgm:pt>
    <dgm:pt modelId="{25BB687F-25F5-40A9-B13B-5B67EA12EE47}" type="pres">
      <dgm:prSet presAssocID="{56A8090C-336F-4678-848E-65FED10D8870}" presName="background3" presStyleLbl="node3" presStyleIdx="0" presStyleCnt="4"/>
      <dgm:spPr/>
      <dgm:t>
        <a:bodyPr/>
        <a:lstStyle/>
        <a:p>
          <a:endParaRPr lang="en-US"/>
        </a:p>
      </dgm:t>
    </dgm:pt>
    <dgm:pt modelId="{7F0A8F2C-6F6B-45E6-9C21-91E71B0A88BD}" type="pres">
      <dgm:prSet presAssocID="{56A8090C-336F-4678-848E-65FED10D8870}" presName="text3" presStyleLbl="fgAcc3" presStyleIdx="0" presStyleCnt="4" custScaleX="212900" custScaleY="228902">
        <dgm:presLayoutVars>
          <dgm:chPref val="3"/>
        </dgm:presLayoutVars>
      </dgm:prSet>
      <dgm:spPr/>
      <dgm:t>
        <a:bodyPr/>
        <a:lstStyle/>
        <a:p>
          <a:endParaRPr lang="en-US"/>
        </a:p>
      </dgm:t>
    </dgm:pt>
    <dgm:pt modelId="{2CB14515-AD65-4429-845B-994DA3445BF5}" type="pres">
      <dgm:prSet presAssocID="{56A8090C-336F-4678-848E-65FED10D8870}" presName="hierChild4" presStyleCnt="0"/>
      <dgm:spPr/>
      <dgm:t>
        <a:bodyPr/>
        <a:lstStyle/>
        <a:p>
          <a:endParaRPr lang="en-US"/>
        </a:p>
      </dgm:t>
    </dgm:pt>
    <dgm:pt modelId="{E2CEF9BB-9375-40FD-A0B8-5F5A3D30DED5}" type="pres">
      <dgm:prSet presAssocID="{7FAA79EA-C8FA-418D-A3C2-4763C28CD8FE}" presName="Name17" presStyleLbl="parChTrans1D3" presStyleIdx="1" presStyleCnt="4" custSzX="1618916" custSzY="595334"/>
      <dgm:spPr/>
      <dgm:t>
        <a:bodyPr/>
        <a:lstStyle/>
        <a:p>
          <a:endParaRPr lang="en-US"/>
        </a:p>
      </dgm:t>
    </dgm:pt>
    <dgm:pt modelId="{42D5E938-A4F1-4CCC-B7D1-C3CAB57A0750}" type="pres">
      <dgm:prSet presAssocID="{C5C07A63-9B7C-473C-9687-E084AD9D56D4}" presName="hierRoot3" presStyleCnt="0"/>
      <dgm:spPr/>
      <dgm:t>
        <a:bodyPr/>
        <a:lstStyle/>
        <a:p>
          <a:endParaRPr lang="en-US"/>
        </a:p>
      </dgm:t>
    </dgm:pt>
    <dgm:pt modelId="{63C118E8-50F1-45A7-8307-1CA24E7F2D39}" type="pres">
      <dgm:prSet presAssocID="{C5C07A63-9B7C-473C-9687-E084AD9D56D4}" presName="composite3" presStyleCnt="0"/>
      <dgm:spPr/>
      <dgm:t>
        <a:bodyPr/>
        <a:lstStyle/>
        <a:p>
          <a:endParaRPr lang="en-US"/>
        </a:p>
      </dgm:t>
    </dgm:pt>
    <dgm:pt modelId="{E59C7EFC-ADAE-4245-B03A-F023B110DF62}" type="pres">
      <dgm:prSet presAssocID="{C5C07A63-9B7C-473C-9687-E084AD9D56D4}" presName="background3" presStyleLbl="node3" presStyleIdx="1" presStyleCnt="4"/>
      <dgm:spPr/>
      <dgm:t>
        <a:bodyPr/>
        <a:lstStyle/>
        <a:p>
          <a:endParaRPr lang="en-US"/>
        </a:p>
      </dgm:t>
    </dgm:pt>
    <dgm:pt modelId="{88F04ADD-686A-4336-9982-3B61D5F67C2B}" type="pres">
      <dgm:prSet presAssocID="{C5C07A63-9B7C-473C-9687-E084AD9D56D4}" presName="text3" presStyleLbl="fgAcc3" presStyleIdx="1" presStyleCnt="4" custScaleX="212438" custScaleY="216469">
        <dgm:presLayoutVars>
          <dgm:chPref val="3"/>
        </dgm:presLayoutVars>
      </dgm:prSet>
      <dgm:spPr/>
      <dgm:t>
        <a:bodyPr/>
        <a:lstStyle/>
        <a:p>
          <a:endParaRPr lang="en-US"/>
        </a:p>
      </dgm:t>
    </dgm:pt>
    <dgm:pt modelId="{9281CAA7-8FE9-4703-BAEC-42BAC89F866F}" type="pres">
      <dgm:prSet presAssocID="{C5C07A63-9B7C-473C-9687-E084AD9D56D4}" presName="hierChild4" presStyleCnt="0"/>
      <dgm:spPr/>
      <dgm:t>
        <a:bodyPr/>
        <a:lstStyle/>
        <a:p>
          <a:endParaRPr lang="en-US"/>
        </a:p>
      </dgm:t>
    </dgm:pt>
    <dgm:pt modelId="{A8A4467A-F51A-4DA5-8F80-BF8BDF58D3F8}" type="pres">
      <dgm:prSet presAssocID="{4C7E5F03-CA00-45E5-8223-B2C790862D48}" presName="Name17" presStyleLbl="parChTrans1D3" presStyleIdx="2" presStyleCnt="4" custSzX="1354280" custSzY="595334"/>
      <dgm:spPr/>
      <dgm:t>
        <a:bodyPr/>
        <a:lstStyle/>
        <a:p>
          <a:endParaRPr lang="en-US"/>
        </a:p>
      </dgm:t>
    </dgm:pt>
    <dgm:pt modelId="{4F98A963-15FE-4768-A4DA-ACB5EF06C165}" type="pres">
      <dgm:prSet presAssocID="{CE3050FF-FEAF-46A1-9FDB-38C82A0903D6}" presName="hierRoot3" presStyleCnt="0"/>
      <dgm:spPr/>
      <dgm:t>
        <a:bodyPr/>
        <a:lstStyle/>
        <a:p>
          <a:endParaRPr lang="en-US"/>
        </a:p>
      </dgm:t>
    </dgm:pt>
    <dgm:pt modelId="{9E5700DC-C90C-4082-B4E3-D3775E20F636}" type="pres">
      <dgm:prSet presAssocID="{CE3050FF-FEAF-46A1-9FDB-38C82A0903D6}" presName="composite3" presStyleCnt="0"/>
      <dgm:spPr/>
      <dgm:t>
        <a:bodyPr/>
        <a:lstStyle/>
        <a:p>
          <a:endParaRPr lang="en-US"/>
        </a:p>
      </dgm:t>
    </dgm:pt>
    <dgm:pt modelId="{028924C6-1B89-42D3-92E6-B8AF9A05B25E}" type="pres">
      <dgm:prSet presAssocID="{CE3050FF-FEAF-46A1-9FDB-38C82A0903D6}" presName="background3" presStyleLbl="node3" presStyleIdx="2" presStyleCnt="4"/>
      <dgm:spPr/>
      <dgm:t>
        <a:bodyPr/>
        <a:lstStyle/>
        <a:p>
          <a:endParaRPr lang="en-US"/>
        </a:p>
      </dgm:t>
    </dgm:pt>
    <dgm:pt modelId="{6D97D418-F904-4261-9D52-7DDCBAE8BA7A}" type="pres">
      <dgm:prSet presAssocID="{CE3050FF-FEAF-46A1-9FDB-38C82A0903D6}" presName="text3" presStyleLbl="fgAcc3" presStyleIdx="2" presStyleCnt="4" custScaleX="229217" custScaleY="236611">
        <dgm:presLayoutVars>
          <dgm:chPref val="3"/>
        </dgm:presLayoutVars>
      </dgm:prSet>
      <dgm:spPr/>
      <dgm:t>
        <a:bodyPr/>
        <a:lstStyle/>
        <a:p>
          <a:endParaRPr lang="en-US"/>
        </a:p>
      </dgm:t>
    </dgm:pt>
    <dgm:pt modelId="{3BE0CD2D-4A8C-4BE0-AAA4-D4788BAA3DBB}" type="pres">
      <dgm:prSet presAssocID="{CE3050FF-FEAF-46A1-9FDB-38C82A0903D6}" presName="hierChild4" presStyleCnt="0"/>
      <dgm:spPr/>
      <dgm:t>
        <a:bodyPr/>
        <a:lstStyle/>
        <a:p>
          <a:endParaRPr lang="en-US"/>
        </a:p>
      </dgm:t>
    </dgm:pt>
    <dgm:pt modelId="{CFB9D53E-92E0-4C6D-BF15-21A87914084E}" type="pres">
      <dgm:prSet presAssocID="{3E0BD90A-7F54-4A23-9D80-FBC67C9AE20A}" presName="Name17" presStyleLbl="parChTrans1D3" presStyleIdx="3" presStyleCnt="4" custSzX="4413682" custSzY="595334"/>
      <dgm:spPr/>
      <dgm:t>
        <a:bodyPr/>
        <a:lstStyle/>
        <a:p>
          <a:endParaRPr lang="en-US"/>
        </a:p>
      </dgm:t>
    </dgm:pt>
    <dgm:pt modelId="{216C8D96-E352-4788-B41F-3CDB04596E14}" type="pres">
      <dgm:prSet presAssocID="{D20AFB0C-1F1F-4024-8A0B-6DE073631754}" presName="hierRoot3" presStyleCnt="0"/>
      <dgm:spPr/>
      <dgm:t>
        <a:bodyPr/>
        <a:lstStyle/>
        <a:p>
          <a:endParaRPr lang="en-US"/>
        </a:p>
      </dgm:t>
    </dgm:pt>
    <dgm:pt modelId="{E01640A1-6764-404D-A90B-B323338B2F53}" type="pres">
      <dgm:prSet presAssocID="{D20AFB0C-1F1F-4024-8A0B-6DE073631754}" presName="composite3" presStyleCnt="0"/>
      <dgm:spPr/>
      <dgm:t>
        <a:bodyPr/>
        <a:lstStyle/>
        <a:p>
          <a:endParaRPr lang="en-US"/>
        </a:p>
      </dgm:t>
    </dgm:pt>
    <dgm:pt modelId="{BF0FBB49-1816-4F90-9390-AD8FEF7F60A0}" type="pres">
      <dgm:prSet presAssocID="{D20AFB0C-1F1F-4024-8A0B-6DE073631754}" presName="background3" presStyleLbl="node3" presStyleIdx="3" presStyleCnt="4"/>
      <dgm:spPr/>
      <dgm:t>
        <a:bodyPr/>
        <a:lstStyle/>
        <a:p>
          <a:endParaRPr lang="en-US"/>
        </a:p>
      </dgm:t>
    </dgm:pt>
    <dgm:pt modelId="{4EE67CBC-0634-4E39-80E6-1B97F13493D0}" type="pres">
      <dgm:prSet presAssocID="{D20AFB0C-1F1F-4024-8A0B-6DE073631754}" presName="text3" presStyleLbl="fgAcc3" presStyleIdx="3" presStyleCnt="4" custScaleX="227259" custScaleY="251772">
        <dgm:presLayoutVars>
          <dgm:chPref val="3"/>
        </dgm:presLayoutVars>
      </dgm:prSet>
      <dgm:spPr/>
      <dgm:t>
        <a:bodyPr/>
        <a:lstStyle/>
        <a:p>
          <a:endParaRPr lang="en-US"/>
        </a:p>
      </dgm:t>
    </dgm:pt>
    <dgm:pt modelId="{47BA03AA-14BC-4F6F-9433-779708E3B3C2}" type="pres">
      <dgm:prSet presAssocID="{D20AFB0C-1F1F-4024-8A0B-6DE073631754}" presName="hierChild4" presStyleCnt="0"/>
      <dgm:spPr/>
      <dgm:t>
        <a:bodyPr/>
        <a:lstStyle/>
        <a:p>
          <a:endParaRPr lang="en-US"/>
        </a:p>
      </dgm:t>
    </dgm:pt>
    <dgm:pt modelId="{4753DBAA-41AF-47E6-BCAD-302198176AAB}" type="pres">
      <dgm:prSet presAssocID="{E509D913-7759-4566-902D-B99FB8BFCBA9}" presName="Name10" presStyleLbl="parChTrans1D2" presStyleIdx="1" presStyleCnt="2" custSzX="3573145" custSzY="595334"/>
      <dgm:spPr/>
      <dgm:t>
        <a:bodyPr/>
        <a:lstStyle/>
        <a:p>
          <a:endParaRPr lang="en-US"/>
        </a:p>
      </dgm:t>
    </dgm:pt>
    <dgm:pt modelId="{7F311A86-B04F-41B0-B50F-F1D372D0260A}" type="pres">
      <dgm:prSet presAssocID="{1D581E3A-A783-417B-8DBD-63BC1F47AF05}" presName="hierRoot2" presStyleCnt="0"/>
      <dgm:spPr/>
      <dgm:t>
        <a:bodyPr/>
        <a:lstStyle/>
        <a:p>
          <a:endParaRPr lang="en-US"/>
        </a:p>
      </dgm:t>
    </dgm:pt>
    <dgm:pt modelId="{EC8850A9-737C-404A-BB2D-15EEB53ACCC5}" type="pres">
      <dgm:prSet presAssocID="{1D581E3A-A783-417B-8DBD-63BC1F47AF05}" presName="composite2" presStyleCnt="0"/>
      <dgm:spPr/>
      <dgm:t>
        <a:bodyPr/>
        <a:lstStyle/>
        <a:p>
          <a:endParaRPr lang="en-US"/>
        </a:p>
      </dgm:t>
    </dgm:pt>
    <dgm:pt modelId="{A2A1D949-6099-4C8E-99C1-CFEC4149A369}" type="pres">
      <dgm:prSet presAssocID="{1D581E3A-A783-417B-8DBD-63BC1F47AF05}" presName="background2" presStyleLbl="node2" presStyleIdx="1" presStyleCnt="2"/>
      <dgm:spPr/>
      <dgm:t>
        <a:bodyPr/>
        <a:lstStyle/>
        <a:p>
          <a:endParaRPr lang="en-US"/>
        </a:p>
      </dgm:t>
    </dgm:pt>
    <dgm:pt modelId="{B3140FC6-CBE2-4C69-B21C-AC4E9D15FE6D}" type="pres">
      <dgm:prSet presAssocID="{1D581E3A-A783-417B-8DBD-63BC1F47AF05}" presName="text2" presStyleLbl="fgAcc2" presStyleIdx="1" presStyleCnt="2" custScaleX="207786" custScaleY="255950" custLinFactNeighborX="-8881" custLinFactNeighborY="-94707">
        <dgm:presLayoutVars>
          <dgm:chPref val="3"/>
        </dgm:presLayoutVars>
      </dgm:prSet>
      <dgm:spPr/>
      <dgm:t>
        <a:bodyPr/>
        <a:lstStyle/>
        <a:p>
          <a:endParaRPr lang="en-US"/>
        </a:p>
      </dgm:t>
    </dgm:pt>
    <dgm:pt modelId="{8CCDB860-30CB-4940-B9F1-7277ECEF515E}" type="pres">
      <dgm:prSet presAssocID="{1D581E3A-A783-417B-8DBD-63BC1F47AF05}" presName="hierChild3" presStyleCnt="0"/>
      <dgm:spPr/>
      <dgm:t>
        <a:bodyPr/>
        <a:lstStyle/>
        <a:p>
          <a:endParaRPr lang="en-US"/>
        </a:p>
      </dgm:t>
    </dgm:pt>
  </dgm:ptLst>
  <dgm:cxnLst>
    <dgm:cxn modelId="{184EB5B7-6409-45D4-884A-A8BD98D6F0AE}" type="presOf" srcId="{4C7E5F03-CA00-45E5-8223-B2C790862D48}" destId="{A8A4467A-F51A-4DA5-8F80-BF8BDF58D3F8}" srcOrd="0" destOrd="0" presId="urn:microsoft.com/office/officeart/2005/8/layout/hierarchy1"/>
    <dgm:cxn modelId="{0EA0F0D3-03DE-490E-9AFF-2C57BA96720C}" type="presOf" srcId="{6615E799-BB09-475F-B84A-0EB07093F2FE}" destId="{D77FB8B5-281C-48DF-8A89-70DF3C2FD565}" srcOrd="0" destOrd="0" presId="urn:microsoft.com/office/officeart/2005/8/layout/hierarchy1"/>
    <dgm:cxn modelId="{935C844D-B19B-4EE4-96D8-F8BA1E00C119}" srcId="{C110A468-BC93-4F2E-AB77-E889A7FA270F}" destId="{6615E799-BB09-475F-B84A-0EB07093F2FE}" srcOrd="0" destOrd="0" parTransId="{477C9FCD-76F2-40A3-9D43-AD6F88CE42E6}" sibTransId="{6FB6D91B-FB16-45B3-AB32-B6CD5D0601D8}"/>
    <dgm:cxn modelId="{75091671-3B04-4659-84FA-A87684848508}" srcId="{6615E799-BB09-475F-B84A-0EB07093F2FE}" destId="{D20AFB0C-1F1F-4024-8A0B-6DE073631754}" srcOrd="3" destOrd="0" parTransId="{3E0BD90A-7F54-4A23-9D80-FBC67C9AE20A}" sibTransId="{455588C6-A06D-4E73-A5DE-1BE2B0A438B2}"/>
    <dgm:cxn modelId="{56808176-400D-42C9-BEF6-2DB8FFAACA62}" srcId="{6615E799-BB09-475F-B84A-0EB07093F2FE}" destId="{C5C07A63-9B7C-473C-9687-E084AD9D56D4}" srcOrd="1" destOrd="0" parTransId="{7FAA79EA-C8FA-418D-A3C2-4763C28CD8FE}" sibTransId="{558BA982-0787-4F08-A239-F3D857F13DD6}"/>
    <dgm:cxn modelId="{4D96ED22-397D-4FEB-B905-0A8F0ADAB9B3}" type="presOf" srcId="{7FAA79EA-C8FA-418D-A3C2-4763C28CD8FE}" destId="{E2CEF9BB-9375-40FD-A0B8-5F5A3D30DED5}" srcOrd="0" destOrd="0" presId="urn:microsoft.com/office/officeart/2005/8/layout/hierarchy1"/>
    <dgm:cxn modelId="{43DCF54B-A388-47C9-A049-5EDA6AE9AB16}" type="presOf" srcId="{1D581E3A-A783-417B-8DBD-63BC1F47AF05}" destId="{B3140FC6-CBE2-4C69-B21C-AC4E9D15FE6D}" srcOrd="0" destOrd="0" presId="urn:microsoft.com/office/officeart/2005/8/layout/hierarchy1"/>
    <dgm:cxn modelId="{69B9CFE0-A4E2-4A84-AF66-9581701E6DFE}" srcId="{C110A468-BC93-4F2E-AB77-E889A7FA270F}" destId="{1D581E3A-A783-417B-8DBD-63BC1F47AF05}" srcOrd="1" destOrd="0" parTransId="{E509D913-7759-4566-902D-B99FB8BFCBA9}" sibTransId="{13994C6F-8091-43EB-9356-EBC910CDD4D0}"/>
    <dgm:cxn modelId="{51F04C3D-511F-4DD8-B53B-1829AC4BE897}" srcId="{6615E799-BB09-475F-B84A-0EB07093F2FE}" destId="{CE3050FF-FEAF-46A1-9FDB-38C82A0903D6}" srcOrd="2" destOrd="0" parTransId="{4C7E5F03-CA00-45E5-8223-B2C790862D48}" sibTransId="{86518ED7-2685-451D-9C03-E7B926EC1CB5}"/>
    <dgm:cxn modelId="{22410200-CE02-4025-A1BF-14DBBA5B1468}" type="presOf" srcId="{D20AFB0C-1F1F-4024-8A0B-6DE073631754}" destId="{4EE67CBC-0634-4E39-80E6-1B97F13493D0}" srcOrd="0" destOrd="0" presId="urn:microsoft.com/office/officeart/2005/8/layout/hierarchy1"/>
    <dgm:cxn modelId="{EA455B43-CB85-4A4B-8B92-0F1E949C23FE}" type="presOf" srcId="{2CB56EC1-F9F3-4FC1-928B-82869FCDD60A}" destId="{65BFEB85-66C3-4AB0-900E-F840896A6D29}" srcOrd="0" destOrd="0" presId="urn:microsoft.com/office/officeart/2005/8/layout/hierarchy1"/>
    <dgm:cxn modelId="{95E282F2-9E9C-4199-BBD2-7CD7C2CFE9F1}" type="presOf" srcId="{E509D913-7759-4566-902D-B99FB8BFCBA9}" destId="{4753DBAA-41AF-47E6-BCAD-302198176AAB}" srcOrd="0" destOrd="0" presId="urn:microsoft.com/office/officeart/2005/8/layout/hierarchy1"/>
    <dgm:cxn modelId="{3ED0694B-9C51-4966-9CB7-C8883C3D25E6}" type="presOf" srcId="{C5C07A63-9B7C-473C-9687-E084AD9D56D4}" destId="{88F04ADD-686A-4336-9982-3B61D5F67C2B}" srcOrd="0" destOrd="0" presId="urn:microsoft.com/office/officeart/2005/8/layout/hierarchy1"/>
    <dgm:cxn modelId="{AEACA6D3-8BAF-4B67-8B8E-F18F14A9345C}" type="presOf" srcId="{E931217B-9BB9-478E-BF35-DF565B8C6EC0}" destId="{736920E1-1E31-4922-AD03-FC9575FA7CFD}" srcOrd="0" destOrd="0" presId="urn:microsoft.com/office/officeart/2005/8/layout/hierarchy1"/>
    <dgm:cxn modelId="{D6BAE358-11B9-4936-AF1F-3483CC993EEF}" srcId="{E931217B-9BB9-478E-BF35-DF565B8C6EC0}" destId="{C110A468-BC93-4F2E-AB77-E889A7FA270F}" srcOrd="0" destOrd="0" parTransId="{628DA895-B999-43C7-B538-093581930CF6}" sibTransId="{E03DF19F-4870-4331-A97B-E39FEC015465}"/>
    <dgm:cxn modelId="{E86C8B98-C70D-405D-BB9B-EB05AE13BA61}" srcId="{6615E799-BB09-475F-B84A-0EB07093F2FE}" destId="{56A8090C-336F-4678-848E-65FED10D8870}" srcOrd="0" destOrd="0" parTransId="{2CB56EC1-F9F3-4FC1-928B-82869FCDD60A}" sibTransId="{F09C98B7-E331-49A1-94CA-FAB7B18AC141}"/>
    <dgm:cxn modelId="{20975239-1296-4437-9AF4-FD2601CFF37C}" type="presOf" srcId="{CE3050FF-FEAF-46A1-9FDB-38C82A0903D6}" destId="{6D97D418-F904-4261-9D52-7DDCBAE8BA7A}" srcOrd="0" destOrd="0" presId="urn:microsoft.com/office/officeart/2005/8/layout/hierarchy1"/>
    <dgm:cxn modelId="{475B36CF-7D23-4071-AA86-A43FE7ACFAA5}" type="presOf" srcId="{56A8090C-336F-4678-848E-65FED10D8870}" destId="{7F0A8F2C-6F6B-45E6-9C21-91E71B0A88BD}" srcOrd="0" destOrd="0" presId="urn:microsoft.com/office/officeart/2005/8/layout/hierarchy1"/>
    <dgm:cxn modelId="{6922A6AC-6143-46E5-AEBC-8B1EC606503A}" type="presOf" srcId="{3E0BD90A-7F54-4A23-9D80-FBC67C9AE20A}" destId="{CFB9D53E-92E0-4C6D-BF15-21A87914084E}" srcOrd="0" destOrd="0" presId="urn:microsoft.com/office/officeart/2005/8/layout/hierarchy1"/>
    <dgm:cxn modelId="{0DB248C7-3224-4388-9CBD-6B572B595F1E}" type="presOf" srcId="{477C9FCD-76F2-40A3-9D43-AD6F88CE42E6}" destId="{3FAD6586-31B1-46AC-AAD8-B2423BCEE5F4}" srcOrd="0" destOrd="0" presId="urn:microsoft.com/office/officeart/2005/8/layout/hierarchy1"/>
    <dgm:cxn modelId="{D6DD1F2B-0736-4A20-8443-97808946769E}" type="presOf" srcId="{C110A468-BC93-4F2E-AB77-E889A7FA270F}" destId="{A4D8A5C2-9172-4547-BE9E-AEF9A08318BA}" srcOrd="0" destOrd="0" presId="urn:microsoft.com/office/officeart/2005/8/layout/hierarchy1"/>
    <dgm:cxn modelId="{80BA3856-620E-4FFC-BA63-D8D81845CB51}" type="presParOf" srcId="{736920E1-1E31-4922-AD03-FC9575FA7CFD}" destId="{2AFAFA09-3E1D-477C-91F3-92645F0782D1}" srcOrd="0" destOrd="0" presId="urn:microsoft.com/office/officeart/2005/8/layout/hierarchy1"/>
    <dgm:cxn modelId="{FEAE0E3D-DAFC-4B66-BC9F-F9183CA7DEE1}" type="presParOf" srcId="{2AFAFA09-3E1D-477C-91F3-92645F0782D1}" destId="{E5B7098F-3E3B-402F-A07B-8557B47BFC82}" srcOrd="0" destOrd="0" presId="urn:microsoft.com/office/officeart/2005/8/layout/hierarchy1"/>
    <dgm:cxn modelId="{FE9C5DB0-2F2D-4888-8C70-94A59FB30619}" type="presParOf" srcId="{E5B7098F-3E3B-402F-A07B-8557B47BFC82}" destId="{130D0472-80BC-41AB-A0F2-A2EEE69BDF2D}" srcOrd="0" destOrd="0" presId="urn:microsoft.com/office/officeart/2005/8/layout/hierarchy1"/>
    <dgm:cxn modelId="{9B168B2D-BA70-411C-A5C8-32935767420E}" type="presParOf" srcId="{E5B7098F-3E3B-402F-A07B-8557B47BFC82}" destId="{A4D8A5C2-9172-4547-BE9E-AEF9A08318BA}" srcOrd="1" destOrd="0" presId="urn:microsoft.com/office/officeart/2005/8/layout/hierarchy1"/>
    <dgm:cxn modelId="{8316B034-1AD3-4094-810A-5B9D81934120}" type="presParOf" srcId="{2AFAFA09-3E1D-477C-91F3-92645F0782D1}" destId="{CC45B701-6B5A-4F3A-AF3B-2F65C315B7A6}" srcOrd="1" destOrd="0" presId="urn:microsoft.com/office/officeart/2005/8/layout/hierarchy1"/>
    <dgm:cxn modelId="{F3CBE50A-6099-4849-B096-3DBCD7BE1493}" type="presParOf" srcId="{CC45B701-6B5A-4F3A-AF3B-2F65C315B7A6}" destId="{3FAD6586-31B1-46AC-AAD8-B2423BCEE5F4}" srcOrd="0" destOrd="0" presId="urn:microsoft.com/office/officeart/2005/8/layout/hierarchy1"/>
    <dgm:cxn modelId="{D131F55F-DF3D-4856-B97D-00FA19A766F7}" type="presParOf" srcId="{CC45B701-6B5A-4F3A-AF3B-2F65C315B7A6}" destId="{C6B2A9CC-7663-4021-AC94-D28CCDE18C0E}" srcOrd="1" destOrd="0" presId="urn:microsoft.com/office/officeart/2005/8/layout/hierarchy1"/>
    <dgm:cxn modelId="{6AFF35C0-4663-4DCF-96EC-38863923E915}" type="presParOf" srcId="{C6B2A9CC-7663-4021-AC94-D28CCDE18C0E}" destId="{1DF1F07D-7B33-479E-871C-60FB78EF2917}" srcOrd="0" destOrd="0" presId="urn:microsoft.com/office/officeart/2005/8/layout/hierarchy1"/>
    <dgm:cxn modelId="{C4D9C4BF-C43D-4568-8C5E-9CD7A6110654}" type="presParOf" srcId="{1DF1F07D-7B33-479E-871C-60FB78EF2917}" destId="{068F92E9-CF4E-4477-BC03-4E76485C9788}" srcOrd="0" destOrd="0" presId="urn:microsoft.com/office/officeart/2005/8/layout/hierarchy1"/>
    <dgm:cxn modelId="{850D7F08-25DF-4571-A473-D175E6ABEF01}" type="presParOf" srcId="{1DF1F07D-7B33-479E-871C-60FB78EF2917}" destId="{D77FB8B5-281C-48DF-8A89-70DF3C2FD565}" srcOrd="1" destOrd="0" presId="urn:microsoft.com/office/officeart/2005/8/layout/hierarchy1"/>
    <dgm:cxn modelId="{6E9C13F8-6FD4-45A6-88BC-B6A8527C779E}" type="presParOf" srcId="{C6B2A9CC-7663-4021-AC94-D28CCDE18C0E}" destId="{ACFEB482-2550-40E8-8789-AC44D5F04EFF}" srcOrd="1" destOrd="0" presId="urn:microsoft.com/office/officeart/2005/8/layout/hierarchy1"/>
    <dgm:cxn modelId="{7B93F5CF-7217-476B-909E-9C3BB4F93522}" type="presParOf" srcId="{ACFEB482-2550-40E8-8789-AC44D5F04EFF}" destId="{65BFEB85-66C3-4AB0-900E-F840896A6D29}" srcOrd="0" destOrd="0" presId="urn:microsoft.com/office/officeart/2005/8/layout/hierarchy1"/>
    <dgm:cxn modelId="{0410ED69-E939-4D07-B434-35D13183EE4E}" type="presParOf" srcId="{ACFEB482-2550-40E8-8789-AC44D5F04EFF}" destId="{8129C459-996A-440A-9222-0D7087AA9F14}" srcOrd="1" destOrd="0" presId="urn:microsoft.com/office/officeart/2005/8/layout/hierarchy1"/>
    <dgm:cxn modelId="{CF1B2776-6F1F-489D-A731-F3243A92A5B2}" type="presParOf" srcId="{8129C459-996A-440A-9222-0D7087AA9F14}" destId="{563F8CAC-80ED-4685-888A-DA53FA5671C7}" srcOrd="0" destOrd="0" presId="urn:microsoft.com/office/officeart/2005/8/layout/hierarchy1"/>
    <dgm:cxn modelId="{45249981-EEE5-473C-A2E7-1BB17D0335DA}" type="presParOf" srcId="{563F8CAC-80ED-4685-888A-DA53FA5671C7}" destId="{25BB687F-25F5-40A9-B13B-5B67EA12EE47}" srcOrd="0" destOrd="0" presId="urn:microsoft.com/office/officeart/2005/8/layout/hierarchy1"/>
    <dgm:cxn modelId="{84434B12-56D9-41B4-A879-8C8D5DD2BD7B}" type="presParOf" srcId="{563F8CAC-80ED-4685-888A-DA53FA5671C7}" destId="{7F0A8F2C-6F6B-45E6-9C21-91E71B0A88BD}" srcOrd="1" destOrd="0" presId="urn:microsoft.com/office/officeart/2005/8/layout/hierarchy1"/>
    <dgm:cxn modelId="{4B031C4A-9EC4-4B93-B015-D84064CB4CAB}" type="presParOf" srcId="{8129C459-996A-440A-9222-0D7087AA9F14}" destId="{2CB14515-AD65-4429-845B-994DA3445BF5}" srcOrd="1" destOrd="0" presId="urn:microsoft.com/office/officeart/2005/8/layout/hierarchy1"/>
    <dgm:cxn modelId="{E6580E74-8F51-4D07-8C1F-6016BE1BD6EE}" type="presParOf" srcId="{ACFEB482-2550-40E8-8789-AC44D5F04EFF}" destId="{E2CEF9BB-9375-40FD-A0B8-5F5A3D30DED5}" srcOrd="2" destOrd="0" presId="urn:microsoft.com/office/officeart/2005/8/layout/hierarchy1"/>
    <dgm:cxn modelId="{62299C87-C291-47C8-9D7F-E88091E0AE3E}" type="presParOf" srcId="{ACFEB482-2550-40E8-8789-AC44D5F04EFF}" destId="{42D5E938-A4F1-4CCC-B7D1-C3CAB57A0750}" srcOrd="3" destOrd="0" presId="urn:microsoft.com/office/officeart/2005/8/layout/hierarchy1"/>
    <dgm:cxn modelId="{034B6447-8E1F-4ABF-9460-5EC8DF35ACC7}" type="presParOf" srcId="{42D5E938-A4F1-4CCC-B7D1-C3CAB57A0750}" destId="{63C118E8-50F1-45A7-8307-1CA24E7F2D39}" srcOrd="0" destOrd="0" presId="urn:microsoft.com/office/officeart/2005/8/layout/hierarchy1"/>
    <dgm:cxn modelId="{F26282C2-2D4B-4FB5-A892-581E69D0ADCA}" type="presParOf" srcId="{63C118E8-50F1-45A7-8307-1CA24E7F2D39}" destId="{E59C7EFC-ADAE-4245-B03A-F023B110DF62}" srcOrd="0" destOrd="0" presId="urn:microsoft.com/office/officeart/2005/8/layout/hierarchy1"/>
    <dgm:cxn modelId="{E415BF10-A270-4813-989D-B4875B5D765B}" type="presParOf" srcId="{63C118E8-50F1-45A7-8307-1CA24E7F2D39}" destId="{88F04ADD-686A-4336-9982-3B61D5F67C2B}" srcOrd="1" destOrd="0" presId="urn:microsoft.com/office/officeart/2005/8/layout/hierarchy1"/>
    <dgm:cxn modelId="{156929CF-8728-42B9-97A6-E4EFD4C9C34B}" type="presParOf" srcId="{42D5E938-A4F1-4CCC-B7D1-C3CAB57A0750}" destId="{9281CAA7-8FE9-4703-BAEC-42BAC89F866F}" srcOrd="1" destOrd="0" presId="urn:microsoft.com/office/officeart/2005/8/layout/hierarchy1"/>
    <dgm:cxn modelId="{54BD032D-103F-4AF3-A8FE-866F6EF5BD11}" type="presParOf" srcId="{ACFEB482-2550-40E8-8789-AC44D5F04EFF}" destId="{A8A4467A-F51A-4DA5-8F80-BF8BDF58D3F8}" srcOrd="4" destOrd="0" presId="urn:microsoft.com/office/officeart/2005/8/layout/hierarchy1"/>
    <dgm:cxn modelId="{528DF25B-22CA-4436-BE3B-55391726FD3D}" type="presParOf" srcId="{ACFEB482-2550-40E8-8789-AC44D5F04EFF}" destId="{4F98A963-15FE-4768-A4DA-ACB5EF06C165}" srcOrd="5" destOrd="0" presId="urn:microsoft.com/office/officeart/2005/8/layout/hierarchy1"/>
    <dgm:cxn modelId="{F3A57AD5-6158-4FA9-8496-8FB3622067B1}" type="presParOf" srcId="{4F98A963-15FE-4768-A4DA-ACB5EF06C165}" destId="{9E5700DC-C90C-4082-B4E3-D3775E20F636}" srcOrd="0" destOrd="0" presId="urn:microsoft.com/office/officeart/2005/8/layout/hierarchy1"/>
    <dgm:cxn modelId="{39824EF8-6F3B-4B9E-850C-F1D8F8E971D9}" type="presParOf" srcId="{9E5700DC-C90C-4082-B4E3-D3775E20F636}" destId="{028924C6-1B89-42D3-92E6-B8AF9A05B25E}" srcOrd="0" destOrd="0" presId="urn:microsoft.com/office/officeart/2005/8/layout/hierarchy1"/>
    <dgm:cxn modelId="{5018C16D-5105-4E0A-BD2B-ED5A990C95B9}" type="presParOf" srcId="{9E5700DC-C90C-4082-B4E3-D3775E20F636}" destId="{6D97D418-F904-4261-9D52-7DDCBAE8BA7A}" srcOrd="1" destOrd="0" presId="urn:microsoft.com/office/officeart/2005/8/layout/hierarchy1"/>
    <dgm:cxn modelId="{74975E1C-2FBA-4E7C-819A-2A201C96797D}" type="presParOf" srcId="{4F98A963-15FE-4768-A4DA-ACB5EF06C165}" destId="{3BE0CD2D-4A8C-4BE0-AAA4-D4788BAA3DBB}" srcOrd="1" destOrd="0" presId="urn:microsoft.com/office/officeart/2005/8/layout/hierarchy1"/>
    <dgm:cxn modelId="{59F09801-8185-4910-B69B-3D374D07E1DB}" type="presParOf" srcId="{ACFEB482-2550-40E8-8789-AC44D5F04EFF}" destId="{CFB9D53E-92E0-4C6D-BF15-21A87914084E}" srcOrd="6" destOrd="0" presId="urn:microsoft.com/office/officeart/2005/8/layout/hierarchy1"/>
    <dgm:cxn modelId="{6997C0F3-A80C-4B31-A8EA-C6C6679D08AB}" type="presParOf" srcId="{ACFEB482-2550-40E8-8789-AC44D5F04EFF}" destId="{216C8D96-E352-4788-B41F-3CDB04596E14}" srcOrd="7" destOrd="0" presId="urn:microsoft.com/office/officeart/2005/8/layout/hierarchy1"/>
    <dgm:cxn modelId="{1972369E-285E-4611-A0FB-E11471C049D4}" type="presParOf" srcId="{216C8D96-E352-4788-B41F-3CDB04596E14}" destId="{E01640A1-6764-404D-A90B-B323338B2F53}" srcOrd="0" destOrd="0" presId="urn:microsoft.com/office/officeart/2005/8/layout/hierarchy1"/>
    <dgm:cxn modelId="{453A8B91-9902-4E93-8FD0-36235D06AABC}" type="presParOf" srcId="{E01640A1-6764-404D-A90B-B323338B2F53}" destId="{BF0FBB49-1816-4F90-9390-AD8FEF7F60A0}" srcOrd="0" destOrd="0" presId="urn:microsoft.com/office/officeart/2005/8/layout/hierarchy1"/>
    <dgm:cxn modelId="{73F7552C-66E6-4209-B4BB-DBF793BF556F}" type="presParOf" srcId="{E01640A1-6764-404D-A90B-B323338B2F53}" destId="{4EE67CBC-0634-4E39-80E6-1B97F13493D0}" srcOrd="1" destOrd="0" presId="urn:microsoft.com/office/officeart/2005/8/layout/hierarchy1"/>
    <dgm:cxn modelId="{23812BF0-742C-4F9A-A320-5C71863FF35E}" type="presParOf" srcId="{216C8D96-E352-4788-B41F-3CDB04596E14}" destId="{47BA03AA-14BC-4F6F-9433-779708E3B3C2}" srcOrd="1" destOrd="0" presId="urn:microsoft.com/office/officeart/2005/8/layout/hierarchy1"/>
    <dgm:cxn modelId="{4A9C0B09-2834-4315-B7F1-D702DE0264C0}" type="presParOf" srcId="{CC45B701-6B5A-4F3A-AF3B-2F65C315B7A6}" destId="{4753DBAA-41AF-47E6-BCAD-302198176AAB}" srcOrd="2" destOrd="0" presId="urn:microsoft.com/office/officeart/2005/8/layout/hierarchy1"/>
    <dgm:cxn modelId="{F52C8B4D-EB50-4F59-8267-338C8CAFB268}" type="presParOf" srcId="{CC45B701-6B5A-4F3A-AF3B-2F65C315B7A6}" destId="{7F311A86-B04F-41B0-B50F-F1D372D0260A}" srcOrd="3" destOrd="0" presId="urn:microsoft.com/office/officeart/2005/8/layout/hierarchy1"/>
    <dgm:cxn modelId="{11B9EF22-91A7-4CDA-AFE7-FB520B46B6F5}" type="presParOf" srcId="{7F311A86-B04F-41B0-B50F-F1D372D0260A}" destId="{EC8850A9-737C-404A-BB2D-15EEB53ACCC5}" srcOrd="0" destOrd="0" presId="urn:microsoft.com/office/officeart/2005/8/layout/hierarchy1"/>
    <dgm:cxn modelId="{7C972CAA-5223-4FE6-BF3B-3B208DF4C48E}" type="presParOf" srcId="{EC8850A9-737C-404A-BB2D-15EEB53ACCC5}" destId="{A2A1D949-6099-4C8E-99C1-CFEC4149A369}" srcOrd="0" destOrd="0" presId="urn:microsoft.com/office/officeart/2005/8/layout/hierarchy1"/>
    <dgm:cxn modelId="{E7743F83-5B65-41A0-BF40-622F8887BFFC}" type="presParOf" srcId="{EC8850A9-737C-404A-BB2D-15EEB53ACCC5}" destId="{B3140FC6-CBE2-4C69-B21C-AC4E9D15FE6D}" srcOrd="1" destOrd="0" presId="urn:microsoft.com/office/officeart/2005/8/layout/hierarchy1"/>
    <dgm:cxn modelId="{6E1DCD20-37D8-4A8B-91BC-422B8CD9A774}" type="presParOf" srcId="{7F311A86-B04F-41B0-B50F-F1D372D0260A}" destId="{8CCDB860-30CB-4940-B9F1-7277ECEF515E}" srcOrd="1" destOrd="0" presId="urn:microsoft.com/office/officeart/2005/8/layout/hierarchy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58721B-7AC4-4473-A944-884702896FF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519A6C9C-A074-4167-BB9B-571AE2E03BF7}">
      <dgm:prSet phldrT="[Text]" custT="1"/>
      <dgm:spPr>
        <a:ln>
          <a:solidFill>
            <a:schemeClr val="tx1"/>
          </a:solidFill>
        </a:ln>
      </dgm:spPr>
      <dgm:t>
        <a:bodyPr/>
        <a:lstStyle/>
        <a:p>
          <a:pPr algn="ctr" rtl="0"/>
          <a:r>
            <a:rPr lang="en-GB" sz="2400" b="0" dirty="0" smtClean="0">
              <a:solidFill>
                <a:srgbClr val="FFFF00"/>
              </a:solidFill>
            </a:rPr>
            <a:t>Legumes</a:t>
          </a:r>
          <a:endParaRPr lang="en-US" sz="2400" b="0" dirty="0">
            <a:solidFill>
              <a:srgbClr val="FFFF00"/>
            </a:solidFill>
          </a:endParaRPr>
        </a:p>
      </dgm:t>
    </dgm:pt>
    <dgm:pt modelId="{CCA7EB94-930C-430F-BA5F-001C33779BA9}" type="parTrans" cxnId="{DC95ABB8-9A6A-4617-A15A-6CDF269AA839}">
      <dgm:prSet/>
      <dgm:spPr/>
      <dgm:t>
        <a:bodyPr/>
        <a:lstStyle/>
        <a:p>
          <a:endParaRPr lang="en-US"/>
        </a:p>
      </dgm:t>
    </dgm:pt>
    <dgm:pt modelId="{5C221038-9B9B-4022-8DCB-F2B535636A24}" type="sibTrans" cxnId="{DC95ABB8-9A6A-4617-A15A-6CDF269AA839}">
      <dgm:prSet/>
      <dgm:spPr/>
      <dgm:t>
        <a:bodyPr/>
        <a:lstStyle/>
        <a:p>
          <a:endParaRPr lang="en-US"/>
        </a:p>
      </dgm:t>
    </dgm:pt>
    <dgm:pt modelId="{718B6C6F-B187-43C1-A191-B570ABABA5A5}">
      <dgm:prSet phldrT="[Text]" custT="1"/>
      <dgm:spPr>
        <a:ln>
          <a:solidFill>
            <a:schemeClr val="tx1"/>
          </a:solidFill>
        </a:ln>
      </dgm:spPr>
      <dgm:t>
        <a:bodyPr/>
        <a:lstStyle/>
        <a:p>
          <a:pPr algn="ctr" rtl="0"/>
          <a:r>
            <a:rPr lang="en-GB" sz="1400" b="0" dirty="0" smtClean="0">
              <a:solidFill>
                <a:srgbClr val="FFFF00"/>
              </a:solidFill>
            </a:rPr>
            <a:t>Pulses:</a:t>
          </a:r>
        </a:p>
        <a:p>
          <a:pPr algn="ctr" rtl="0"/>
          <a:r>
            <a:rPr lang="en-GB" sz="1100" b="0" dirty="0" smtClean="0">
              <a:solidFill>
                <a:srgbClr val="FFFF00"/>
              </a:solidFill>
            </a:rPr>
            <a:t>.Dry beans</a:t>
          </a:r>
        </a:p>
        <a:p>
          <a:pPr algn="ctr" rtl="0"/>
          <a:r>
            <a:rPr lang="en-GB" sz="1100" b="0" dirty="0" smtClean="0">
              <a:solidFill>
                <a:srgbClr val="FFFF00"/>
              </a:solidFill>
            </a:rPr>
            <a:t>Chickpeas</a:t>
          </a:r>
        </a:p>
        <a:p>
          <a:pPr algn="ctr" rtl="0"/>
          <a:r>
            <a:rPr lang="en-GB" sz="1100" b="0" dirty="0" smtClean="0">
              <a:solidFill>
                <a:srgbClr val="FFFF00"/>
              </a:solidFill>
            </a:rPr>
            <a:t>. Lentils</a:t>
          </a:r>
        </a:p>
        <a:p>
          <a:pPr algn="ctr" rtl="0"/>
          <a:r>
            <a:rPr lang="en-GB" sz="1100" b="0" dirty="0" smtClean="0">
              <a:solidFill>
                <a:srgbClr val="FFFF00"/>
              </a:solidFill>
            </a:rPr>
            <a:t>. Peas</a:t>
          </a:r>
          <a:endParaRPr lang="en-US" sz="1100" b="0" dirty="0">
            <a:solidFill>
              <a:srgbClr val="FFFF00"/>
            </a:solidFill>
          </a:endParaRPr>
        </a:p>
      </dgm:t>
    </dgm:pt>
    <dgm:pt modelId="{072E65C1-AD49-4D58-BDCA-CB3B601731BB}" type="parTrans" cxnId="{C5F9CE56-2AE2-4C81-9198-928AA6243A9D}">
      <dgm:prSet/>
      <dgm:spPr/>
      <dgm:t>
        <a:bodyPr/>
        <a:lstStyle/>
        <a:p>
          <a:endParaRPr lang="en-US"/>
        </a:p>
      </dgm:t>
    </dgm:pt>
    <dgm:pt modelId="{630FE90F-227D-45E7-AF4F-32CEAE10A51B}" type="sibTrans" cxnId="{C5F9CE56-2AE2-4C81-9198-928AA6243A9D}">
      <dgm:prSet/>
      <dgm:spPr>
        <a:ln>
          <a:solidFill>
            <a:schemeClr val="tx1"/>
          </a:solidFill>
        </a:ln>
      </dgm:spPr>
      <dgm:t>
        <a:bodyPr/>
        <a:lstStyle/>
        <a:p>
          <a:pPr algn="ctr" rtl="0"/>
          <a:endParaRPr lang="en-US" sz="1800" b="0" dirty="0">
            <a:solidFill>
              <a:srgbClr val="FF0000"/>
            </a:solidFill>
          </a:endParaRPr>
        </a:p>
      </dgm:t>
    </dgm:pt>
    <dgm:pt modelId="{E9D261DC-32EF-4E49-A5B3-8801E85D6428}">
      <dgm:prSet phldrT="[Text]" custT="1"/>
      <dgm:spPr>
        <a:gradFill rotWithShape="0">
          <a:gsLst>
            <a:gs pos="0">
              <a:srgbClr val="FFFF00"/>
            </a:gs>
            <a:gs pos="0">
              <a:srgbClr val="FFFF00"/>
            </a:gs>
            <a:gs pos="50000">
              <a:schemeClr val="accent1">
                <a:shade val="67500"/>
                <a:satMod val="115000"/>
              </a:schemeClr>
            </a:gs>
            <a:gs pos="100000">
              <a:schemeClr val="accent1">
                <a:shade val="100000"/>
                <a:satMod val="115000"/>
              </a:schemeClr>
            </a:gs>
          </a:gsLst>
          <a:lin ang="5400000" scaled="0"/>
        </a:gradFill>
        <a:ln>
          <a:solidFill>
            <a:srgbClr val="FFFF00"/>
          </a:solidFill>
        </a:ln>
      </dgm:spPr>
      <dgm:t>
        <a:bodyPr/>
        <a:lstStyle/>
        <a:p>
          <a:pPr algn="ctr" rtl="0"/>
          <a:r>
            <a:rPr lang="en-GB" sz="1400" b="0" dirty="0" smtClean="0">
              <a:solidFill>
                <a:srgbClr val="FFFF00"/>
              </a:solidFill>
            </a:rPr>
            <a:t>Oils sees</a:t>
          </a:r>
        </a:p>
        <a:p>
          <a:pPr algn="ctr" rtl="0"/>
          <a:r>
            <a:rPr lang="en-GB" sz="1200" b="0" dirty="0" smtClean="0">
              <a:solidFill>
                <a:srgbClr val="FFFF00"/>
              </a:solidFill>
            </a:rPr>
            <a:t>. Peanuts</a:t>
          </a:r>
        </a:p>
        <a:p>
          <a:pPr algn="ctr" rtl="0"/>
          <a:r>
            <a:rPr lang="en-GB" sz="1200" b="0" dirty="0" smtClean="0">
              <a:solidFill>
                <a:srgbClr val="FFFF00"/>
              </a:solidFill>
            </a:rPr>
            <a:t>  .Soybeans</a:t>
          </a:r>
          <a:endParaRPr lang="en-US" sz="1200" b="0" dirty="0">
            <a:solidFill>
              <a:srgbClr val="FFFF00"/>
            </a:solidFill>
          </a:endParaRPr>
        </a:p>
      </dgm:t>
    </dgm:pt>
    <dgm:pt modelId="{F04CC926-2964-41DD-A551-95EC6A65744F}" type="parTrans" cxnId="{862D0F8B-6B8B-433E-A2F9-027174EA6717}">
      <dgm:prSet/>
      <dgm:spPr/>
      <dgm:t>
        <a:bodyPr/>
        <a:lstStyle/>
        <a:p>
          <a:endParaRPr lang="en-US"/>
        </a:p>
      </dgm:t>
    </dgm:pt>
    <dgm:pt modelId="{B9E53F8D-8447-4161-A7B4-E7E864501F5D}" type="sibTrans" cxnId="{862D0F8B-6B8B-433E-A2F9-027174EA6717}">
      <dgm:prSet/>
      <dgm:spPr>
        <a:ln>
          <a:solidFill>
            <a:schemeClr val="tx1"/>
          </a:solidFill>
        </a:ln>
      </dgm:spPr>
      <dgm:t>
        <a:bodyPr/>
        <a:lstStyle/>
        <a:p>
          <a:pPr algn="ctr" rtl="0"/>
          <a:endParaRPr lang="en-US" sz="1800" b="0" dirty="0">
            <a:solidFill>
              <a:srgbClr val="FF0000"/>
            </a:solidFill>
          </a:endParaRPr>
        </a:p>
      </dgm:t>
    </dgm:pt>
    <dgm:pt modelId="{2794D357-DDA7-4407-847B-E1917AE8D636}">
      <dgm:prSet phldrT="[Text]" custT="1"/>
      <dgm:spPr>
        <a:ln>
          <a:solidFill>
            <a:schemeClr val="tx1"/>
          </a:solidFill>
        </a:ln>
      </dgm:spPr>
      <dgm:t>
        <a:bodyPr/>
        <a:lstStyle/>
        <a:p>
          <a:pPr algn="ctr" rtl="0"/>
          <a:r>
            <a:rPr lang="en-GB" sz="1200" b="0" dirty="0" smtClean="0">
              <a:solidFill>
                <a:srgbClr val="FFFF00"/>
              </a:solidFill>
            </a:rPr>
            <a:t>Vegetable crops</a:t>
          </a:r>
        </a:p>
        <a:p>
          <a:pPr algn="ctr" rtl="0"/>
          <a:r>
            <a:rPr lang="en-GB" sz="1000" b="0" dirty="0" smtClean="0">
              <a:solidFill>
                <a:srgbClr val="FFFF00"/>
              </a:solidFill>
            </a:rPr>
            <a:t>.Green beans</a:t>
          </a:r>
        </a:p>
        <a:p>
          <a:pPr algn="ctr" rtl="0"/>
          <a:r>
            <a:rPr lang="en-GB" sz="1000" b="0" dirty="0" smtClean="0">
              <a:solidFill>
                <a:srgbClr val="FFFF00"/>
              </a:solidFill>
            </a:rPr>
            <a:t>. Green peas</a:t>
          </a:r>
          <a:endParaRPr lang="en-US" sz="1000" b="0" dirty="0">
            <a:solidFill>
              <a:srgbClr val="FFFF00"/>
            </a:solidFill>
          </a:endParaRPr>
        </a:p>
      </dgm:t>
    </dgm:pt>
    <dgm:pt modelId="{4E4563C8-314A-48DC-B07E-BD97A264AC29}" type="parTrans" cxnId="{F45F0087-7DE1-4A56-8AE7-91B508934644}">
      <dgm:prSet/>
      <dgm:spPr/>
      <dgm:t>
        <a:bodyPr/>
        <a:lstStyle/>
        <a:p>
          <a:endParaRPr lang="en-US"/>
        </a:p>
      </dgm:t>
    </dgm:pt>
    <dgm:pt modelId="{2744817B-F419-4B5E-9493-82DC4A35AFE1}" type="sibTrans" cxnId="{F45F0087-7DE1-4A56-8AE7-91B508934644}">
      <dgm:prSet/>
      <dgm:spPr>
        <a:ln>
          <a:solidFill>
            <a:schemeClr val="tx1"/>
          </a:solidFill>
        </a:ln>
      </dgm:spPr>
      <dgm:t>
        <a:bodyPr/>
        <a:lstStyle/>
        <a:p>
          <a:pPr algn="ctr" rtl="0"/>
          <a:endParaRPr lang="en-US" sz="1800" b="0" dirty="0">
            <a:solidFill>
              <a:srgbClr val="FF0000"/>
            </a:solidFill>
          </a:endParaRPr>
        </a:p>
      </dgm:t>
    </dgm:pt>
    <dgm:pt modelId="{0AD16934-E358-453E-A50F-2D7AD830BC5C}">
      <dgm:prSet custT="1"/>
      <dgm:spPr>
        <a:ln>
          <a:solidFill>
            <a:schemeClr val="tx1"/>
          </a:solidFill>
        </a:ln>
      </dgm:spPr>
      <dgm:t>
        <a:bodyPr/>
        <a:lstStyle/>
        <a:p>
          <a:pPr algn="ctr" rtl="0"/>
          <a:r>
            <a:rPr lang="en-GB" sz="1200" b="0" dirty="0" smtClean="0">
              <a:solidFill>
                <a:srgbClr val="FFFF00"/>
              </a:solidFill>
            </a:rPr>
            <a:t>Cow crops</a:t>
          </a:r>
        </a:p>
        <a:p>
          <a:pPr algn="ctr" rtl="0"/>
          <a:r>
            <a:rPr lang="en-GB" sz="1200" b="0" dirty="0" smtClean="0">
              <a:solidFill>
                <a:srgbClr val="FFFF00"/>
              </a:solidFill>
            </a:rPr>
            <a:t>.Cloves</a:t>
          </a:r>
        </a:p>
        <a:p>
          <a:pPr algn="ctr" rtl="0"/>
          <a:r>
            <a:rPr lang="en-GB" sz="1200" b="0" dirty="0" smtClean="0">
              <a:solidFill>
                <a:srgbClr val="FFFF00"/>
              </a:solidFill>
            </a:rPr>
            <a:t>. Alfalfa</a:t>
          </a:r>
          <a:endParaRPr lang="en-US" sz="1200" b="0" dirty="0">
            <a:solidFill>
              <a:srgbClr val="FFFF00"/>
            </a:solidFill>
          </a:endParaRPr>
        </a:p>
      </dgm:t>
    </dgm:pt>
    <dgm:pt modelId="{865565DA-70E9-43CD-8436-8FE22705F235}" type="parTrans" cxnId="{887F1EC5-6576-45CA-9431-A796A7BBBB06}">
      <dgm:prSet/>
      <dgm:spPr/>
      <dgm:t>
        <a:bodyPr/>
        <a:lstStyle/>
        <a:p>
          <a:endParaRPr lang="en-US"/>
        </a:p>
      </dgm:t>
    </dgm:pt>
    <dgm:pt modelId="{AB8D4BEE-C365-4B4D-82BD-68327E43E0EA}" type="sibTrans" cxnId="{887F1EC5-6576-45CA-9431-A796A7BBBB06}">
      <dgm:prSet/>
      <dgm:spPr>
        <a:ln>
          <a:solidFill>
            <a:schemeClr val="tx1"/>
          </a:solidFill>
        </a:ln>
      </dgm:spPr>
      <dgm:t>
        <a:bodyPr/>
        <a:lstStyle/>
        <a:p>
          <a:pPr algn="ctr" rtl="0"/>
          <a:endParaRPr lang="en-US" sz="1800" b="0" dirty="0">
            <a:solidFill>
              <a:srgbClr val="FF0000"/>
            </a:solidFill>
          </a:endParaRPr>
        </a:p>
      </dgm:t>
    </dgm:pt>
    <dgm:pt modelId="{5947B239-9A96-4BE7-8256-265AB1135F66}" type="pres">
      <dgm:prSet presAssocID="{8358721B-7AC4-4473-A944-884702896FF8}" presName="Name0" presStyleCnt="0">
        <dgm:presLayoutVars>
          <dgm:chMax val="1"/>
          <dgm:dir/>
          <dgm:animLvl val="ctr"/>
          <dgm:resizeHandles val="exact"/>
        </dgm:presLayoutVars>
      </dgm:prSet>
      <dgm:spPr/>
      <dgm:t>
        <a:bodyPr/>
        <a:lstStyle/>
        <a:p>
          <a:endParaRPr lang="en-US"/>
        </a:p>
      </dgm:t>
    </dgm:pt>
    <dgm:pt modelId="{93EACAE4-3B55-4431-A931-F767C070D183}" type="pres">
      <dgm:prSet presAssocID="{519A6C9C-A074-4167-BB9B-571AE2E03BF7}" presName="centerShape" presStyleLbl="node0" presStyleIdx="0" presStyleCnt="1"/>
      <dgm:spPr/>
      <dgm:t>
        <a:bodyPr/>
        <a:lstStyle/>
        <a:p>
          <a:endParaRPr lang="en-US"/>
        </a:p>
      </dgm:t>
    </dgm:pt>
    <dgm:pt modelId="{979ABB11-949C-4E03-BB63-67B85A0207F9}" type="pres">
      <dgm:prSet presAssocID="{718B6C6F-B187-43C1-A191-B570ABABA5A5}" presName="node" presStyleLbl="node1" presStyleIdx="0" presStyleCnt="4">
        <dgm:presLayoutVars>
          <dgm:bulletEnabled val="1"/>
        </dgm:presLayoutVars>
      </dgm:prSet>
      <dgm:spPr/>
      <dgm:t>
        <a:bodyPr/>
        <a:lstStyle/>
        <a:p>
          <a:endParaRPr lang="en-US"/>
        </a:p>
      </dgm:t>
    </dgm:pt>
    <dgm:pt modelId="{0DC6043F-B4A8-46AE-BAC6-A754CA5312DB}" type="pres">
      <dgm:prSet presAssocID="{718B6C6F-B187-43C1-A191-B570ABABA5A5}" presName="dummy" presStyleCnt="0"/>
      <dgm:spPr/>
    </dgm:pt>
    <dgm:pt modelId="{04BD1620-D6D2-48A6-9CE6-18148D32B541}" type="pres">
      <dgm:prSet presAssocID="{630FE90F-227D-45E7-AF4F-32CEAE10A51B}" presName="sibTrans" presStyleLbl="sibTrans2D1" presStyleIdx="0" presStyleCnt="4"/>
      <dgm:spPr/>
      <dgm:t>
        <a:bodyPr/>
        <a:lstStyle/>
        <a:p>
          <a:endParaRPr lang="en-US"/>
        </a:p>
      </dgm:t>
    </dgm:pt>
    <dgm:pt modelId="{DA72D7B5-4254-48FF-A099-3EF435B0BAA4}" type="pres">
      <dgm:prSet presAssocID="{E9D261DC-32EF-4E49-A5B3-8801E85D6428}" presName="node" presStyleLbl="node1" presStyleIdx="1" presStyleCnt="4" custRadScaleRad="99848" custRadScaleInc="-1173">
        <dgm:presLayoutVars>
          <dgm:bulletEnabled val="1"/>
        </dgm:presLayoutVars>
      </dgm:prSet>
      <dgm:spPr/>
      <dgm:t>
        <a:bodyPr/>
        <a:lstStyle/>
        <a:p>
          <a:endParaRPr lang="en-US"/>
        </a:p>
      </dgm:t>
    </dgm:pt>
    <dgm:pt modelId="{DB8669D2-D4F3-4226-BEBE-42CF10B2F58D}" type="pres">
      <dgm:prSet presAssocID="{E9D261DC-32EF-4E49-A5B3-8801E85D6428}" presName="dummy" presStyleCnt="0"/>
      <dgm:spPr/>
    </dgm:pt>
    <dgm:pt modelId="{BC43EC42-FD88-4C65-98B3-FCABEAF80283}" type="pres">
      <dgm:prSet presAssocID="{B9E53F8D-8447-4161-A7B4-E7E864501F5D}" presName="sibTrans" presStyleLbl="sibTrans2D1" presStyleIdx="1" presStyleCnt="4"/>
      <dgm:spPr/>
      <dgm:t>
        <a:bodyPr/>
        <a:lstStyle/>
        <a:p>
          <a:endParaRPr lang="en-US"/>
        </a:p>
      </dgm:t>
    </dgm:pt>
    <dgm:pt modelId="{1CAA351E-5B79-4242-8893-2D4BCEB6E768}" type="pres">
      <dgm:prSet presAssocID="{2794D357-DDA7-4407-847B-E1917AE8D636}" presName="node" presStyleLbl="node1" presStyleIdx="2" presStyleCnt="4">
        <dgm:presLayoutVars>
          <dgm:bulletEnabled val="1"/>
        </dgm:presLayoutVars>
      </dgm:prSet>
      <dgm:spPr/>
      <dgm:t>
        <a:bodyPr/>
        <a:lstStyle/>
        <a:p>
          <a:endParaRPr lang="en-US"/>
        </a:p>
      </dgm:t>
    </dgm:pt>
    <dgm:pt modelId="{CAD74FCF-B4E4-42F0-9989-311A0CB9CDF2}" type="pres">
      <dgm:prSet presAssocID="{2794D357-DDA7-4407-847B-E1917AE8D636}" presName="dummy" presStyleCnt="0"/>
      <dgm:spPr/>
    </dgm:pt>
    <dgm:pt modelId="{CE904CBC-0BDD-4B60-AD31-B284A7788551}" type="pres">
      <dgm:prSet presAssocID="{2744817B-F419-4B5E-9493-82DC4A35AFE1}" presName="sibTrans" presStyleLbl="sibTrans2D1" presStyleIdx="2" presStyleCnt="4"/>
      <dgm:spPr/>
      <dgm:t>
        <a:bodyPr/>
        <a:lstStyle/>
        <a:p>
          <a:endParaRPr lang="en-US"/>
        </a:p>
      </dgm:t>
    </dgm:pt>
    <dgm:pt modelId="{A0820D10-15D9-4FB2-88CE-338C79B4921C}" type="pres">
      <dgm:prSet presAssocID="{0AD16934-E358-453E-A50F-2D7AD830BC5C}" presName="node" presStyleLbl="node1" presStyleIdx="3" presStyleCnt="4">
        <dgm:presLayoutVars>
          <dgm:bulletEnabled val="1"/>
        </dgm:presLayoutVars>
      </dgm:prSet>
      <dgm:spPr/>
      <dgm:t>
        <a:bodyPr/>
        <a:lstStyle/>
        <a:p>
          <a:endParaRPr lang="en-US"/>
        </a:p>
      </dgm:t>
    </dgm:pt>
    <dgm:pt modelId="{23022945-8E2B-462A-8011-0214D1E795A1}" type="pres">
      <dgm:prSet presAssocID="{0AD16934-E358-453E-A50F-2D7AD830BC5C}" presName="dummy" presStyleCnt="0"/>
      <dgm:spPr/>
    </dgm:pt>
    <dgm:pt modelId="{8EBF241E-EBB6-499B-9C6B-1A79A1577D13}" type="pres">
      <dgm:prSet presAssocID="{AB8D4BEE-C365-4B4D-82BD-68327E43E0EA}" presName="sibTrans" presStyleLbl="sibTrans2D1" presStyleIdx="3" presStyleCnt="4"/>
      <dgm:spPr/>
      <dgm:t>
        <a:bodyPr/>
        <a:lstStyle/>
        <a:p>
          <a:endParaRPr lang="en-US"/>
        </a:p>
      </dgm:t>
    </dgm:pt>
  </dgm:ptLst>
  <dgm:cxnLst>
    <dgm:cxn modelId="{69E1F56A-85F6-4AB6-BF09-C1E3CE81B752}" type="presOf" srcId="{0AD16934-E358-453E-A50F-2D7AD830BC5C}" destId="{A0820D10-15D9-4FB2-88CE-338C79B4921C}" srcOrd="0" destOrd="0" presId="urn:microsoft.com/office/officeart/2005/8/layout/radial6"/>
    <dgm:cxn modelId="{862D0F8B-6B8B-433E-A2F9-027174EA6717}" srcId="{519A6C9C-A074-4167-BB9B-571AE2E03BF7}" destId="{E9D261DC-32EF-4E49-A5B3-8801E85D6428}" srcOrd="1" destOrd="0" parTransId="{F04CC926-2964-41DD-A551-95EC6A65744F}" sibTransId="{B9E53F8D-8447-4161-A7B4-E7E864501F5D}"/>
    <dgm:cxn modelId="{F45F0087-7DE1-4A56-8AE7-91B508934644}" srcId="{519A6C9C-A074-4167-BB9B-571AE2E03BF7}" destId="{2794D357-DDA7-4407-847B-E1917AE8D636}" srcOrd="2" destOrd="0" parTransId="{4E4563C8-314A-48DC-B07E-BD97A264AC29}" sibTransId="{2744817B-F419-4B5E-9493-82DC4A35AFE1}"/>
    <dgm:cxn modelId="{463AAE2E-C601-4F80-BBD8-BBFE8865CEAE}" type="presOf" srcId="{2744817B-F419-4B5E-9493-82DC4A35AFE1}" destId="{CE904CBC-0BDD-4B60-AD31-B284A7788551}" srcOrd="0" destOrd="0" presId="urn:microsoft.com/office/officeart/2005/8/layout/radial6"/>
    <dgm:cxn modelId="{DC95ABB8-9A6A-4617-A15A-6CDF269AA839}" srcId="{8358721B-7AC4-4473-A944-884702896FF8}" destId="{519A6C9C-A074-4167-BB9B-571AE2E03BF7}" srcOrd="0" destOrd="0" parTransId="{CCA7EB94-930C-430F-BA5F-001C33779BA9}" sibTransId="{5C221038-9B9B-4022-8DCB-F2B535636A24}"/>
    <dgm:cxn modelId="{C5F9CE56-2AE2-4C81-9198-928AA6243A9D}" srcId="{519A6C9C-A074-4167-BB9B-571AE2E03BF7}" destId="{718B6C6F-B187-43C1-A191-B570ABABA5A5}" srcOrd="0" destOrd="0" parTransId="{072E65C1-AD49-4D58-BDCA-CB3B601731BB}" sibTransId="{630FE90F-227D-45E7-AF4F-32CEAE10A51B}"/>
    <dgm:cxn modelId="{10E73A47-61DE-4545-892E-56494BA8B9EF}" type="presOf" srcId="{718B6C6F-B187-43C1-A191-B570ABABA5A5}" destId="{979ABB11-949C-4E03-BB63-67B85A0207F9}" srcOrd="0" destOrd="0" presId="urn:microsoft.com/office/officeart/2005/8/layout/radial6"/>
    <dgm:cxn modelId="{5E70D199-4551-4EA5-BED7-471CAE5B7851}" type="presOf" srcId="{519A6C9C-A074-4167-BB9B-571AE2E03BF7}" destId="{93EACAE4-3B55-4431-A931-F767C070D183}" srcOrd="0" destOrd="0" presId="urn:microsoft.com/office/officeart/2005/8/layout/radial6"/>
    <dgm:cxn modelId="{C8C6542E-5853-4005-9C28-574C4B1D3C1E}" type="presOf" srcId="{E9D261DC-32EF-4E49-A5B3-8801E85D6428}" destId="{DA72D7B5-4254-48FF-A099-3EF435B0BAA4}" srcOrd="0" destOrd="0" presId="urn:microsoft.com/office/officeart/2005/8/layout/radial6"/>
    <dgm:cxn modelId="{B0C941CA-5C35-4373-B9D8-30B14B0834CF}" type="presOf" srcId="{AB8D4BEE-C365-4B4D-82BD-68327E43E0EA}" destId="{8EBF241E-EBB6-499B-9C6B-1A79A1577D13}" srcOrd="0" destOrd="0" presId="urn:microsoft.com/office/officeart/2005/8/layout/radial6"/>
    <dgm:cxn modelId="{8CEBF8E0-D91D-4168-9D57-98BEABD64A83}" type="presOf" srcId="{2794D357-DDA7-4407-847B-E1917AE8D636}" destId="{1CAA351E-5B79-4242-8893-2D4BCEB6E768}" srcOrd="0" destOrd="0" presId="urn:microsoft.com/office/officeart/2005/8/layout/radial6"/>
    <dgm:cxn modelId="{CDAC9808-CBF1-4D5C-9215-5BD0DED42F9F}" type="presOf" srcId="{8358721B-7AC4-4473-A944-884702896FF8}" destId="{5947B239-9A96-4BE7-8256-265AB1135F66}" srcOrd="0" destOrd="0" presId="urn:microsoft.com/office/officeart/2005/8/layout/radial6"/>
    <dgm:cxn modelId="{3303888D-AAF6-4855-9343-3881B7F7DED6}" type="presOf" srcId="{B9E53F8D-8447-4161-A7B4-E7E864501F5D}" destId="{BC43EC42-FD88-4C65-98B3-FCABEAF80283}" srcOrd="0" destOrd="0" presId="urn:microsoft.com/office/officeart/2005/8/layout/radial6"/>
    <dgm:cxn modelId="{7B456791-2C60-42FA-99E9-8084F1ADA534}" type="presOf" srcId="{630FE90F-227D-45E7-AF4F-32CEAE10A51B}" destId="{04BD1620-D6D2-48A6-9CE6-18148D32B541}" srcOrd="0" destOrd="0" presId="urn:microsoft.com/office/officeart/2005/8/layout/radial6"/>
    <dgm:cxn modelId="{887F1EC5-6576-45CA-9431-A796A7BBBB06}" srcId="{519A6C9C-A074-4167-BB9B-571AE2E03BF7}" destId="{0AD16934-E358-453E-A50F-2D7AD830BC5C}" srcOrd="3" destOrd="0" parTransId="{865565DA-70E9-43CD-8436-8FE22705F235}" sibTransId="{AB8D4BEE-C365-4B4D-82BD-68327E43E0EA}"/>
    <dgm:cxn modelId="{AD33B253-2E0D-439D-95BA-3A3BB6B46A52}" type="presParOf" srcId="{5947B239-9A96-4BE7-8256-265AB1135F66}" destId="{93EACAE4-3B55-4431-A931-F767C070D183}" srcOrd="0" destOrd="0" presId="urn:microsoft.com/office/officeart/2005/8/layout/radial6"/>
    <dgm:cxn modelId="{294C16D9-A21E-4ECA-B5F1-D053105479B6}" type="presParOf" srcId="{5947B239-9A96-4BE7-8256-265AB1135F66}" destId="{979ABB11-949C-4E03-BB63-67B85A0207F9}" srcOrd="1" destOrd="0" presId="urn:microsoft.com/office/officeart/2005/8/layout/radial6"/>
    <dgm:cxn modelId="{C29F117A-3259-4387-9906-C9FD3028DA93}" type="presParOf" srcId="{5947B239-9A96-4BE7-8256-265AB1135F66}" destId="{0DC6043F-B4A8-46AE-BAC6-A754CA5312DB}" srcOrd="2" destOrd="0" presId="urn:microsoft.com/office/officeart/2005/8/layout/radial6"/>
    <dgm:cxn modelId="{00D0204F-F013-4FB4-B5EB-6BA0D5649358}" type="presParOf" srcId="{5947B239-9A96-4BE7-8256-265AB1135F66}" destId="{04BD1620-D6D2-48A6-9CE6-18148D32B541}" srcOrd="3" destOrd="0" presId="urn:microsoft.com/office/officeart/2005/8/layout/radial6"/>
    <dgm:cxn modelId="{CC74C640-6896-4817-A143-0FB0598E13F1}" type="presParOf" srcId="{5947B239-9A96-4BE7-8256-265AB1135F66}" destId="{DA72D7B5-4254-48FF-A099-3EF435B0BAA4}" srcOrd="4" destOrd="0" presId="urn:microsoft.com/office/officeart/2005/8/layout/radial6"/>
    <dgm:cxn modelId="{4ED6E8F3-273E-4D6C-9F5E-F4BC976BB04B}" type="presParOf" srcId="{5947B239-9A96-4BE7-8256-265AB1135F66}" destId="{DB8669D2-D4F3-4226-BEBE-42CF10B2F58D}" srcOrd="5" destOrd="0" presId="urn:microsoft.com/office/officeart/2005/8/layout/radial6"/>
    <dgm:cxn modelId="{68488239-F2CF-4AB6-9164-7D6496C8C9B7}" type="presParOf" srcId="{5947B239-9A96-4BE7-8256-265AB1135F66}" destId="{BC43EC42-FD88-4C65-98B3-FCABEAF80283}" srcOrd="6" destOrd="0" presId="urn:microsoft.com/office/officeart/2005/8/layout/radial6"/>
    <dgm:cxn modelId="{07E94189-BC73-4243-9F7E-25DDC494ACD9}" type="presParOf" srcId="{5947B239-9A96-4BE7-8256-265AB1135F66}" destId="{1CAA351E-5B79-4242-8893-2D4BCEB6E768}" srcOrd="7" destOrd="0" presId="urn:microsoft.com/office/officeart/2005/8/layout/radial6"/>
    <dgm:cxn modelId="{95315671-500A-4B1B-8643-45A231519EA3}" type="presParOf" srcId="{5947B239-9A96-4BE7-8256-265AB1135F66}" destId="{CAD74FCF-B4E4-42F0-9989-311A0CB9CDF2}" srcOrd="8" destOrd="0" presId="urn:microsoft.com/office/officeart/2005/8/layout/radial6"/>
    <dgm:cxn modelId="{A616479D-68AE-40BF-831E-0CEF3C84A118}" type="presParOf" srcId="{5947B239-9A96-4BE7-8256-265AB1135F66}" destId="{CE904CBC-0BDD-4B60-AD31-B284A7788551}" srcOrd="9" destOrd="0" presId="urn:microsoft.com/office/officeart/2005/8/layout/radial6"/>
    <dgm:cxn modelId="{6E93E250-B576-4C7C-B39B-091FD70500A3}" type="presParOf" srcId="{5947B239-9A96-4BE7-8256-265AB1135F66}" destId="{A0820D10-15D9-4FB2-88CE-338C79B4921C}" srcOrd="10" destOrd="0" presId="urn:microsoft.com/office/officeart/2005/8/layout/radial6"/>
    <dgm:cxn modelId="{2CF800B6-D494-479C-B73B-5487B383B93D}" type="presParOf" srcId="{5947B239-9A96-4BE7-8256-265AB1135F66}" destId="{23022945-8E2B-462A-8011-0214D1E795A1}" srcOrd="11" destOrd="0" presId="urn:microsoft.com/office/officeart/2005/8/layout/radial6"/>
    <dgm:cxn modelId="{5912D9BB-C9AF-4246-B95B-3F57D3BD78DB}" type="presParOf" srcId="{5947B239-9A96-4BE7-8256-265AB1135F66}" destId="{8EBF241E-EBB6-499B-9C6B-1A79A1577D13}" srcOrd="12" destOrd="0" presId="urn:microsoft.com/office/officeart/2005/8/layout/radial6"/>
  </dgm:cxnLst>
  <dgm:bg/>
  <dgm:whole>
    <a:ln>
      <a:solidFill>
        <a:schemeClr val="tx1"/>
      </a:solidFill>
    </a:ln>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4E4D29-FC4C-4322-BAE3-610B242CC82A}" type="doc">
      <dgm:prSet loTypeId="urn:microsoft.com/office/officeart/2005/8/layout/pList2" loCatId="list" qsTypeId="urn:microsoft.com/office/officeart/2005/8/quickstyle/3d1" qsCatId="3D" csTypeId="urn:microsoft.com/office/officeart/2005/8/colors/colorful4" csCatId="colorful" phldr="1"/>
      <dgm:spPr/>
    </dgm:pt>
    <dgm:pt modelId="{C0112272-013A-425B-94DD-E84243075894}">
      <dgm:prSet phldrT="[Text]"/>
      <dgm:spPr/>
      <dgm:t>
        <a:bodyPr/>
        <a:lstStyle/>
        <a:p>
          <a:pPr algn="l"/>
          <a:r>
            <a:rPr lang="en-US" dirty="0" smtClean="0"/>
            <a:t>*Two to three times larger than normal crypts </a:t>
          </a:r>
          <a:br>
            <a:rPr lang="en-US" dirty="0" smtClean="0"/>
          </a:br>
          <a:r>
            <a:rPr lang="en-US" dirty="0" smtClean="0"/>
            <a:t>*Have a thick epithelial lining that stains darker than normal crypts,</a:t>
          </a:r>
          <a:br>
            <a:rPr lang="en-US" dirty="0" smtClean="0"/>
          </a:br>
          <a:r>
            <a:rPr lang="en-US" dirty="0" smtClean="0"/>
            <a:t>*Have a slit-like opening </a:t>
          </a:r>
          <a:endParaRPr lang="en-US" dirty="0"/>
        </a:p>
      </dgm:t>
    </dgm:pt>
    <dgm:pt modelId="{F13D206C-4C7E-4115-8EE3-BAE248425793}" type="parTrans" cxnId="{E9957C98-2E2F-4BFB-BBF9-DE6F3CCFD30A}">
      <dgm:prSet/>
      <dgm:spPr/>
      <dgm:t>
        <a:bodyPr/>
        <a:lstStyle/>
        <a:p>
          <a:endParaRPr lang="en-US"/>
        </a:p>
      </dgm:t>
    </dgm:pt>
    <dgm:pt modelId="{4FADB8BF-507C-42D5-A392-CF09EAEF1791}" type="sibTrans" cxnId="{E9957C98-2E2F-4BFB-BBF9-DE6F3CCFD30A}">
      <dgm:prSet/>
      <dgm:spPr/>
      <dgm:t>
        <a:bodyPr/>
        <a:lstStyle/>
        <a:p>
          <a:endParaRPr lang="en-US"/>
        </a:p>
      </dgm:t>
    </dgm:pt>
    <dgm:pt modelId="{AA2BEA72-B0B2-4680-99E1-8CC77D27F7BB}" type="pres">
      <dgm:prSet presAssocID="{854E4D29-FC4C-4322-BAE3-610B242CC82A}" presName="Name0" presStyleCnt="0">
        <dgm:presLayoutVars>
          <dgm:dir/>
          <dgm:resizeHandles val="exact"/>
        </dgm:presLayoutVars>
      </dgm:prSet>
      <dgm:spPr/>
    </dgm:pt>
    <dgm:pt modelId="{E9F51AC6-BFE8-4DE0-8D46-D3F60F702ECD}" type="pres">
      <dgm:prSet presAssocID="{854E4D29-FC4C-4322-BAE3-610B242CC82A}" presName="bkgdShp" presStyleLbl="alignAccFollowNode1" presStyleIdx="0" presStyleCnt="1" custLinFactNeighborY="-28320"/>
      <dgm:spPr/>
    </dgm:pt>
    <dgm:pt modelId="{7F068575-1002-447F-A25F-8BD01A132B7C}" type="pres">
      <dgm:prSet presAssocID="{854E4D29-FC4C-4322-BAE3-610B242CC82A}" presName="linComp" presStyleCnt="0"/>
      <dgm:spPr/>
    </dgm:pt>
    <dgm:pt modelId="{581F300C-5642-4366-8B8C-1ADC2575B7AE}" type="pres">
      <dgm:prSet presAssocID="{C0112272-013A-425B-94DD-E84243075894}" presName="compNode" presStyleCnt="0"/>
      <dgm:spPr/>
    </dgm:pt>
    <dgm:pt modelId="{C5E942A8-8021-4554-8593-B7734676BBAA}" type="pres">
      <dgm:prSet presAssocID="{C0112272-013A-425B-94DD-E84243075894}" presName="node" presStyleLbl="node1" presStyleIdx="0" presStyleCnt="1" custScaleY="38961">
        <dgm:presLayoutVars>
          <dgm:bulletEnabled val="1"/>
        </dgm:presLayoutVars>
      </dgm:prSet>
      <dgm:spPr/>
      <dgm:t>
        <a:bodyPr/>
        <a:lstStyle/>
        <a:p>
          <a:endParaRPr lang="en-US"/>
        </a:p>
      </dgm:t>
    </dgm:pt>
    <dgm:pt modelId="{A0F6E3B8-7AF3-4608-8571-E1898C005FE3}" type="pres">
      <dgm:prSet presAssocID="{C0112272-013A-425B-94DD-E84243075894}" presName="invisiNode" presStyleLbl="node1" presStyleIdx="0" presStyleCnt="1"/>
      <dgm:spPr/>
    </dgm:pt>
    <dgm:pt modelId="{EC08BC9C-2051-4C89-AF66-D226A88589FA}" type="pres">
      <dgm:prSet presAssocID="{C0112272-013A-425B-94DD-E84243075894}" presName="imagNode" presStyleLbl="fgImgPlace1" presStyleIdx="0" presStyleCnt="1" custScaleY="218615"/>
      <dgm:spPr>
        <a:blipFill rotWithShape="0">
          <a:blip xmlns:r="http://schemas.openxmlformats.org/officeDocument/2006/relationships" r:embed="rId1"/>
          <a:stretch>
            <a:fillRect/>
          </a:stretch>
        </a:blipFill>
      </dgm:spPr>
    </dgm:pt>
  </dgm:ptLst>
  <dgm:cxnLst>
    <dgm:cxn modelId="{16052EC4-627D-424F-9C8A-439083C1E284}" type="presOf" srcId="{854E4D29-FC4C-4322-BAE3-610B242CC82A}" destId="{AA2BEA72-B0B2-4680-99E1-8CC77D27F7BB}" srcOrd="0" destOrd="0" presId="urn:microsoft.com/office/officeart/2005/8/layout/pList2"/>
    <dgm:cxn modelId="{79D69C21-5FDE-4304-B017-01BB8FA892BF}" type="presOf" srcId="{C0112272-013A-425B-94DD-E84243075894}" destId="{C5E942A8-8021-4554-8593-B7734676BBAA}" srcOrd="0" destOrd="0" presId="urn:microsoft.com/office/officeart/2005/8/layout/pList2"/>
    <dgm:cxn modelId="{E9957C98-2E2F-4BFB-BBF9-DE6F3CCFD30A}" srcId="{854E4D29-FC4C-4322-BAE3-610B242CC82A}" destId="{C0112272-013A-425B-94DD-E84243075894}" srcOrd="0" destOrd="0" parTransId="{F13D206C-4C7E-4115-8EE3-BAE248425793}" sibTransId="{4FADB8BF-507C-42D5-A392-CF09EAEF1791}"/>
    <dgm:cxn modelId="{CFA7629F-8A43-4931-B4B1-A31981C1040C}" type="presParOf" srcId="{AA2BEA72-B0B2-4680-99E1-8CC77D27F7BB}" destId="{E9F51AC6-BFE8-4DE0-8D46-D3F60F702ECD}" srcOrd="0" destOrd="0" presId="urn:microsoft.com/office/officeart/2005/8/layout/pList2"/>
    <dgm:cxn modelId="{3052CDF4-5F11-4EBF-83CA-142D083756C2}" type="presParOf" srcId="{AA2BEA72-B0B2-4680-99E1-8CC77D27F7BB}" destId="{7F068575-1002-447F-A25F-8BD01A132B7C}" srcOrd="1" destOrd="0" presId="urn:microsoft.com/office/officeart/2005/8/layout/pList2"/>
    <dgm:cxn modelId="{575FD9E5-29C5-4BE4-8236-BEA65A97C941}" type="presParOf" srcId="{7F068575-1002-447F-A25F-8BD01A132B7C}" destId="{581F300C-5642-4366-8B8C-1ADC2575B7AE}" srcOrd="0" destOrd="0" presId="urn:microsoft.com/office/officeart/2005/8/layout/pList2"/>
    <dgm:cxn modelId="{9E942A5F-FA31-4B29-979D-0AE6996FB450}" type="presParOf" srcId="{581F300C-5642-4366-8B8C-1ADC2575B7AE}" destId="{C5E942A8-8021-4554-8593-B7734676BBAA}" srcOrd="0" destOrd="0" presId="urn:microsoft.com/office/officeart/2005/8/layout/pList2"/>
    <dgm:cxn modelId="{E8CBFDBB-78D6-4388-9F08-0EFA6932824D}" type="presParOf" srcId="{581F300C-5642-4366-8B8C-1ADC2575B7AE}" destId="{A0F6E3B8-7AF3-4608-8571-E1898C005FE3}" srcOrd="1" destOrd="0" presId="urn:microsoft.com/office/officeart/2005/8/layout/pList2"/>
    <dgm:cxn modelId="{4D8DF7C5-010F-4D1B-A55B-2CC282856F4A}" type="presParOf" srcId="{581F300C-5642-4366-8B8C-1ADC2575B7AE}" destId="{EC08BC9C-2051-4C89-AF66-D226A88589FA}" srcOrd="2" destOrd="0" presId="urn:microsoft.com/office/officeart/2005/8/layout/pList2"/>
  </dgm:cxnLst>
  <dgm:bg/>
  <dgm:whole/>
</dgm:dataModel>
</file>

<file path=ppt/diagrams/data4.xml><?xml version="1.0" encoding="utf-8"?>
<dgm:dataModel xmlns:dgm="http://schemas.openxmlformats.org/drawingml/2006/diagram" xmlns:a="http://schemas.openxmlformats.org/drawingml/2006/main">
  <dgm:ptLst>
    <dgm:pt modelId="{2BD0602A-3626-4BDF-AB67-EEF70B6E843E}" type="doc">
      <dgm:prSet loTypeId="urn:microsoft.com/office/officeart/2005/8/layout/hList3" loCatId="list" qsTypeId="urn:microsoft.com/office/officeart/2005/8/quickstyle/3d2" qsCatId="3D" csTypeId="urn:microsoft.com/office/officeart/2005/8/colors/colorful4" csCatId="colorful" phldr="1"/>
      <dgm:spPr/>
      <dgm:t>
        <a:bodyPr/>
        <a:lstStyle/>
        <a:p>
          <a:endParaRPr lang="en-US"/>
        </a:p>
      </dgm:t>
    </dgm:pt>
    <dgm:pt modelId="{9F972951-D8A3-408E-8AC4-4F45A1677FF2}">
      <dgm:prSet phldrT="[Text]" phldr="1"/>
      <dgm:spPr>
        <a:blipFill rotWithShape="0">
          <a:blip xmlns:r="http://schemas.openxmlformats.org/officeDocument/2006/relationships" r:embed="rId1"/>
          <a:stretch>
            <a:fillRect/>
          </a:stretch>
        </a:blipFill>
      </dgm:spPr>
      <dgm:t>
        <a:bodyPr/>
        <a:lstStyle/>
        <a:p>
          <a:endParaRPr lang="en-US" dirty="0"/>
        </a:p>
      </dgm:t>
    </dgm:pt>
    <dgm:pt modelId="{0379BD2B-211B-44B3-80BC-0A03127ED255}" type="parTrans" cxnId="{B8A40595-CF8A-4295-8C0D-BB27F5B52985}">
      <dgm:prSet/>
      <dgm:spPr/>
      <dgm:t>
        <a:bodyPr/>
        <a:lstStyle/>
        <a:p>
          <a:endParaRPr lang="en-US"/>
        </a:p>
      </dgm:t>
    </dgm:pt>
    <dgm:pt modelId="{3140D364-F360-4DD7-ACF3-14A8DD86019B}" type="sibTrans" cxnId="{B8A40595-CF8A-4295-8C0D-BB27F5B52985}">
      <dgm:prSet/>
      <dgm:spPr/>
      <dgm:t>
        <a:bodyPr/>
        <a:lstStyle/>
        <a:p>
          <a:endParaRPr lang="en-US"/>
        </a:p>
      </dgm:t>
    </dgm:pt>
    <dgm:pt modelId="{C59C74FC-CFA3-4B6C-92EB-28AE4ABD7C21}">
      <dgm:prSet phldrT="[Text]"/>
      <dgm:spPr/>
      <dgm:t>
        <a:bodyPr/>
        <a:lstStyle/>
        <a:p>
          <a:endParaRPr lang="en-US" dirty="0"/>
        </a:p>
      </dgm:t>
    </dgm:pt>
    <dgm:pt modelId="{085037E9-83F4-4384-AFB3-C3CFB8C61E69}" type="parTrans" cxnId="{397B01BA-0D5C-486B-A3BE-F1C0BC526628}">
      <dgm:prSet/>
      <dgm:spPr/>
      <dgm:t>
        <a:bodyPr/>
        <a:lstStyle/>
        <a:p>
          <a:endParaRPr lang="en-US"/>
        </a:p>
      </dgm:t>
    </dgm:pt>
    <dgm:pt modelId="{EADA58DB-4696-4730-8CC5-B8B5D72764FD}" type="sibTrans" cxnId="{397B01BA-0D5C-486B-A3BE-F1C0BC526628}">
      <dgm:prSet/>
      <dgm:spPr/>
      <dgm:t>
        <a:bodyPr/>
        <a:lstStyle/>
        <a:p>
          <a:endParaRPr lang="en-US"/>
        </a:p>
      </dgm:t>
    </dgm:pt>
    <dgm:pt modelId="{5440AC93-C05E-45A5-8CF1-6CA5948B961B}">
      <dgm:prSet phldrT="[Text]" phldr="1"/>
      <dgm:spPr>
        <a:blipFill rotWithShape="0">
          <a:blip xmlns:r="http://schemas.openxmlformats.org/officeDocument/2006/relationships" r:embed="rId2"/>
          <a:stretch>
            <a:fillRect/>
          </a:stretch>
        </a:blipFill>
      </dgm:spPr>
      <dgm:t>
        <a:bodyPr/>
        <a:lstStyle/>
        <a:p>
          <a:endParaRPr lang="en-US" dirty="0"/>
        </a:p>
      </dgm:t>
    </dgm:pt>
    <dgm:pt modelId="{17673BE5-D4F7-49BF-B1E7-2EBC4A549430}" type="sibTrans" cxnId="{3D8D1CE7-E98E-4E8C-929B-DE20C7322EB8}">
      <dgm:prSet/>
      <dgm:spPr/>
      <dgm:t>
        <a:bodyPr/>
        <a:lstStyle/>
        <a:p>
          <a:endParaRPr lang="en-US"/>
        </a:p>
      </dgm:t>
    </dgm:pt>
    <dgm:pt modelId="{C6FC8E10-6CFF-415D-A862-45B33269D333}" type="parTrans" cxnId="{3D8D1CE7-E98E-4E8C-929B-DE20C7322EB8}">
      <dgm:prSet/>
      <dgm:spPr/>
      <dgm:t>
        <a:bodyPr/>
        <a:lstStyle/>
        <a:p>
          <a:endParaRPr lang="en-US"/>
        </a:p>
      </dgm:t>
    </dgm:pt>
    <dgm:pt modelId="{A7BC5845-43FF-41CF-88C9-579DF0F2F0E6}">
      <dgm:prSet phldrT="[Text]"/>
      <dgm:spPr/>
      <dgm:t>
        <a:bodyPr/>
        <a:lstStyle/>
        <a:p>
          <a:pPr algn="l"/>
          <a:r>
            <a:rPr lang="en-US" b="1" dirty="0" smtClean="0">
              <a:solidFill>
                <a:schemeClr val="tx1">
                  <a:lumMod val="50000"/>
                </a:schemeClr>
              </a:solidFill>
              <a:latin typeface="Times New Roman" pitchFamily="18" charset="0"/>
              <a:cs typeface="Times New Roman" pitchFamily="18" charset="0"/>
            </a:rPr>
            <a:t>Histology Slides Stained by H &amp; E for Colonic Tissue Samples Indicating Severe Dysplasia. Magnification at 100X (I), and 400X (II).</a:t>
          </a:r>
          <a:endParaRPr lang="en-US" dirty="0">
            <a:solidFill>
              <a:schemeClr val="tx1">
                <a:lumMod val="50000"/>
              </a:schemeClr>
            </a:solidFill>
          </a:endParaRPr>
        </a:p>
      </dgm:t>
    </dgm:pt>
    <dgm:pt modelId="{003F7AFE-1E2A-4181-AD6D-A2CBCBA7BABD}" type="sibTrans" cxnId="{CD0227D6-E39A-4670-9F8A-5135AB9E995F}">
      <dgm:prSet/>
      <dgm:spPr/>
      <dgm:t>
        <a:bodyPr/>
        <a:lstStyle/>
        <a:p>
          <a:endParaRPr lang="en-US"/>
        </a:p>
      </dgm:t>
    </dgm:pt>
    <dgm:pt modelId="{12A20A2B-5DDA-4A18-9618-079E222247B9}" type="parTrans" cxnId="{CD0227D6-E39A-4670-9F8A-5135AB9E995F}">
      <dgm:prSet/>
      <dgm:spPr/>
      <dgm:t>
        <a:bodyPr/>
        <a:lstStyle/>
        <a:p>
          <a:endParaRPr lang="en-US"/>
        </a:p>
      </dgm:t>
    </dgm:pt>
    <dgm:pt modelId="{262873AB-7656-4B6E-81D4-4287992CA938}" type="pres">
      <dgm:prSet presAssocID="{2BD0602A-3626-4BDF-AB67-EEF70B6E843E}" presName="composite" presStyleCnt="0">
        <dgm:presLayoutVars>
          <dgm:chMax val="1"/>
          <dgm:dir/>
          <dgm:resizeHandles val="exact"/>
        </dgm:presLayoutVars>
      </dgm:prSet>
      <dgm:spPr/>
      <dgm:t>
        <a:bodyPr/>
        <a:lstStyle/>
        <a:p>
          <a:endParaRPr lang="en-US"/>
        </a:p>
      </dgm:t>
    </dgm:pt>
    <dgm:pt modelId="{05D5C6EE-3CC9-423E-95FC-D3E23047F949}" type="pres">
      <dgm:prSet presAssocID="{A7BC5845-43FF-41CF-88C9-579DF0F2F0E6}" presName="roof" presStyleLbl="dkBgShp" presStyleIdx="0" presStyleCnt="2" custScaleY="50618" custLinFactY="100000" custLinFactNeighborY="164578"/>
      <dgm:spPr/>
      <dgm:t>
        <a:bodyPr/>
        <a:lstStyle/>
        <a:p>
          <a:endParaRPr lang="en-US"/>
        </a:p>
      </dgm:t>
    </dgm:pt>
    <dgm:pt modelId="{2F8986C1-1A05-4124-A234-63E841240165}" type="pres">
      <dgm:prSet presAssocID="{A7BC5845-43FF-41CF-88C9-579DF0F2F0E6}" presName="pillars" presStyleCnt="0"/>
      <dgm:spPr/>
    </dgm:pt>
    <dgm:pt modelId="{62E56CE8-F075-4C64-8020-EFC9F92A9F17}" type="pres">
      <dgm:prSet presAssocID="{A7BC5845-43FF-41CF-88C9-579DF0F2F0E6}" presName="pillar1" presStyleLbl="node1" presStyleIdx="0" presStyleCnt="2" custLinFactNeighborY="-9406">
        <dgm:presLayoutVars>
          <dgm:bulletEnabled val="1"/>
        </dgm:presLayoutVars>
      </dgm:prSet>
      <dgm:spPr/>
      <dgm:t>
        <a:bodyPr/>
        <a:lstStyle/>
        <a:p>
          <a:endParaRPr lang="en-US"/>
        </a:p>
      </dgm:t>
    </dgm:pt>
    <dgm:pt modelId="{0831895B-F822-4F03-BA3A-0DAD50063D6F}" type="pres">
      <dgm:prSet presAssocID="{9F972951-D8A3-408E-8AC4-4F45A1677FF2}" presName="pillarX" presStyleLbl="node1" presStyleIdx="1" presStyleCnt="2" custLinFactNeighborY="-9406">
        <dgm:presLayoutVars>
          <dgm:bulletEnabled val="1"/>
        </dgm:presLayoutVars>
      </dgm:prSet>
      <dgm:spPr/>
      <dgm:t>
        <a:bodyPr/>
        <a:lstStyle/>
        <a:p>
          <a:endParaRPr lang="en-US"/>
        </a:p>
      </dgm:t>
    </dgm:pt>
    <dgm:pt modelId="{90F1A8EC-24C7-4298-91D5-0943A5DADAE2}" type="pres">
      <dgm:prSet presAssocID="{A7BC5845-43FF-41CF-88C9-579DF0F2F0E6}" presName="base" presStyleLbl="dkBgShp" presStyleIdx="1" presStyleCnt="2" custLinFactY="-500000" custLinFactNeighborY="-590477"/>
      <dgm:spPr/>
    </dgm:pt>
  </dgm:ptLst>
  <dgm:cxnLst>
    <dgm:cxn modelId="{DD02A719-19DC-4123-926C-AAD7D40A858C}" type="presOf" srcId="{5440AC93-C05E-45A5-8CF1-6CA5948B961B}" destId="{62E56CE8-F075-4C64-8020-EFC9F92A9F17}" srcOrd="0" destOrd="0" presId="urn:microsoft.com/office/officeart/2005/8/layout/hList3"/>
    <dgm:cxn modelId="{397B01BA-0D5C-486B-A3BE-F1C0BC526628}" srcId="{2BD0602A-3626-4BDF-AB67-EEF70B6E843E}" destId="{C59C74FC-CFA3-4B6C-92EB-28AE4ABD7C21}" srcOrd="1" destOrd="0" parTransId="{085037E9-83F4-4384-AFB3-C3CFB8C61E69}" sibTransId="{EADA58DB-4696-4730-8CC5-B8B5D72764FD}"/>
    <dgm:cxn modelId="{F6CF8D19-8281-4798-A9F1-ED319C004031}" type="presOf" srcId="{2BD0602A-3626-4BDF-AB67-EEF70B6E843E}" destId="{262873AB-7656-4B6E-81D4-4287992CA938}" srcOrd="0" destOrd="0" presId="urn:microsoft.com/office/officeart/2005/8/layout/hList3"/>
    <dgm:cxn modelId="{85D8BBD5-9D55-410D-9990-08F8A692C661}" type="presOf" srcId="{A7BC5845-43FF-41CF-88C9-579DF0F2F0E6}" destId="{05D5C6EE-3CC9-423E-95FC-D3E23047F949}" srcOrd="0" destOrd="0" presId="urn:microsoft.com/office/officeart/2005/8/layout/hList3"/>
    <dgm:cxn modelId="{B8A40595-CF8A-4295-8C0D-BB27F5B52985}" srcId="{A7BC5845-43FF-41CF-88C9-579DF0F2F0E6}" destId="{9F972951-D8A3-408E-8AC4-4F45A1677FF2}" srcOrd="1" destOrd="0" parTransId="{0379BD2B-211B-44B3-80BC-0A03127ED255}" sibTransId="{3140D364-F360-4DD7-ACF3-14A8DD86019B}"/>
    <dgm:cxn modelId="{3D8D1CE7-E98E-4E8C-929B-DE20C7322EB8}" srcId="{A7BC5845-43FF-41CF-88C9-579DF0F2F0E6}" destId="{5440AC93-C05E-45A5-8CF1-6CA5948B961B}" srcOrd="0" destOrd="0" parTransId="{C6FC8E10-6CFF-415D-A862-45B33269D333}" sibTransId="{17673BE5-D4F7-49BF-B1E7-2EBC4A549430}"/>
    <dgm:cxn modelId="{C9278EE7-C67C-43F0-91D3-BB6AE3F41098}" type="presOf" srcId="{9F972951-D8A3-408E-8AC4-4F45A1677FF2}" destId="{0831895B-F822-4F03-BA3A-0DAD50063D6F}" srcOrd="0" destOrd="0" presId="urn:microsoft.com/office/officeart/2005/8/layout/hList3"/>
    <dgm:cxn modelId="{CD0227D6-E39A-4670-9F8A-5135AB9E995F}" srcId="{2BD0602A-3626-4BDF-AB67-EEF70B6E843E}" destId="{A7BC5845-43FF-41CF-88C9-579DF0F2F0E6}" srcOrd="0" destOrd="0" parTransId="{12A20A2B-5DDA-4A18-9618-079E222247B9}" sibTransId="{003F7AFE-1E2A-4181-AD6D-A2CBCBA7BABD}"/>
    <dgm:cxn modelId="{737D4D94-7E9B-4513-BC54-4969E5B3F24A}" type="presParOf" srcId="{262873AB-7656-4B6E-81D4-4287992CA938}" destId="{05D5C6EE-3CC9-423E-95FC-D3E23047F949}" srcOrd="0" destOrd="0" presId="urn:microsoft.com/office/officeart/2005/8/layout/hList3"/>
    <dgm:cxn modelId="{5A127E9F-9DA4-4081-B616-28AEEB76295F}" type="presParOf" srcId="{262873AB-7656-4B6E-81D4-4287992CA938}" destId="{2F8986C1-1A05-4124-A234-63E841240165}" srcOrd="1" destOrd="0" presId="urn:microsoft.com/office/officeart/2005/8/layout/hList3"/>
    <dgm:cxn modelId="{926B0FB7-F2DD-4A01-B2F1-36634575884E}" type="presParOf" srcId="{2F8986C1-1A05-4124-A234-63E841240165}" destId="{62E56CE8-F075-4C64-8020-EFC9F92A9F17}" srcOrd="0" destOrd="0" presId="urn:microsoft.com/office/officeart/2005/8/layout/hList3"/>
    <dgm:cxn modelId="{2BB13383-34E6-41A0-A259-60EE3C2454A2}" type="presParOf" srcId="{2F8986C1-1A05-4124-A234-63E841240165}" destId="{0831895B-F822-4F03-BA3A-0DAD50063D6F}" srcOrd="1" destOrd="0" presId="urn:microsoft.com/office/officeart/2005/8/layout/hList3"/>
    <dgm:cxn modelId="{35A35096-3F65-4B10-94CC-1175B4214F37}" type="presParOf" srcId="{262873AB-7656-4B6E-81D4-4287992CA938}" destId="{90F1A8EC-24C7-4298-91D5-0943A5DADAE2}" srcOrd="2" destOrd="0" presId="urn:microsoft.com/office/officeart/2005/8/layout/hList3"/>
  </dgm:cxnLst>
  <dgm:bg/>
  <dgm:whole/>
</dgm:dataModel>
</file>

<file path=ppt/diagrams/data5.xml><?xml version="1.0" encoding="utf-8"?>
<dgm:dataModel xmlns:dgm="http://schemas.openxmlformats.org/drawingml/2006/diagram" xmlns:a="http://schemas.openxmlformats.org/drawingml/2006/main">
  <dgm:ptLst>
    <dgm:pt modelId="{2BD0602A-3626-4BDF-AB67-EEF70B6E843E}" type="doc">
      <dgm:prSet loTypeId="urn:microsoft.com/office/officeart/2005/8/layout/hList3" loCatId="list" qsTypeId="urn:microsoft.com/office/officeart/2005/8/quickstyle/3d2" qsCatId="3D" csTypeId="urn:microsoft.com/office/officeart/2005/8/colors/colorful4" csCatId="colorful" phldr="1"/>
      <dgm:spPr/>
      <dgm:t>
        <a:bodyPr/>
        <a:lstStyle/>
        <a:p>
          <a:endParaRPr lang="en-US"/>
        </a:p>
      </dgm:t>
    </dgm:pt>
    <dgm:pt modelId="{9F972951-D8A3-408E-8AC4-4F45A1677FF2}">
      <dgm:prSet phldrT="[Text]" phldr="1"/>
      <dgm:spPr>
        <a:blipFill rotWithShape="0">
          <a:blip xmlns:r="http://schemas.openxmlformats.org/officeDocument/2006/relationships" r:embed="rId1"/>
          <a:stretch>
            <a:fillRect/>
          </a:stretch>
        </a:blipFill>
      </dgm:spPr>
      <dgm:t>
        <a:bodyPr/>
        <a:lstStyle/>
        <a:p>
          <a:endParaRPr lang="en-US" dirty="0"/>
        </a:p>
      </dgm:t>
    </dgm:pt>
    <dgm:pt modelId="{0379BD2B-211B-44B3-80BC-0A03127ED255}" type="parTrans" cxnId="{B8A40595-CF8A-4295-8C0D-BB27F5B52985}">
      <dgm:prSet/>
      <dgm:spPr/>
      <dgm:t>
        <a:bodyPr/>
        <a:lstStyle/>
        <a:p>
          <a:endParaRPr lang="en-US"/>
        </a:p>
      </dgm:t>
    </dgm:pt>
    <dgm:pt modelId="{3140D364-F360-4DD7-ACF3-14A8DD86019B}" type="sibTrans" cxnId="{B8A40595-CF8A-4295-8C0D-BB27F5B52985}">
      <dgm:prSet/>
      <dgm:spPr/>
      <dgm:t>
        <a:bodyPr/>
        <a:lstStyle/>
        <a:p>
          <a:endParaRPr lang="en-US"/>
        </a:p>
      </dgm:t>
    </dgm:pt>
    <dgm:pt modelId="{C59C74FC-CFA3-4B6C-92EB-28AE4ABD7C21}">
      <dgm:prSet phldrT="[Text]"/>
      <dgm:spPr/>
      <dgm:t>
        <a:bodyPr/>
        <a:lstStyle/>
        <a:p>
          <a:endParaRPr lang="en-US" dirty="0"/>
        </a:p>
      </dgm:t>
    </dgm:pt>
    <dgm:pt modelId="{085037E9-83F4-4384-AFB3-C3CFB8C61E69}" type="parTrans" cxnId="{397B01BA-0D5C-486B-A3BE-F1C0BC526628}">
      <dgm:prSet/>
      <dgm:spPr/>
      <dgm:t>
        <a:bodyPr/>
        <a:lstStyle/>
        <a:p>
          <a:endParaRPr lang="en-US"/>
        </a:p>
      </dgm:t>
    </dgm:pt>
    <dgm:pt modelId="{EADA58DB-4696-4730-8CC5-B8B5D72764FD}" type="sibTrans" cxnId="{397B01BA-0D5C-486B-A3BE-F1C0BC526628}">
      <dgm:prSet/>
      <dgm:spPr/>
      <dgm:t>
        <a:bodyPr/>
        <a:lstStyle/>
        <a:p>
          <a:endParaRPr lang="en-US"/>
        </a:p>
      </dgm:t>
    </dgm:pt>
    <dgm:pt modelId="{5440AC93-C05E-45A5-8CF1-6CA5948B961B}">
      <dgm:prSet phldrT="[Text]" phldr="1"/>
      <dgm:spPr>
        <a:blipFill rotWithShape="0">
          <a:blip xmlns:r="http://schemas.openxmlformats.org/officeDocument/2006/relationships" r:embed="rId2"/>
          <a:stretch>
            <a:fillRect/>
          </a:stretch>
        </a:blipFill>
      </dgm:spPr>
      <dgm:t>
        <a:bodyPr/>
        <a:lstStyle/>
        <a:p>
          <a:endParaRPr lang="en-US" dirty="0"/>
        </a:p>
      </dgm:t>
    </dgm:pt>
    <dgm:pt modelId="{17673BE5-D4F7-49BF-B1E7-2EBC4A549430}" type="sibTrans" cxnId="{3D8D1CE7-E98E-4E8C-929B-DE20C7322EB8}">
      <dgm:prSet/>
      <dgm:spPr/>
      <dgm:t>
        <a:bodyPr/>
        <a:lstStyle/>
        <a:p>
          <a:endParaRPr lang="en-US"/>
        </a:p>
      </dgm:t>
    </dgm:pt>
    <dgm:pt modelId="{C6FC8E10-6CFF-415D-A862-45B33269D333}" type="parTrans" cxnId="{3D8D1CE7-E98E-4E8C-929B-DE20C7322EB8}">
      <dgm:prSet/>
      <dgm:spPr/>
      <dgm:t>
        <a:bodyPr/>
        <a:lstStyle/>
        <a:p>
          <a:endParaRPr lang="en-US"/>
        </a:p>
      </dgm:t>
    </dgm:pt>
    <dgm:pt modelId="{A7BC5845-43FF-41CF-88C9-579DF0F2F0E6}">
      <dgm:prSet phldrT="[Text]"/>
      <dgm:spPr/>
      <dgm:t>
        <a:bodyPr/>
        <a:lstStyle/>
        <a:p>
          <a:pPr algn="l"/>
          <a:r>
            <a:rPr lang="en-US" b="1" dirty="0" smtClean="0">
              <a:solidFill>
                <a:schemeClr val="tx1">
                  <a:lumMod val="50000"/>
                </a:schemeClr>
              </a:solidFill>
              <a:latin typeface="Times New Roman" pitchFamily="18" charset="0"/>
              <a:cs typeface="Times New Roman" pitchFamily="18" charset="0"/>
            </a:rPr>
            <a:t>Histology Slides Stained by H &amp; E for Colonic Tissue Samples Indicating Adenoma. Magnification at 100 (I), and 400X (II).</a:t>
          </a:r>
          <a:endParaRPr lang="en-US" dirty="0">
            <a:solidFill>
              <a:schemeClr val="tx1">
                <a:lumMod val="50000"/>
              </a:schemeClr>
            </a:solidFill>
          </a:endParaRPr>
        </a:p>
      </dgm:t>
    </dgm:pt>
    <dgm:pt modelId="{003F7AFE-1E2A-4181-AD6D-A2CBCBA7BABD}" type="sibTrans" cxnId="{CD0227D6-E39A-4670-9F8A-5135AB9E995F}">
      <dgm:prSet/>
      <dgm:spPr/>
      <dgm:t>
        <a:bodyPr/>
        <a:lstStyle/>
        <a:p>
          <a:endParaRPr lang="en-US"/>
        </a:p>
      </dgm:t>
    </dgm:pt>
    <dgm:pt modelId="{12A20A2B-5DDA-4A18-9618-079E222247B9}" type="parTrans" cxnId="{CD0227D6-E39A-4670-9F8A-5135AB9E995F}">
      <dgm:prSet/>
      <dgm:spPr/>
      <dgm:t>
        <a:bodyPr/>
        <a:lstStyle/>
        <a:p>
          <a:endParaRPr lang="en-US"/>
        </a:p>
      </dgm:t>
    </dgm:pt>
    <dgm:pt modelId="{262873AB-7656-4B6E-81D4-4287992CA938}" type="pres">
      <dgm:prSet presAssocID="{2BD0602A-3626-4BDF-AB67-EEF70B6E843E}" presName="composite" presStyleCnt="0">
        <dgm:presLayoutVars>
          <dgm:chMax val="1"/>
          <dgm:dir/>
          <dgm:resizeHandles val="exact"/>
        </dgm:presLayoutVars>
      </dgm:prSet>
      <dgm:spPr/>
      <dgm:t>
        <a:bodyPr/>
        <a:lstStyle/>
        <a:p>
          <a:endParaRPr lang="en-US"/>
        </a:p>
      </dgm:t>
    </dgm:pt>
    <dgm:pt modelId="{05D5C6EE-3CC9-423E-95FC-D3E23047F949}" type="pres">
      <dgm:prSet presAssocID="{A7BC5845-43FF-41CF-88C9-579DF0F2F0E6}" presName="roof" presStyleLbl="dkBgShp" presStyleIdx="0" presStyleCnt="2" custScaleY="50618" custLinFactY="100000" custLinFactNeighborY="164578"/>
      <dgm:spPr/>
      <dgm:t>
        <a:bodyPr/>
        <a:lstStyle/>
        <a:p>
          <a:endParaRPr lang="en-US"/>
        </a:p>
      </dgm:t>
    </dgm:pt>
    <dgm:pt modelId="{2F8986C1-1A05-4124-A234-63E841240165}" type="pres">
      <dgm:prSet presAssocID="{A7BC5845-43FF-41CF-88C9-579DF0F2F0E6}" presName="pillars" presStyleCnt="0"/>
      <dgm:spPr/>
    </dgm:pt>
    <dgm:pt modelId="{62E56CE8-F075-4C64-8020-EFC9F92A9F17}" type="pres">
      <dgm:prSet presAssocID="{A7BC5845-43FF-41CF-88C9-579DF0F2F0E6}" presName="pillar1" presStyleLbl="node1" presStyleIdx="0" presStyleCnt="2" custLinFactNeighborY="-9406">
        <dgm:presLayoutVars>
          <dgm:bulletEnabled val="1"/>
        </dgm:presLayoutVars>
      </dgm:prSet>
      <dgm:spPr/>
      <dgm:t>
        <a:bodyPr/>
        <a:lstStyle/>
        <a:p>
          <a:endParaRPr lang="en-US"/>
        </a:p>
      </dgm:t>
    </dgm:pt>
    <dgm:pt modelId="{0831895B-F822-4F03-BA3A-0DAD50063D6F}" type="pres">
      <dgm:prSet presAssocID="{9F972951-D8A3-408E-8AC4-4F45A1677FF2}" presName="pillarX" presStyleLbl="node1" presStyleIdx="1" presStyleCnt="2" custLinFactNeighborY="-9406">
        <dgm:presLayoutVars>
          <dgm:bulletEnabled val="1"/>
        </dgm:presLayoutVars>
      </dgm:prSet>
      <dgm:spPr/>
      <dgm:t>
        <a:bodyPr/>
        <a:lstStyle/>
        <a:p>
          <a:endParaRPr lang="en-US"/>
        </a:p>
      </dgm:t>
    </dgm:pt>
    <dgm:pt modelId="{90F1A8EC-24C7-4298-91D5-0943A5DADAE2}" type="pres">
      <dgm:prSet presAssocID="{A7BC5845-43FF-41CF-88C9-579DF0F2F0E6}" presName="base" presStyleLbl="dkBgShp" presStyleIdx="1" presStyleCnt="2" custLinFactY="-500000" custLinFactNeighborY="-590477"/>
      <dgm:spPr/>
    </dgm:pt>
  </dgm:ptLst>
  <dgm:cxnLst>
    <dgm:cxn modelId="{397B01BA-0D5C-486B-A3BE-F1C0BC526628}" srcId="{2BD0602A-3626-4BDF-AB67-EEF70B6E843E}" destId="{C59C74FC-CFA3-4B6C-92EB-28AE4ABD7C21}" srcOrd="1" destOrd="0" parTransId="{085037E9-83F4-4384-AFB3-C3CFB8C61E69}" sibTransId="{EADA58DB-4696-4730-8CC5-B8B5D72764FD}"/>
    <dgm:cxn modelId="{B8A40595-CF8A-4295-8C0D-BB27F5B52985}" srcId="{A7BC5845-43FF-41CF-88C9-579DF0F2F0E6}" destId="{9F972951-D8A3-408E-8AC4-4F45A1677FF2}" srcOrd="1" destOrd="0" parTransId="{0379BD2B-211B-44B3-80BC-0A03127ED255}" sibTransId="{3140D364-F360-4DD7-ACF3-14A8DD86019B}"/>
    <dgm:cxn modelId="{43F93B98-B276-4414-99F1-945DCBD67323}" type="presOf" srcId="{2BD0602A-3626-4BDF-AB67-EEF70B6E843E}" destId="{262873AB-7656-4B6E-81D4-4287992CA938}" srcOrd="0" destOrd="0" presId="urn:microsoft.com/office/officeart/2005/8/layout/hList3"/>
    <dgm:cxn modelId="{3D8D1CE7-E98E-4E8C-929B-DE20C7322EB8}" srcId="{A7BC5845-43FF-41CF-88C9-579DF0F2F0E6}" destId="{5440AC93-C05E-45A5-8CF1-6CA5948B961B}" srcOrd="0" destOrd="0" parTransId="{C6FC8E10-6CFF-415D-A862-45B33269D333}" sibTransId="{17673BE5-D4F7-49BF-B1E7-2EBC4A549430}"/>
    <dgm:cxn modelId="{F5093CE1-53E5-4BFA-A79F-4C65D9AE3E84}" type="presOf" srcId="{A7BC5845-43FF-41CF-88C9-579DF0F2F0E6}" destId="{05D5C6EE-3CC9-423E-95FC-D3E23047F949}" srcOrd="0" destOrd="0" presId="urn:microsoft.com/office/officeart/2005/8/layout/hList3"/>
    <dgm:cxn modelId="{948AC159-6EFD-4B86-B11F-506EE00DA551}" type="presOf" srcId="{5440AC93-C05E-45A5-8CF1-6CA5948B961B}" destId="{62E56CE8-F075-4C64-8020-EFC9F92A9F17}" srcOrd="0" destOrd="0" presId="urn:microsoft.com/office/officeart/2005/8/layout/hList3"/>
    <dgm:cxn modelId="{CD0227D6-E39A-4670-9F8A-5135AB9E995F}" srcId="{2BD0602A-3626-4BDF-AB67-EEF70B6E843E}" destId="{A7BC5845-43FF-41CF-88C9-579DF0F2F0E6}" srcOrd="0" destOrd="0" parTransId="{12A20A2B-5DDA-4A18-9618-079E222247B9}" sibTransId="{003F7AFE-1E2A-4181-AD6D-A2CBCBA7BABD}"/>
    <dgm:cxn modelId="{BFC52866-D702-4240-BBA2-E58FD6859C03}" type="presOf" srcId="{9F972951-D8A3-408E-8AC4-4F45A1677FF2}" destId="{0831895B-F822-4F03-BA3A-0DAD50063D6F}" srcOrd="0" destOrd="0" presId="urn:microsoft.com/office/officeart/2005/8/layout/hList3"/>
    <dgm:cxn modelId="{4E3D16C7-97A7-48F1-A90D-C6BB4A31829B}" type="presParOf" srcId="{262873AB-7656-4B6E-81D4-4287992CA938}" destId="{05D5C6EE-3CC9-423E-95FC-D3E23047F949}" srcOrd="0" destOrd="0" presId="urn:microsoft.com/office/officeart/2005/8/layout/hList3"/>
    <dgm:cxn modelId="{551DF0AF-2EE2-426B-B2D4-647C904540FB}" type="presParOf" srcId="{262873AB-7656-4B6E-81D4-4287992CA938}" destId="{2F8986C1-1A05-4124-A234-63E841240165}" srcOrd="1" destOrd="0" presId="urn:microsoft.com/office/officeart/2005/8/layout/hList3"/>
    <dgm:cxn modelId="{F434B09B-4258-4A45-A9FB-603DDD8DA22C}" type="presParOf" srcId="{2F8986C1-1A05-4124-A234-63E841240165}" destId="{62E56CE8-F075-4C64-8020-EFC9F92A9F17}" srcOrd="0" destOrd="0" presId="urn:microsoft.com/office/officeart/2005/8/layout/hList3"/>
    <dgm:cxn modelId="{C0209C54-5532-4F66-9282-AF1D949A5459}" type="presParOf" srcId="{2F8986C1-1A05-4124-A234-63E841240165}" destId="{0831895B-F822-4F03-BA3A-0DAD50063D6F}" srcOrd="1" destOrd="0" presId="urn:microsoft.com/office/officeart/2005/8/layout/hList3"/>
    <dgm:cxn modelId="{39014266-2F9F-4EE3-B2E8-F529622AA6E5}" type="presParOf" srcId="{262873AB-7656-4B6E-81D4-4287992CA938}" destId="{90F1A8EC-24C7-4298-91D5-0943A5DADAE2}" srcOrd="2" destOrd="0" presId="urn:microsoft.com/office/officeart/2005/8/layout/hList3"/>
  </dgm:cxnLst>
  <dgm:bg/>
  <dgm:whole/>
</dgm:dataModel>
</file>

<file path=ppt/diagrams/data6.xml><?xml version="1.0" encoding="utf-8"?>
<dgm:dataModel xmlns:dgm="http://schemas.openxmlformats.org/drawingml/2006/diagram" xmlns:a="http://schemas.openxmlformats.org/drawingml/2006/main">
  <dgm:ptLst>
    <dgm:pt modelId="{6FD2796A-8822-4379-913A-4329ACCC399C}" type="doc">
      <dgm:prSet loTypeId="urn:microsoft.com/office/officeart/2005/8/layout/pList2" loCatId="list" qsTypeId="urn:microsoft.com/office/officeart/2005/8/quickstyle/3d1" qsCatId="3D" csTypeId="urn:microsoft.com/office/officeart/2005/8/colors/colorful4" csCatId="colorful" phldr="1"/>
      <dgm:spPr/>
    </dgm:pt>
    <dgm:pt modelId="{A6295E79-EDC6-4D0B-940A-72FF92A0E626}">
      <dgm:prSet phldrT="[Text]"/>
      <dgm:spPr/>
      <dgm:t>
        <a:bodyPr/>
        <a:lstStyle/>
        <a:p>
          <a:pPr algn="l"/>
          <a:r>
            <a:rPr lang="en-US" b="1" dirty="0" smtClean="0">
              <a:solidFill>
                <a:schemeClr val="tx1"/>
              </a:solidFill>
              <a:latin typeface="Times New Roman" pitchFamily="18" charset="0"/>
              <a:cs typeface="Times New Roman" pitchFamily="18" charset="0"/>
            </a:rPr>
            <a:t>Histology Slides Stained by H &amp; E for Colonic Tissue </a:t>
          </a:r>
          <a:r>
            <a:rPr lang="en-US" b="1" dirty="0" err="1" smtClean="0">
              <a:solidFill>
                <a:schemeClr val="tx1"/>
              </a:solidFill>
              <a:latin typeface="Times New Roman" pitchFamily="18" charset="0"/>
              <a:cs typeface="Times New Roman" pitchFamily="18" charset="0"/>
            </a:rPr>
            <a:t>SamplesIndicating</a:t>
          </a:r>
          <a:r>
            <a:rPr lang="en-US" b="1" dirty="0" smtClean="0">
              <a:solidFill>
                <a:schemeClr val="tx1"/>
              </a:solidFill>
              <a:latin typeface="Times New Roman" pitchFamily="18" charset="0"/>
              <a:cs typeface="Times New Roman" pitchFamily="18" charset="0"/>
            </a:rPr>
            <a:t> Adenocarcinoma. Magnification at 100X.</a:t>
          </a:r>
          <a:endParaRPr lang="en-US" dirty="0">
            <a:solidFill>
              <a:schemeClr val="tx1"/>
            </a:solidFill>
          </a:endParaRPr>
        </a:p>
      </dgm:t>
    </dgm:pt>
    <dgm:pt modelId="{D912275E-7163-48B3-BA51-5C8D2B288947}" type="parTrans" cxnId="{C85E8D1D-4950-4469-B6F7-7684D87FAAA8}">
      <dgm:prSet/>
      <dgm:spPr/>
      <dgm:t>
        <a:bodyPr/>
        <a:lstStyle/>
        <a:p>
          <a:endParaRPr lang="en-US"/>
        </a:p>
      </dgm:t>
    </dgm:pt>
    <dgm:pt modelId="{A5346940-A3BC-4A7F-8A2B-1D3325A3EFFC}" type="sibTrans" cxnId="{C85E8D1D-4950-4469-B6F7-7684D87FAAA8}">
      <dgm:prSet/>
      <dgm:spPr/>
      <dgm:t>
        <a:bodyPr/>
        <a:lstStyle/>
        <a:p>
          <a:endParaRPr lang="en-US"/>
        </a:p>
      </dgm:t>
    </dgm:pt>
    <dgm:pt modelId="{ADD2356F-B6BB-4118-911D-2169F2BBD923}" type="pres">
      <dgm:prSet presAssocID="{6FD2796A-8822-4379-913A-4329ACCC399C}" presName="Name0" presStyleCnt="0">
        <dgm:presLayoutVars>
          <dgm:dir/>
          <dgm:resizeHandles val="exact"/>
        </dgm:presLayoutVars>
      </dgm:prSet>
      <dgm:spPr/>
    </dgm:pt>
    <dgm:pt modelId="{70BE9CF5-7BB4-4D93-A9A6-4440D0DDD7E3}" type="pres">
      <dgm:prSet presAssocID="{6FD2796A-8822-4379-913A-4329ACCC399C}" presName="bkgdShp" presStyleLbl="alignAccFollowNode1" presStyleIdx="0" presStyleCnt="1" custScaleY="187272" custLinFactNeighborX="4444" custLinFactNeighborY="4666"/>
      <dgm:spPr/>
    </dgm:pt>
    <dgm:pt modelId="{EE30A66E-12DA-4151-8B80-A8C6C3BB4BF2}" type="pres">
      <dgm:prSet presAssocID="{6FD2796A-8822-4379-913A-4329ACCC399C}" presName="linComp" presStyleCnt="0"/>
      <dgm:spPr/>
    </dgm:pt>
    <dgm:pt modelId="{A2E236E7-A681-4122-8FF3-C335971A825C}" type="pres">
      <dgm:prSet presAssocID="{A6295E79-EDC6-4D0B-940A-72FF92A0E626}" presName="compNode" presStyleCnt="0"/>
      <dgm:spPr/>
    </dgm:pt>
    <dgm:pt modelId="{716247B6-1DF7-4369-ABF8-3CE18C49E31A}" type="pres">
      <dgm:prSet presAssocID="{A6295E79-EDC6-4D0B-940A-72FF92A0E626}" presName="node" presStyleLbl="node1" presStyleIdx="0" presStyleCnt="1" custFlipVert="1" custScaleY="34869" custLinFactNeighborX="-63" custLinFactNeighborY="-14992">
        <dgm:presLayoutVars>
          <dgm:bulletEnabled val="1"/>
        </dgm:presLayoutVars>
      </dgm:prSet>
      <dgm:spPr/>
      <dgm:t>
        <a:bodyPr/>
        <a:lstStyle/>
        <a:p>
          <a:endParaRPr lang="en-US"/>
        </a:p>
      </dgm:t>
    </dgm:pt>
    <dgm:pt modelId="{61EC01E2-FDCD-4DC7-84A4-0BB9A46D18E8}" type="pres">
      <dgm:prSet presAssocID="{A6295E79-EDC6-4D0B-940A-72FF92A0E626}" presName="invisiNode" presStyleLbl="node1" presStyleIdx="0" presStyleCnt="1"/>
      <dgm:spPr/>
    </dgm:pt>
    <dgm:pt modelId="{3502B1E9-1FB3-47F2-8703-411505DFB5B6}" type="pres">
      <dgm:prSet presAssocID="{A6295E79-EDC6-4D0B-940A-72FF92A0E626}" presName="imagNode" presStyleLbl="fgImgPlace1" presStyleIdx="0" presStyleCnt="1" custScaleY="237374" custLinFactNeighborX="-63" custLinFactNeighborY="-26828"/>
      <dgm:spPr>
        <a:blipFill rotWithShape="0">
          <a:blip xmlns:r="http://schemas.openxmlformats.org/officeDocument/2006/relationships" r:embed="rId1"/>
          <a:stretch>
            <a:fillRect/>
          </a:stretch>
        </a:blipFill>
      </dgm:spPr>
    </dgm:pt>
  </dgm:ptLst>
  <dgm:cxnLst>
    <dgm:cxn modelId="{C85E8D1D-4950-4469-B6F7-7684D87FAAA8}" srcId="{6FD2796A-8822-4379-913A-4329ACCC399C}" destId="{A6295E79-EDC6-4D0B-940A-72FF92A0E626}" srcOrd="0" destOrd="0" parTransId="{D912275E-7163-48B3-BA51-5C8D2B288947}" sibTransId="{A5346940-A3BC-4A7F-8A2B-1D3325A3EFFC}"/>
    <dgm:cxn modelId="{BFA17024-10D5-4B05-980D-4271F5DEA8E3}" type="presOf" srcId="{A6295E79-EDC6-4D0B-940A-72FF92A0E626}" destId="{716247B6-1DF7-4369-ABF8-3CE18C49E31A}" srcOrd="0" destOrd="0" presId="urn:microsoft.com/office/officeart/2005/8/layout/pList2"/>
    <dgm:cxn modelId="{477D3EBC-17F9-418E-918F-407997D44493}" type="presOf" srcId="{6FD2796A-8822-4379-913A-4329ACCC399C}" destId="{ADD2356F-B6BB-4118-911D-2169F2BBD923}" srcOrd="0" destOrd="0" presId="urn:microsoft.com/office/officeart/2005/8/layout/pList2"/>
    <dgm:cxn modelId="{468E5527-FEF3-4291-9AE3-684FD43FECB3}" type="presParOf" srcId="{ADD2356F-B6BB-4118-911D-2169F2BBD923}" destId="{70BE9CF5-7BB4-4D93-A9A6-4440D0DDD7E3}" srcOrd="0" destOrd="0" presId="urn:microsoft.com/office/officeart/2005/8/layout/pList2"/>
    <dgm:cxn modelId="{B55E3DC8-666B-436C-8675-5F7BA32CBBFE}" type="presParOf" srcId="{ADD2356F-B6BB-4118-911D-2169F2BBD923}" destId="{EE30A66E-12DA-4151-8B80-A8C6C3BB4BF2}" srcOrd="1" destOrd="0" presId="urn:microsoft.com/office/officeart/2005/8/layout/pList2"/>
    <dgm:cxn modelId="{4F357A4E-8DFD-4EF3-BFAB-63999CF1DC14}" type="presParOf" srcId="{EE30A66E-12DA-4151-8B80-A8C6C3BB4BF2}" destId="{A2E236E7-A681-4122-8FF3-C335971A825C}" srcOrd="0" destOrd="0" presId="urn:microsoft.com/office/officeart/2005/8/layout/pList2"/>
    <dgm:cxn modelId="{5C3C3CC4-4E13-4BBF-B1AD-410965E031B6}" type="presParOf" srcId="{A2E236E7-A681-4122-8FF3-C335971A825C}" destId="{716247B6-1DF7-4369-ABF8-3CE18C49E31A}" srcOrd="0" destOrd="0" presId="urn:microsoft.com/office/officeart/2005/8/layout/pList2"/>
    <dgm:cxn modelId="{6FF531F0-94C2-4560-ABED-027A22C23082}" type="presParOf" srcId="{A2E236E7-A681-4122-8FF3-C335971A825C}" destId="{61EC01E2-FDCD-4DC7-84A4-0BB9A46D18E8}" srcOrd="1" destOrd="0" presId="urn:microsoft.com/office/officeart/2005/8/layout/pList2"/>
    <dgm:cxn modelId="{B960A3FD-B1D4-4E21-8784-7AE20DBA926E}" type="presParOf" srcId="{A2E236E7-A681-4122-8FF3-C335971A825C}" destId="{3502B1E9-1FB3-47F2-8703-411505DFB5B6}" srcOrd="2" destOrd="0" presId="urn:microsoft.com/office/officeart/2005/8/layout/pList2"/>
  </dgm:cxnLst>
  <dgm:bg/>
  <dgm:whole/>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53DBAA-41AF-47E6-BCAD-302198176AAB}">
      <dsp:nvSpPr>
        <dsp:cNvPr id="0" name=""/>
        <dsp:cNvSpPr/>
      </dsp:nvSpPr>
      <dsp:spPr>
        <a:xfrm>
          <a:off x="5973857" y="2563314"/>
          <a:ext cx="2250900" cy="343005"/>
        </a:xfrm>
        <a:custGeom>
          <a:avLst/>
          <a:gdLst/>
          <a:ahLst/>
          <a:cxnLst/>
          <a:rect l="0" t="0" r="0" b="0"/>
          <a:pathLst>
            <a:path>
              <a:moveTo>
                <a:pt x="0" y="0"/>
              </a:moveTo>
              <a:lnTo>
                <a:pt x="0" y="233748"/>
              </a:lnTo>
              <a:lnTo>
                <a:pt x="2250900" y="233748"/>
              </a:lnTo>
              <a:lnTo>
                <a:pt x="2250900" y="34300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B9D53E-92E0-4C6D-BF15-21A87914084E}">
      <dsp:nvSpPr>
        <dsp:cNvPr id="0" name=""/>
        <dsp:cNvSpPr/>
      </dsp:nvSpPr>
      <dsp:spPr>
        <a:xfrm>
          <a:off x="3722957" y="3779206"/>
          <a:ext cx="2861330" cy="343005"/>
        </a:xfrm>
        <a:custGeom>
          <a:avLst/>
          <a:gdLst/>
          <a:ahLst/>
          <a:cxnLst/>
          <a:rect l="0" t="0" r="0" b="0"/>
          <a:pathLst>
            <a:path>
              <a:moveTo>
                <a:pt x="0" y="0"/>
              </a:moveTo>
              <a:lnTo>
                <a:pt x="0" y="233748"/>
              </a:lnTo>
              <a:lnTo>
                <a:pt x="2861330" y="233748"/>
              </a:lnTo>
              <a:lnTo>
                <a:pt x="2861330" y="3430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A4467A-F51A-4DA5-8F80-BF8BDF58D3F8}">
      <dsp:nvSpPr>
        <dsp:cNvPr id="0" name=""/>
        <dsp:cNvSpPr/>
      </dsp:nvSpPr>
      <dsp:spPr>
        <a:xfrm>
          <a:off x="3722957" y="3779206"/>
          <a:ext cx="877961" cy="343005"/>
        </a:xfrm>
        <a:custGeom>
          <a:avLst/>
          <a:gdLst/>
          <a:ahLst/>
          <a:cxnLst/>
          <a:rect l="0" t="0" r="0" b="0"/>
          <a:pathLst>
            <a:path>
              <a:moveTo>
                <a:pt x="0" y="0"/>
              </a:moveTo>
              <a:lnTo>
                <a:pt x="0" y="233748"/>
              </a:lnTo>
              <a:lnTo>
                <a:pt x="877961" y="233748"/>
              </a:lnTo>
              <a:lnTo>
                <a:pt x="877961" y="3430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CEF9BB-9375-40FD-A0B8-5F5A3D30DED5}">
      <dsp:nvSpPr>
        <dsp:cNvPr id="0" name=""/>
        <dsp:cNvSpPr/>
      </dsp:nvSpPr>
      <dsp:spPr>
        <a:xfrm>
          <a:off x="2673436" y="3779206"/>
          <a:ext cx="1049521" cy="343005"/>
        </a:xfrm>
        <a:custGeom>
          <a:avLst/>
          <a:gdLst/>
          <a:ahLst/>
          <a:cxnLst/>
          <a:rect l="0" t="0" r="0" b="0"/>
          <a:pathLst>
            <a:path>
              <a:moveTo>
                <a:pt x="1049521" y="0"/>
              </a:moveTo>
              <a:lnTo>
                <a:pt x="1049521" y="233748"/>
              </a:lnTo>
              <a:lnTo>
                <a:pt x="0" y="233748"/>
              </a:lnTo>
              <a:lnTo>
                <a:pt x="0" y="3430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BFEB85-66C3-4AB0-900E-F840896A6D29}">
      <dsp:nvSpPr>
        <dsp:cNvPr id="0" name=""/>
        <dsp:cNvSpPr/>
      </dsp:nvSpPr>
      <dsp:spPr>
        <a:xfrm>
          <a:off x="807481" y="3779206"/>
          <a:ext cx="2915475" cy="343005"/>
        </a:xfrm>
        <a:custGeom>
          <a:avLst/>
          <a:gdLst/>
          <a:ahLst/>
          <a:cxnLst/>
          <a:rect l="0" t="0" r="0" b="0"/>
          <a:pathLst>
            <a:path>
              <a:moveTo>
                <a:pt x="2915475" y="0"/>
              </a:moveTo>
              <a:lnTo>
                <a:pt x="2915475" y="233748"/>
              </a:lnTo>
              <a:lnTo>
                <a:pt x="0" y="233748"/>
              </a:lnTo>
              <a:lnTo>
                <a:pt x="0" y="3430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AD6586-31B1-46AC-AAD8-B2423BCEE5F4}">
      <dsp:nvSpPr>
        <dsp:cNvPr id="0" name=""/>
        <dsp:cNvSpPr/>
      </dsp:nvSpPr>
      <dsp:spPr>
        <a:xfrm>
          <a:off x="3722957" y="2563314"/>
          <a:ext cx="2250900" cy="343005"/>
        </a:xfrm>
        <a:custGeom>
          <a:avLst/>
          <a:gdLst/>
          <a:ahLst/>
          <a:cxnLst/>
          <a:rect l="0" t="0" r="0" b="0"/>
          <a:pathLst>
            <a:path>
              <a:moveTo>
                <a:pt x="2250900" y="0"/>
              </a:moveTo>
              <a:lnTo>
                <a:pt x="2250900" y="233748"/>
              </a:lnTo>
              <a:lnTo>
                <a:pt x="0" y="233748"/>
              </a:lnTo>
              <a:lnTo>
                <a:pt x="0" y="34300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0D0472-80BC-41AB-A0F2-A2EEE69BDF2D}">
      <dsp:nvSpPr>
        <dsp:cNvPr id="0" name=""/>
        <dsp:cNvSpPr/>
      </dsp:nvSpPr>
      <dsp:spPr>
        <a:xfrm>
          <a:off x="5170063" y="1524925"/>
          <a:ext cx="1607589" cy="10383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D8A5C2-9172-4547-BE9E-AEF9A08318BA}">
      <dsp:nvSpPr>
        <dsp:cNvPr id="0" name=""/>
        <dsp:cNvSpPr/>
      </dsp:nvSpPr>
      <dsp:spPr>
        <a:xfrm>
          <a:off x="5301106" y="1649416"/>
          <a:ext cx="1607589" cy="10383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ar-JO" sz="1300" b="1" kern="1200" dirty="0" smtClean="0"/>
            <a:t>الأغذية الوظيفية</a:t>
          </a:r>
          <a:endParaRPr lang="en-GB" sz="1300" b="1" kern="1200" dirty="0" smtClean="0"/>
        </a:p>
        <a:p>
          <a:pPr lvl="0" algn="ctr" defTabSz="577850" rtl="0">
            <a:lnSpc>
              <a:spcPct val="90000"/>
            </a:lnSpc>
            <a:spcBef>
              <a:spcPct val="0"/>
            </a:spcBef>
            <a:spcAft>
              <a:spcPct val="35000"/>
            </a:spcAft>
          </a:pPr>
          <a:r>
            <a:rPr lang="en-GB" sz="1300" b="1" kern="1200" dirty="0" smtClean="0"/>
            <a:t>Functional Foods</a:t>
          </a:r>
          <a:endParaRPr lang="en-US" sz="1300" b="1" kern="1200" dirty="0"/>
        </a:p>
      </dsp:txBody>
      <dsp:txXfrm>
        <a:off x="5301106" y="1649416"/>
        <a:ext cx="1607589" cy="1038388"/>
      </dsp:txXfrm>
    </dsp:sp>
    <dsp:sp modelId="{068F92E9-CF4E-4477-BC03-4E76485C9788}">
      <dsp:nvSpPr>
        <dsp:cNvPr id="0" name=""/>
        <dsp:cNvSpPr/>
      </dsp:nvSpPr>
      <dsp:spPr>
        <a:xfrm>
          <a:off x="2939436" y="2906319"/>
          <a:ext cx="1567041" cy="8728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7FB8B5-281C-48DF-8A89-70DF3C2FD565}">
      <dsp:nvSpPr>
        <dsp:cNvPr id="0" name=""/>
        <dsp:cNvSpPr/>
      </dsp:nvSpPr>
      <dsp:spPr>
        <a:xfrm>
          <a:off x="3070479" y="3030810"/>
          <a:ext cx="1567041" cy="87288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ar-JO" sz="1300" b="1" kern="1200" dirty="0" smtClean="0"/>
            <a:t>المركبات الوظيفية الحيوية</a:t>
          </a:r>
          <a:endParaRPr lang="en-GB" sz="1300" b="1" kern="1200" dirty="0" smtClean="0"/>
        </a:p>
        <a:p>
          <a:pPr lvl="0" algn="ctr" defTabSz="577850" rtl="0">
            <a:lnSpc>
              <a:spcPct val="90000"/>
            </a:lnSpc>
            <a:spcBef>
              <a:spcPct val="0"/>
            </a:spcBef>
            <a:spcAft>
              <a:spcPct val="35000"/>
            </a:spcAft>
          </a:pPr>
          <a:r>
            <a:rPr lang="en-GB" sz="1300" b="1" kern="1200" dirty="0" smtClean="0"/>
            <a:t>Bioactive Functional Compounds</a:t>
          </a:r>
          <a:endParaRPr lang="en-US" sz="1300" b="1" kern="1200" dirty="0"/>
        </a:p>
      </dsp:txBody>
      <dsp:txXfrm>
        <a:off x="3070479" y="3030810"/>
        <a:ext cx="1567041" cy="872886"/>
      </dsp:txXfrm>
    </dsp:sp>
    <dsp:sp modelId="{25BB687F-25F5-40A9-B13B-5B67EA12EE47}">
      <dsp:nvSpPr>
        <dsp:cNvPr id="0" name=""/>
        <dsp:cNvSpPr/>
      </dsp:nvSpPr>
      <dsp:spPr>
        <a:xfrm>
          <a:off x="4677" y="4122211"/>
          <a:ext cx="1605607" cy="9876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0A8F2C-6F6B-45E6-9C21-91E71B0A88BD}">
      <dsp:nvSpPr>
        <dsp:cNvPr id="0" name=""/>
        <dsp:cNvSpPr/>
      </dsp:nvSpPr>
      <dsp:spPr>
        <a:xfrm>
          <a:off x="135721" y="4246702"/>
          <a:ext cx="1605607" cy="9876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ar-JO" sz="1300" b="1" kern="1200" dirty="0" smtClean="0"/>
            <a:t>المركبات البكتيرية</a:t>
          </a:r>
          <a:endParaRPr lang="en-GB" sz="1300" b="1" kern="1200" dirty="0" smtClean="0"/>
        </a:p>
        <a:p>
          <a:pPr lvl="0" algn="ctr" defTabSz="577850" rtl="0">
            <a:lnSpc>
              <a:spcPct val="90000"/>
            </a:lnSpc>
            <a:spcBef>
              <a:spcPct val="0"/>
            </a:spcBef>
            <a:spcAft>
              <a:spcPct val="35000"/>
            </a:spcAft>
          </a:pPr>
          <a:r>
            <a:rPr lang="en-GB" sz="1300" b="1" kern="1200" dirty="0" smtClean="0"/>
            <a:t>Bacteriochemicals</a:t>
          </a:r>
        </a:p>
        <a:p>
          <a:pPr lvl="0" algn="ctr" defTabSz="577850" rtl="0">
            <a:lnSpc>
              <a:spcPct val="90000"/>
            </a:lnSpc>
            <a:spcBef>
              <a:spcPct val="0"/>
            </a:spcBef>
            <a:spcAft>
              <a:spcPct val="35000"/>
            </a:spcAft>
          </a:pPr>
          <a:endParaRPr lang="en-US" sz="1300" b="1" kern="1200" dirty="0"/>
        </a:p>
      </dsp:txBody>
      <dsp:txXfrm>
        <a:off x="135721" y="4246702"/>
        <a:ext cx="1605607" cy="987687"/>
      </dsp:txXfrm>
    </dsp:sp>
    <dsp:sp modelId="{E59C7EFC-ADAE-4245-B03A-F023B110DF62}">
      <dsp:nvSpPr>
        <dsp:cNvPr id="0" name=""/>
        <dsp:cNvSpPr/>
      </dsp:nvSpPr>
      <dsp:spPr>
        <a:xfrm>
          <a:off x="1872371" y="4122211"/>
          <a:ext cx="1602128" cy="9340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F04ADD-686A-4336-9982-3B61D5F67C2B}">
      <dsp:nvSpPr>
        <dsp:cNvPr id="0" name=""/>
        <dsp:cNvSpPr/>
      </dsp:nvSpPr>
      <dsp:spPr>
        <a:xfrm>
          <a:off x="2003415" y="4246702"/>
          <a:ext cx="1602128" cy="9340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ar-JO" sz="1300" b="1" kern="1200" dirty="0" smtClean="0"/>
            <a:t>المركبات الفطرية</a:t>
          </a:r>
          <a:endParaRPr lang="en-GB" sz="1300" b="1" kern="1200" dirty="0" smtClean="0"/>
        </a:p>
        <a:p>
          <a:pPr lvl="0" algn="ctr" defTabSz="577850" rtl="0">
            <a:lnSpc>
              <a:spcPct val="90000"/>
            </a:lnSpc>
            <a:spcBef>
              <a:spcPct val="0"/>
            </a:spcBef>
            <a:spcAft>
              <a:spcPct val="35000"/>
            </a:spcAft>
          </a:pPr>
          <a:r>
            <a:rPr lang="en-GB" sz="1300" b="1" kern="1200" dirty="0" smtClean="0"/>
            <a:t>Fungochemicals</a:t>
          </a:r>
          <a:endParaRPr lang="en-US" sz="1300" b="1" kern="1200" dirty="0"/>
        </a:p>
      </dsp:txBody>
      <dsp:txXfrm>
        <a:off x="2003415" y="4246702"/>
        <a:ext cx="1602128" cy="934042"/>
      </dsp:txXfrm>
    </dsp:sp>
    <dsp:sp modelId="{028924C6-1B89-42D3-92E6-B8AF9A05B25E}">
      <dsp:nvSpPr>
        <dsp:cNvPr id="0" name=""/>
        <dsp:cNvSpPr/>
      </dsp:nvSpPr>
      <dsp:spPr>
        <a:xfrm>
          <a:off x="3736586" y="4122211"/>
          <a:ext cx="1728665" cy="10209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97D418-F904-4261-9D52-7DDCBAE8BA7A}">
      <dsp:nvSpPr>
        <dsp:cNvPr id="0" name=""/>
        <dsp:cNvSpPr/>
      </dsp:nvSpPr>
      <dsp:spPr>
        <a:xfrm>
          <a:off x="3867629" y="4246702"/>
          <a:ext cx="1728665" cy="102095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ar-JO" sz="1300" b="1" kern="1200" dirty="0" smtClean="0"/>
            <a:t>المركبات الحيوانية</a:t>
          </a:r>
          <a:endParaRPr lang="en-GB" sz="1300" b="1" kern="1200" dirty="0" smtClean="0"/>
        </a:p>
        <a:p>
          <a:pPr lvl="0" algn="ctr" defTabSz="577850" rtl="0">
            <a:lnSpc>
              <a:spcPct val="90000"/>
            </a:lnSpc>
            <a:spcBef>
              <a:spcPct val="0"/>
            </a:spcBef>
            <a:spcAft>
              <a:spcPct val="35000"/>
            </a:spcAft>
          </a:pPr>
          <a:r>
            <a:rPr lang="en-GB" sz="1300" b="1" kern="1200" dirty="0" smtClean="0"/>
            <a:t>Zoochemicals</a:t>
          </a:r>
          <a:endParaRPr lang="en-US" sz="1300" b="1" kern="1200" dirty="0"/>
        </a:p>
      </dsp:txBody>
      <dsp:txXfrm>
        <a:off x="3867629" y="4246702"/>
        <a:ext cx="1728665" cy="1020953"/>
      </dsp:txXfrm>
    </dsp:sp>
    <dsp:sp modelId="{BF0FBB49-1816-4F90-9390-AD8FEF7F60A0}">
      <dsp:nvSpPr>
        <dsp:cNvPr id="0" name=""/>
        <dsp:cNvSpPr/>
      </dsp:nvSpPr>
      <dsp:spPr>
        <a:xfrm>
          <a:off x="5727338" y="4122211"/>
          <a:ext cx="1713899" cy="10863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E67CBC-0634-4E39-80E6-1B97F13493D0}">
      <dsp:nvSpPr>
        <dsp:cNvPr id="0" name=""/>
        <dsp:cNvSpPr/>
      </dsp:nvSpPr>
      <dsp:spPr>
        <a:xfrm>
          <a:off x="5858381" y="4246702"/>
          <a:ext cx="1713899" cy="108637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ar-JO" sz="1300" b="1" kern="1200" dirty="0" smtClean="0"/>
            <a:t>المركبات النباتية</a:t>
          </a:r>
        </a:p>
        <a:p>
          <a:pPr lvl="0" algn="ctr" defTabSz="577850" rtl="0">
            <a:lnSpc>
              <a:spcPct val="90000"/>
            </a:lnSpc>
            <a:spcBef>
              <a:spcPct val="0"/>
            </a:spcBef>
            <a:spcAft>
              <a:spcPct val="35000"/>
            </a:spcAft>
          </a:pPr>
          <a:r>
            <a:rPr lang="en-GB" sz="1300" b="1" kern="1200" dirty="0" smtClean="0"/>
            <a:t>Phytochemicals</a:t>
          </a:r>
          <a:endParaRPr lang="en-US" sz="1300" b="1" kern="1200" dirty="0"/>
        </a:p>
      </dsp:txBody>
      <dsp:txXfrm>
        <a:off x="5858381" y="4246702"/>
        <a:ext cx="1713899" cy="1086371"/>
      </dsp:txXfrm>
    </dsp:sp>
    <dsp:sp modelId="{A2A1D949-6099-4C8E-99C1-CFEC4149A369}">
      <dsp:nvSpPr>
        <dsp:cNvPr id="0" name=""/>
        <dsp:cNvSpPr/>
      </dsp:nvSpPr>
      <dsp:spPr>
        <a:xfrm>
          <a:off x="7441237" y="2906319"/>
          <a:ext cx="1567041" cy="11043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140FC6-CBE2-4C69-B21C-AC4E9D15FE6D}">
      <dsp:nvSpPr>
        <dsp:cNvPr id="0" name=""/>
        <dsp:cNvSpPr/>
      </dsp:nvSpPr>
      <dsp:spPr>
        <a:xfrm>
          <a:off x="7572280" y="3030810"/>
          <a:ext cx="1567041" cy="110439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ar-JO" sz="1300" b="1" kern="1200" dirty="0" smtClean="0"/>
            <a:t>العناصر الغذائية</a:t>
          </a:r>
          <a:endParaRPr lang="en-GB" sz="1300" b="1" kern="1200" dirty="0" smtClean="0"/>
        </a:p>
        <a:p>
          <a:pPr lvl="0" algn="ctr" defTabSz="577850" rtl="0">
            <a:lnSpc>
              <a:spcPct val="90000"/>
            </a:lnSpc>
            <a:spcBef>
              <a:spcPct val="0"/>
            </a:spcBef>
            <a:spcAft>
              <a:spcPct val="35000"/>
            </a:spcAft>
          </a:pPr>
          <a:r>
            <a:rPr lang="en-GB" sz="1300" b="1" kern="1200" dirty="0" smtClean="0"/>
            <a:t>Nutrients</a:t>
          </a:r>
          <a:endParaRPr lang="en-US" sz="1300" b="1" kern="1200" dirty="0"/>
        </a:p>
      </dsp:txBody>
      <dsp:txXfrm>
        <a:off x="7572280" y="3030810"/>
        <a:ext cx="1567041" cy="110439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EBF241E-EBB6-499B-9C6B-1A79A1577D13}">
      <dsp:nvSpPr>
        <dsp:cNvPr id="0" name=""/>
        <dsp:cNvSpPr/>
      </dsp:nvSpPr>
      <dsp:spPr>
        <a:xfrm>
          <a:off x="2031041" y="545141"/>
          <a:ext cx="3634116" cy="3634116"/>
        </a:xfrm>
        <a:prstGeom prst="blockArc">
          <a:avLst>
            <a:gd name="adj1" fmla="val 10800000"/>
            <a:gd name="adj2" fmla="val 16200000"/>
            <a:gd name="adj3" fmla="val 4638"/>
          </a:avLst>
        </a:prstGeom>
        <a:solidFill>
          <a:schemeClr val="accent1">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CE904CBC-0BDD-4B60-AD31-B284A7788551}">
      <dsp:nvSpPr>
        <dsp:cNvPr id="0" name=""/>
        <dsp:cNvSpPr/>
      </dsp:nvSpPr>
      <dsp:spPr>
        <a:xfrm>
          <a:off x="2031041" y="545141"/>
          <a:ext cx="3634116" cy="3634116"/>
        </a:xfrm>
        <a:prstGeom prst="blockArc">
          <a:avLst>
            <a:gd name="adj1" fmla="val 5400000"/>
            <a:gd name="adj2" fmla="val 10800000"/>
            <a:gd name="adj3" fmla="val 4638"/>
          </a:avLst>
        </a:prstGeom>
        <a:solidFill>
          <a:schemeClr val="accent1">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BC43EC42-FD88-4C65-98B3-FCABEAF80283}">
      <dsp:nvSpPr>
        <dsp:cNvPr id="0" name=""/>
        <dsp:cNvSpPr/>
      </dsp:nvSpPr>
      <dsp:spPr>
        <a:xfrm>
          <a:off x="2028343" y="545143"/>
          <a:ext cx="3634116" cy="3634116"/>
        </a:xfrm>
        <a:prstGeom prst="blockArc">
          <a:avLst>
            <a:gd name="adj1" fmla="val 21578914"/>
            <a:gd name="adj2" fmla="val 5394775"/>
            <a:gd name="adj3" fmla="val 4638"/>
          </a:avLst>
        </a:prstGeom>
        <a:solidFill>
          <a:schemeClr val="accent1">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04BD1620-D6D2-48A6-9CE6-18148D32B541}">
      <dsp:nvSpPr>
        <dsp:cNvPr id="0" name=""/>
        <dsp:cNvSpPr/>
      </dsp:nvSpPr>
      <dsp:spPr>
        <a:xfrm>
          <a:off x="2028343" y="545139"/>
          <a:ext cx="3634116" cy="3634116"/>
        </a:xfrm>
        <a:prstGeom prst="blockArc">
          <a:avLst>
            <a:gd name="adj1" fmla="val 16205225"/>
            <a:gd name="adj2" fmla="val 21578922"/>
            <a:gd name="adj3" fmla="val 4638"/>
          </a:avLst>
        </a:prstGeom>
        <a:solidFill>
          <a:schemeClr val="accent1">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93EACAE4-3B55-4431-A931-F767C070D183}">
      <dsp:nvSpPr>
        <dsp:cNvPr id="0" name=""/>
        <dsp:cNvSpPr/>
      </dsp:nvSpPr>
      <dsp:spPr>
        <a:xfrm>
          <a:off x="3011964" y="1526064"/>
          <a:ext cx="1672270" cy="1672270"/>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GB" sz="2400" kern="1200" dirty="0" smtClean="0">
              <a:solidFill>
                <a:srgbClr val="FF0000"/>
              </a:solidFill>
            </a:rPr>
            <a:t>Legumes</a:t>
          </a:r>
          <a:endParaRPr lang="en-US" sz="2400" kern="1200" dirty="0">
            <a:solidFill>
              <a:srgbClr val="FF0000"/>
            </a:solidFill>
          </a:endParaRPr>
        </a:p>
      </dsp:txBody>
      <dsp:txXfrm>
        <a:off x="3011964" y="1526064"/>
        <a:ext cx="1672270" cy="1672270"/>
      </dsp:txXfrm>
    </dsp:sp>
    <dsp:sp modelId="{979ABB11-949C-4E03-BB63-67B85A0207F9}">
      <dsp:nvSpPr>
        <dsp:cNvPr id="0" name=""/>
        <dsp:cNvSpPr/>
      </dsp:nvSpPr>
      <dsp:spPr>
        <a:xfrm>
          <a:off x="3262805" y="1988"/>
          <a:ext cx="1170589" cy="1170589"/>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b="1" kern="1200" dirty="0" smtClean="0">
              <a:solidFill>
                <a:srgbClr val="FF0000"/>
              </a:solidFill>
            </a:rPr>
            <a:t>Pulses:</a:t>
          </a:r>
        </a:p>
        <a:p>
          <a:pPr lvl="0" algn="ctr" defTabSz="622300">
            <a:lnSpc>
              <a:spcPct val="90000"/>
            </a:lnSpc>
            <a:spcBef>
              <a:spcPct val="0"/>
            </a:spcBef>
            <a:spcAft>
              <a:spcPct val="35000"/>
            </a:spcAft>
          </a:pPr>
          <a:r>
            <a:rPr lang="en-GB" sz="1100" kern="1200" dirty="0" smtClean="0">
              <a:solidFill>
                <a:srgbClr val="FF0000"/>
              </a:solidFill>
            </a:rPr>
            <a:t>.Dry beans</a:t>
          </a:r>
        </a:p>
        <a:p>
          <a:pPr lvl="0" algn="ctr" defTabSz="622300">
            <a:lnSpc>
              <a:spcPct val="90000"/>
            </a:lnSpc>
            <a:spcBef>
              <a:spcPct val="0"/>
            </a:spcBef>
            <a:spcAft>
              <a:spcPct val="35000"/>
            </a:spcAft>
          </a:pPr>
          <a:r>
            <a:rPr lang="en-GB" sz="1100" kern="1200" dirty="0" smtClean="0">
              <a:solidFill>
                <a:srgbClr val="FF0000"/>
              </a:solidFill>
            </a:rPr>
            <a:t>Chickpeas</a:t>
          </a:r>
        </a:p>
        <a:p>
          <a:pPr lvl="0" algn="ctr" defTabSz="622300">
            <a:lnSpc>
              <a:spcPct val="90000"/>
            </a:lnSpc>
            <a:spcBef>
              <a:spcPct val="0"/>
            </a:spcBef>
            <a:spcAft>
              <a:spcPct val="35000"/>
            </a:spcAft>
          </a:pPr>
          <a:r>
            <a:rPr lang="en-GB" sz="1100" kern="1200" dirty="0" smtClean="0">
              <a:solidFill>
                <a:srgbClr val="FF0000"/>
              </a:solidFill>
            </a:rPr>
            <a:t>. Lentils</a:t>
          </a:r>
        </a:p>
        <a:p>
          <a:pPr lvl="0" algn="ctr" defTabSz="622300">
            <a:lnSpc>
              <a:spcPct val="90000"/>
            </a:lnSpc>
            <a:spcBef>
              <a:spcPct val="0"/>
            </a:spcBef>
            <a:spcAft>
              <a:spcPct val="35000"/>
            </a:spcAft>
          </a:pPr>
          <a:r>
            <a:rPr lang="en-GB" sz="1100" kern="1200" dirty="0" smtClean="0">
              <a:solidFill>
                <a:srgbClr val="FF0000"/>
              </a:solidFill>
            </a:rPr>
            <a:t>. Peas</a:t>
          </a:r>
          <a:endParaRPr lang="en-US" sz="1100" kern="1200" dirty="0">
            <a:solidFill>
              <a:srgbClr val="FF0000"/>
            </a:solidFill>
          </a:endParaRPr>
        </a:p>
      </dsp:txBody>
      <dsp:txXfrm>
        <a:off x="3262805" y="1988"/>
        <a:ext cx="1170589" cy="1170589"/>
      </dsp:txXfrm>
    </dsp:sp>
    <dsp:sp modelId="{DA72D7B5-4254-48FF-A099-3EF435B0BAA4}">
      <dsp:nvSpPr>
        <dsp:cNvPr id="0" name=""/>
        <dsp:cNvSpPr/>
      </dsp:nvSpPr>
      <dsp:spPr>
        <a:xfrm>
          <a:off x="5034991" y="1766020"/>
          <a:ext cx="1170589" cy="1170589"/>
        </a:xfrm>
        <a:prstGeom prst="ellipse">
          <a:avLst/>
        </a:prstGeom>
        <a:gradFill rotWithShape="0">
          <a:gsLst>
            <a:gs pos="0">
              <a:srgbClr val="FFFF00"/>
            </a:gs>
            <a:gs pos="0">
              <a:srgbClr val="FFFF00"/>
            </a:gs>
            <a:gs pos="50000">
              <a:schemeClr val="accent1">
                <a:shade val="67500"/>
                <a:satMod val="115000"/>
              </a:schemeClr>
            </a:gs>
            <a:gs pos="100000">
              <a:schemeClr val="accent1">
                <a:shade val="100000"/>
                <a:satMod val="115000"/>
              </a:schemeClr>
            </a:gs>
          </a:gsLst>
          <a:lin ang="5400000" scaled="0"/>
        </a:gra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b="1" kern="1200" dirty="0" smtClean="0">
              <a:solidFill>
                <a:srgbClr val="FF0000"/>
              </a:solidFill>
            </a:rPr>
            <a:t>Oils sees</a:t>
          </a:r>
        </a:p>
        <a:p>
          <a:pPr lvl="0" algn="ctr" defTabSz="622300">
            <a:lnSpc>
              <a:spcPct val="90000"/>
            </a:lnSpc>
            <a:spcBef>
              <a:spcPct val="0"/>
            </a:spcBef>
            <a:spcAft>
              <a:spcPct val="35000"/>
            </a:spcAft>
          </a:pPr>
          <a:r>
            <a:rPr lang="en-GB" sz="1200" kern="1200" dirty="0" smtClean="0">
              <a:solidFill>
                <a:srgbClr val="FF0000"/>
              </a:solidFill>
            </a:rPr>
            <a:t>. Peanuts</a:t>
          </a:r>
        </a:p>
        <a:p>
          <a:pPr lvl="0" algn="ctr" defTabSz="622300">
            <a:lnSpc>
              <a:spcPct val="90000"/>
            </a:lnSpc>
            <a:spcBef>
              <a:spcPct val="0"/>
            </a:spcBef>
            <a:spcAft>
              <a:spcPct val="35000"/>
            </a:spcAft>
          </a:pPr>
          <a:r>
            <a:rPr lang="en-GB" sz="1200" kern="1200" dirty="0" smtClean="0">
              <a:solidFill>
                <a:srgbClr val="FF0000"/>
              </a:solidFill>
            </a:rPr>
            <a:t>  .Soybeans</a:t>
          </a:r>
          <a:endParaRPr lang="en-US" sz="1200" kern="1200" dirty="0">
            <a:solidFill>
              <a:srgbClr val="FF0000"/>
            </a:solidFill>
          </a:endParaRPr>
        </a:p>
      </dsp:txBody>
      <dsp:txXfrm>
        <a:off x="5034991" y="1766020"/>
        <a:ext cx="1170589" cy="1170589"/>
      </dsp:txXfrm>
    </dsp:sp>
    <dsp:sp modelId="{1CAA351E-5B79-4242-8893-2D4BCEB6E768}">
      <dsp:nvSpPr>
        <dsp:cNvPr id="0" name=""/>
        <dsp:cNvSpPr/>
      </dsp:nvSpPr>
      <dsp:spPr>
        <a:xfrm>
          <a:off x="3262805" y="3551822"/>
          <a:ext cx="1170589" cy="1170589"/>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smtClean="0">
              <a:solidFill>
                <a:srgbClr val="FF0000"/>
              </a:solidFill>
            </a:rPr>
            <a:t>Vegetable crops</a:t>
          </a:r>
        </a:p>
        <a:p>
          <a:pPr lvl="0" algn="ctr" defTabSz="533400">
            <a:lnSpc>
              <a:spcPct val="90000"/>
            </a:lnSpc>
            <a:spcBef>
              <a:spcPct val="0"/>
            </a:spcBef>
            <a:spcAft>
              <a:spcPct val="35000"/>
            </a:spcAft>
          </a:pPr>
          <a:r>
            <a:rPr lang="en-GB" sz="1000" kern="1200" dirty="0" smtClean="0">
              <a:solidFill>
                <a:srgbClr val="FF0000"/>
              </a:solidFill>
            </a:rPr>
            <a:t>.Green beans</a:t>
          </a:r>
        </a:p>
        <a:p>
          <a:pPr lvl="0" algn="ctr" defTabSz="533400">
            <a:lnSpc>
              <a:spcPct val="90000"/>
            </a:lnSpc>
            <a:spcBef>
              <a:spcPct val="0"/>
            </a:spcBef>
            <a:spcAft>
              <a:spcPct val="35000"/>
            </a:spcAft>
          </a:pPr>
          <a:r>
            <a:rPr lang="en-GB" sz="1000" kern="1200" dirty="0" smtClean="0">
              <a:solidFill>
                <a:srgbClr val="FF0000"/>
              </a:solidFill>
            </a:rPr>
            <a:t>. Green peas</a:t>
          </a:r>
          <a:endParaRPr lang="en-US" sz="1000" kern="1200" dirty="0">
            <a:solidFill>
              <a:srgbClr val="FF0000"/>
            </a:solidFill>
          </a:endParaRPr>
        </a:p>
      </dsp:txBody>
      <dsp:txXfrm>
        <a:off x="3262805" y="3551822"/>
        <a:ext cx="1170589" cy="1170589"/>
      </dsp:txXfrm>
    </dsp:sp>
    <dsp:sp modelId="{A0820D10-15D9-4FB2-88CE-338C79B4921C}">
      <dsp:nvSpPr>
        <dsp:cNvPr id="0" name=""/>
        <dsp:cNvSpPr/>
      </dsp:nvSpPr>
      <dsp:spPr>
        <a:xfrm>
          <a:off x="1487888" y="1776905"/>
          <a:ext cx="1170589" cy="1170589"/>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smtClean="0">
              <a:solidFill>
                <a:srgbClr val="FF0000"/>
              </a:solidFill>
            </a:rPr>
            <a:t>Cow crops</a:t>
          </a:r>
        </a:p>
        <a:p>
          <a:pPr lvl="0" algn="ctr" defTabSz="533400">
            <a:lnSpc>
              <a:spcPct val="90000"/>
            </a:lnSpc>
            <a:spcBef>
              <a:spcPct val="0"/>
            </a:spcBef>
            <a:spcAft>
              <a:spcPct val="35000"/>
            </a:spcAft>
          </a:pPr>
          <a:r>
            <a:rPr lang="en-GB" sz="1200" kern="1200" dirty="0" smtClean="0">
              <a:solidFill>
                <a:srgbClr val="FF0000"/>
              </a:solidFill>
            </a:rPr>
            <a:t>.Cloves</a:t>
          </a:r>
        </a:p>
        <a:p>
          <a:pPr lvl="0" algn="ctr" defTabSz="533400">
            <a:lnSpc>
              <a:spcPct val="90000"/>
            </a:lnSpc>
            <a:spcBef>
              <a:spcPct val="0"/>
            </a:spcBef>
            <a:spcAft>
              <a:spcPct val="35000"/>
            </a:spcAft>
          </a:pPr>
          <a:r>
            <a:rPr lang="en-GB" sz="1200" kern="1200" dirty="0" smtClean="0">
              <a:solidFill>
                <a:srgbClr val="FF0000"/>
              </a:solidFill>
            </a:rPr>
            <a:t>. Alfalfa</a:t>
          </a:r>
          <a:endParaRPr lang="en-US" sz="1200" kern="1200" dirty="0">
            <a:solidFill>
              <a:srgbClr val="FF0000"/>
            </a:solidFill>
          </a:endParaRPr>
        </a:p>
      </dsp:txBody>
      <dsp:txXfrm>
        <a:off x="1487888" y="1776905"/>
        <a:ext cx="1170589" cy="11705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0EB892-1E15-4534-8965-B7C1A18FD9A0}" type="datetimeFigureOut">
              <a:rPr lang="en-US" smtClean="0"/>
              <a:pPr/>
              <a:t>4/6/2011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6C16AC-802B-4144-8BAD-40339930560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DDA87FF1-4CBB-4CEB-B74C-E77C57D6985B}" type="slidenum">
              <a:rPr lang="ar-SA" smtClean="0">
                <a:latin typeface="Arial" charset="0"/>
                <a:cs typeface="Arial" charset="0"/>
              </a:rPr>
              <a:pPr/>
              <a:t>5</a:t>
            </a:fld>
            <a:endParaRPr lang="en-US" dirty="0" smtClean="0">
              <a:latin typeface="Arial" charset="0"/>
              <a:cs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ar-JO" dirty="0"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1832822-5F23-48D6-9B0C-C34A282ADB32}" type="slidenum">
              <a:rPr lang="ar-SA" smtClean="0">
                <a:latin typeface="Arial" charset="0"/>
                <a:cs typeface="Arial" charset="0"/>
              </a:rPr>
              <a:pPr/>
              <a:t>6</a:t>
            </a:fld>
            <a:endParaRPr lang="en-US" dirty="0" smtClean="0">
              <a:latin typeface="Arial" charset="0"/>
              <a:cs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ar-JO" dirty="0"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726C16AC-802B-4144-8BAD-403399305606}" type="slidenum">
              <a:rPr lang="en-US" smtClean="0"/>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726C16AC-802B-4144-8BAD-403399305606}" type="slidenum">
              <a:rPr lang="en-US" smtClean="0"/>
              <a:pPr/>
              <a:t>38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34FA7245-A70D-48D7-9290-8BF745282B76}" type="slidenum">
              <a:rPr lang="ar-SA" smtClean="0">
                <a:latin typeface="Arial" charset="0"/>
                <a:cs typeface="Arial" charset="0"/>
              </a:rPr>
              <a:pPr/>
              <a:t>79</a:t>
            </a:fld>
            <a:endParaRPr lang="en-US" smtClean="0">
              <a:latin typeface="Arial" charset="0"/>
              <a:cs typeface="Arial"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ar-JO"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19936B1B-906A-487F-98FE-F0806B18DE66}" type="slidenum">
              <a:rPr lang="ar-SA" smtClean="0">
                <a:latin typeface="Arial" charset="0"/>
                <a:cs typeface="Arial" charset="0"/>
              </a:rPr>
              <a:pPr/>
              <a:t>80</a:t>
            </a:fld>
            <a:endParaRPr lang="en-US" smtClean="0">
              <a:latin typeface="Arial" charset="0"/>
              <a:cs typeface="Arial"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ar-JO"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BFB12F-7546-423E-98FB-CFCAF030D0FC}" type="datetimeFigureOut">
              <a:rPr lang="en-US" smtClean="0"/>
              <a:pPr/>
              <a:t>4/6/2011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C1BD72-FC0E-48EC-BDA5-6E958AFEB48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BFB12F-7546-423E-98FB-CFCAF030D0FC}" type="datetimeFigureOut">
              <a:rPr lang="en-US" smtClean="0"/>
              <a:pPr/>
              <a:t>4/6/2011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C1BD72-FC0E-48EC-BDA5-6E958AFEB48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BFB12F-7546-423E-98FB-CFCAF030D0FC}" type="datetimeFigureOut">
              <a:rPr lang="en-US" smtClean="0"/>
              <a:pPr/>
              <a:t>4/6/2011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C1BD72-FC0E-48EC-BDA5-6E958AFEB48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BFB12F-7546-423E-98FB-CFCAF030D0FC}" type="datetimeFigureOut">
              <a:rPr lang="en-US" smtClean="0"/>
              <a:pPr/>
              <a:t>4/6/2011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C1BD72-FC0E-48EC-BDA5-6E958AFEB48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BFB12F-7546-423E-98FB-CFCAF030D0FC}" type="datetimeFigureOut">
              <a:rPr lang="en-US" smtClean="0"/>
              <a:pPr/>
              <a:t>4/6/2011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C1BD72-FC0E-48EC-BDA5-6E958AFEB48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BFB12F-7546-423E-98FB-CFCAF030D0FC}" type="datetimeFigureOut">
              <a:rPr lang="en-US" smtClean="0"/>
              <a:pPr/>
              <a:t>4/6/2011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C1BD72-FC0E-48EC-BDA5-6E958AFEB48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BFB12F-7546-423E-98FB-CFCAF030D0FC}" type="datetimeFigureOut">
              <a:rPr lang="en-US" smtClean="0"/>
              <a:pPr/>
              <a:t>4/6/2011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C1BD72-FC0E-48EC-BDA5-6E958AFEB48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BFB12F-7546-423E-98FB-CFCAF030D0FC}" type="datetimeFigureOut">
              <a:rPr lang="en-US" smtClean="0"/>
              <a:pPr/>
              <a:t>4/6/2011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9C1BD72-FC0E-48EC-BDA5-6E958AFEB48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BFB12F-7546-423E-98FB-CFCAF030D0FC}" type="datetimeFigureOut">
              <a:rPr lang="en-US" smtClean="0"/>
              <a:pPr/>
              <a:t>4/6/2011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C1BD72-FC0E-48EC-BDA5-6E958AFEB48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BFB12F-7546-423E-98FB-CFCAF030D0FC}" type="datetimeFigureOut">
              <a:rPr lang="en-US" smtClean="0"/>
              <a:pPr/>
              <a:t>4/6/2011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C1BD72-FC0E-48EC-BDA5-6E958AFEB48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BFB12F-7546-423E-98FB-CFCAF030D0FC}" type="datetimeFigureOut">
              <a:rPr lang="en-US" smtClean="0"/>
              <a:pPr/>
              <a:t>4/6/2011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C1BD72-FC0E-48EC-BDA5-6E958AFEB48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33000"/>
            <a:lum/>
          </a:blip>
          <a:srcRect/>
          <a:stretch>
            <a:fillRect l="-19000" r="-1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FB12F-7546-423E-98FB-CFCAF030D0FC}" type="datetimeFigureOut">
              <a:rPr lang="en-US" smtClean="0"/>
              <a:pPr/>
              <a:t>4/6/2011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1BD72-FC0E-48EC-BDA5-6E958AFEB48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image" Target="../media/image2.jpeg"/><Relationship Id="rId16"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19" Type="http://schemas.openxmlformats.org/officeDocument/2006/relationships/image" Target="../media/image19.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3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gif"/><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gif"/><Relationship Id="rId7"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0.gif"/><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7.gif"/><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gif"/></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8.x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emf"/><Relationship Id="rId9" Type="http://schemas.openxmlformats.org/officeDocument/2006/relationships/image" Target="../media/image118.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7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8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2910" y="714356"/>
            <a:ext cx="7643866" cy="1470025"/>
          </a:xfrm>
          <a:prstGeom prst="rect">
            <a:avLst/>
          </a:prstGeom>
        </p:spPr>
        <p:txBody>
          <a:bodyPr>
            <a:no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en-GB" sz="5400" b="0"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JO" sz="4400" b="1" i="0" u="none" strike="noStrike" kern="1200" cap="none" spc="0" normalizeH="0" baseline="0" noProof="0" dirty="0" smtClean="0">
                <a:ln>
                  <a:noFill/>
                </a:ln>
                <a:solidFill>
                  <a:schemeClr val="tx1"/>
                </a:solidFill>
                <a:effectLst/>
                <a:uLnTx/>
                <a:uFillTx/>
                <a:latin typeface="+mj-lt"/>
                <a:ea typeface="+mj-ea"/>
                <a:cs typeface="+mj-cs"/>
              </a:rPr>
              <a:t>الخصائص الوظيفية</a:t>
            </a:r>
            <a:endParaRPr kumimoji="0" lang="en-US" sz="44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JO" sz="4400" b="1" i="0" u="none" strike="noStrike" kern="1200" cap="none" spc="0" normalizeH="0" baseline="0" noProof="0" dirty="0" smtClean="0">
                <a:ln>
                  <a:noFill/>
                </a:ln>
                <a:solidFill>
                  <a:schemeClr val="tx1"/>
                </a:solidFill>
                <a:effectLst/>
                <a:uLnTx/>
                <a:uFillTx/>
                <a:latin typeface="+mj-lt"/>
                <a:ea typeface="+mj-ea"/>
                <a:cs typeface="+mj-cs"/>
              </a:rPr>
              <a:t> للأغذية التقليدية:</a:t>
            </a:r>
            <a:endParaRPr kumimoji="0" lang="en-US" sz="44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JO" sz="4400" b="1" i="0" u="none" strike="noStrike" kern="1200" cap="none" spc="0" normalizeH="0" baseline="0" noProof="0" dirty="0" smtClean="0">
                <a:ln>
                  <a:noFill/>
                </a:ln>
                <a:solidFill>
                  <a:schemeClr val="tx1"/>
                </a:solidFill>
                <a:effectLst/>
                <a:uLnTx/>
                <a:uFillTx/>
                <a:latin typeface="+mj-lt"/>
                <a:ea typeface="+mj-ea"/>
                <a:cs typeface="+mj-cs"/>
              </a:rPr>
              <a:t> العدس نموذجاً</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Subtitle 2"/>
          <p:cNvSpPr txBox="1">
            <a:spLocks/>
          </p:cNvSpPr>
          <p:nvPr/>
        </p:nvSpPr>
        <p:spPr>
          <a:xfrm>
            <a:off x="1214414" y="3857628"/>
            <a:ext cx="6400800" cy="1357298"/>
          </a:xfrm>
          <a:prstGeom prst="rect">
            <a:avLst/>
          </a:prstGeom>
        </p:spPr>
        <p:txBody>
          <a:bodyPr>
            <a:normAutofit fontScale="85000" lnSpcReduction="20000"/>
          </a:bodyPr>
          <a:lstStyle/>
          <a:p>
            <a:pPr marL="342900" marR="0" lvl="0" indent="-342900" algn="ctr" defTabSz="914400" rtl="1" eaLnBrk="1" fontAlgn="auto" latinLnBrk="0" hangingPunct="1">
              <a:lnSpc>
                <a:spcPct val="100000"/>
              </a:lnSpc>
              <a:spcBef>
                <a:spcPct val="20000"/>
              </a:spcBef>
              <a:spcAft>
                <a:spcPts val="0"/>
              </a:spcAft>
              <a:buClrTx/>
              <a:buSzTx/>
              <a:tabLst/>
              <a:defRPr/>
            </a:pPr>
            <a:r>
              <a:rPr kumimoji="0" lang="ar-JO" sz="3200" b="1" i="0" u="none" strike="noStrike" kern="1200" cap="none" spc="0" normalizeH="0" baseline="0" noProof="0" dirty="0" smtClean="0">
                <a:ln>
                  <a:noFill/>
                </a:ln>
                <a:solidFill>
                  <a:schemeClr val="tx1"/>
                </a:solidFill>
                <a:effectLst/>
                <a:uLnTx/>
                <a:uFillTx/>
                <a:latin typeface="+mn-lt"/>
                <a:ea typeface="+mn-ea"/>
                <a:cs typeface="+mn-cs"/>
              </a:rPr>
              <a:t>د.“معزالإسلام“ عزت فارس</a:t>
            </a:r>
          </a:p>
          <a:p>
            <a:pPr marL="342900" marR="0" lvl="0" indent="-342900" algn="ctr" defTabSz="914400" rtl="1" eaLnBrk="1" fontAlgn="auto" latinLnBrk="0" hangingPunct="1">
              <a:lnSpc>
                <a:spcPct val="100000"/>
              </a:lnSpc>
              <a:spcBef>
                <a:spcPct val="20000"/>
              </a:spcBef>
              <a:spcAft>
                <a:spcPts val="0"/>
              </a:spcAft>
              <a:buClrTx/>
              <a:buSzTx/>
              <a:tabLst/>
              <a:defRPr/>
            </a:pPr>
            <a:r>
              <a:rPr kumimoji="0" lang="ar-JO" sz="3200" b="1" i="0" u="none" strike="noStrike" kern="1200" cap="none" spc="0" normalizeH="0" baseline="0" noProof="0" dirty="0" smtClean="0">
                <a:ln>
                  <a:noFill/>
                </a:ln>
                <a:solidFill>
                  <a:schemeClr val="tx1"/>
                </a:solidFill>
                <a:effectLst/>
                <a:uLnTx/>
                <a:uFillTx/>
                <a:latin typeface="+mn-lt"/>
                <a:ea typeface="+mn-ea"/>
                <a:cs typeface="+mn-cs"/>
              </a:rPr>
              <a:t>أستاذ مساعد-قسم التغذية</a:t>
            </a:r>
          </a:p>
          <a:p>
            <a:pPr marL="342900" marR="0" lvl="0" indent="-342900" algn="ctr" defTabSz="914400" rtl="1" eaLnBrk="1" fontAlgn="auto" latinLnBrk="0" hangingPunct="1">
              <a:lnSpc>
                <a:spcPct val="100000"/>
              </a:lnSpc>
              <a:spcBef>
                <a:spcPct val="20000"/>
              </a:spcBef>
              <a:spcAft>
                <a:spcPts val="0"/>
              </a:spcAft>
              <a:buClrTx/>
              <a:buSzTx/>
              <a:tabLst/>
              <a:defRPr/>
            </a:pPr>
            <a:r>
              <a:rPr kumimoji="0" lang="ar-JO" sz="3200" b="1" i="0" u="none" strike="noStrike" kern="1200" cap="none" spc="0" normalizeH="0" baseline="0" noProof="0" dirty="0" smtClean="0">
                <a:ln>
                  <a:noFill/>
                </a:ln>
                <a:solidFill>
                  <a:schemeClr val="tx1"/>
                </a:solidFill>
                <a:effectLst/>
                <a:uLnTx/>
                <a:uFillTx/>
                <a:latin typeface="+mn-lt"/>
                <a:ea typeface="+mn-ea"/>
                <a:cs typeface="+mn-cs"/>
              </a:rPr>
              <a:t>كلية الصيدلة والعلوم الطبية - جامعة البترا</a:t>
            </a:r>
            <a:endParaRPr kumimoji="0" lang="en-US" sz="3200" b="1"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descr="D:\Lentils pictures\green_lentils-text408.jpg"/>
          <p:cNvPicPr>
            <a:picLocks noChangeAspect="1" noChangeArrowheads="1"/>
          </p:cNvPicPr>
          <p:nvPr/>
        </p:nvPicPr>
        <p:blipFill>
          <a:blip r:embed="rId2" cstate="print"/>
          <a:srcRect/>
          <a:stretch>
            <a:fillRect/>
          </a:stretch>
        </p:blipFill>
        <p:spPr bwMode="auto">
          <a:xfrm>
            <a:off x="0" y="1357298"/>
            <a:ext cx="1500166" cy="1428760"/>
          </a:xfrm>
          <a:prstGeom prst="rect">
            <a:avLst/>
          </a:prstGeom>
          <a:noFill/>
        </p:spPr>
      </p:pic>
      <p:pic>
        <p:nvPicPr>
          <p:cNvPr id="7" name="Picture 5" descr="D:\Lentils pictures\images2.jpg"/>
          <p:cNvPicPr>
            <a:picLocks noChangeAspect="1" noChangeArrowheads="1"/>
          </p:cNvPicPr>
          <p:nvPr/>
        </p:nvPicPr>
        <p:blipFill>
          <a:blip r:embed="rId3" cstate="print"/>
          <a:srcRect/>
          <a:stretch>
            <a:fillRect/>
          </a:stretch>
        </p:blipFill>
        <p:spPr bwMode="auto">
          <a:xfrm>
            <a:off x="1" y="0"/>
            <a:ext cx="1500165" cy="1428736"/>
          </a:xfrm>
          <a:prstGeom prst="rect">
            <a:avLst/>
          </a:prstGeom>
          <a:noFill/>
        </p:spPr>
      </p:pic>
      <p:pic>
        <p:nvPicPr>
          <p:cNvPr id="8" name="Picture 11" descr="D:\Lentils pictures\lentils1.jpg"/>
          <p:cNvPicPr>
            <a:picLocks noChangeAspect="1" noChangeArrowheads="1"/>
          </p:cNvPicPr>
          <p:nvPr/>
        </p:nvPicPr>
        <p:blipFill>
          <a:blip r:embed="rId4" cstate="print"/>
          <a:srcRect/>
          <a:stretch>
            <a:fillRect/>
          </a:stretch>
        </p:blipFill>
        <p:spPr bwMode="auto">
          <a:xfrm>
            <a:off x="0" y="4143380"/>
            <a:ext cx="1500166" cy="1428760"/>
          </a:xfrm>
          <a:prstGeom prst="rect">
            <a:avLst/>
          </a:prstGeom>
          <a:noFill/>
        </p:spPr>
      </p:pic>
      <p:pic>
        <p:nvPicPr>
          <p:cNvPr id="9" name="Picture 13" descr="D:\Lentils pictures\lentils3.jpg"/>
          <p:cNvPicPr>
            <a:picLocks noChangeAspect="1" noChangeArrowheads="1"/>
          </p:cNvPicPr>
          <p:nvPr/>
        </p:nvPicPr>
        <p:blipFill>
          <a:blip r:embed="rId5" cstate="print"/>
          <a:srcRect/>
          <a:stretch>
            <a:fillRect/>
          </a:stretch>
        </p:blipFill>
        <p:spPr bwMode="auto">
          <a:xfrm>
            <a:off x="1" y="5572140"/>
            <a:ext cx="1500165" cy="1285860"/>
          </a:xfrm>
          <a:prstGeom prst="rect">
            <a:avLst/>
          </a:prstGeom>
          <a:noFill/>
        </p:spPr>
      </p:pic>
      <p:pic>
        <p:nvPicPr>
          <p:cNvPr id="10" name="Picture 14" descr="D:\Lentils pictures\lentils4.JPG"/>
          <p:cNvPicPr>
            <a:picLocks noChangeAspect="1" noChangeArrowheads="1"/>
          </p:cNvPicPr>
          <p:nvPr/>
        </p:nvPicPr>
        <p:blipFill>
          <a:blip r:embed="rId6" cstate="print"/>
          <a:srcRect/>
          <a:stretch>
            <a:fillRect/>
          </a:stretch>
        </p:blipFill>
        <p:spPr bwMode="auto">
          <a:xfrm>
            <a:off x="7215206" y="0"/>
            <a:ext cx="1928794" cy="1428736"/>
          </a:xfrm>
          <a:prstGeom prst="rect">
            <a:avLst/>
          </a:prstGeom>
          <a:noFill/>
        </p:spPr>
      </p:pic>
      <p:pic>
        <p:nvPicPr>
          <p:cNvPr id="11" name="Picture 15" descr="D:\Lentils pictures\lentils5.jpg"/>
          <p:cNvPicPr>
            <a:picLocks noChangeAspect="1" noChangeArrowheads="1"/>
          </p:cNvPicPr>
          <p:nvPr/>
        </p:nvPicPr>
        <p:blipFill>
          <a:blip r:embed="rId7" cstate="print"/>
          <a:srcRect/>
          <a:stretch>
            <a:fillRect/>
          </a:stretch>
        </p:blipFill>
        <p:spPr bwMode="auto">
          <a:xfrm>
            <a:off x="5715008" y="5580964"/>
            <a:ext cx="1523812" cy="1277036"/>
          </a:xfrm>
          <a:prstGeom prst="rect">
            <a:avLst/>
          </a:prstGeom>
          <a:noFill/>
        </p:spPr>
      </p:pic>
      <p:pic>
        <p:nvPicPr>
          <p:cNvPr id="12" name="Picture 16" descr="D:\Lentils pictures\lentils7.jpg"/>
          <p:cNvPicPr>
            <a:picLocks noChangeAspect="1" noChangeArrowheads="1"/>
          </p:cNvPicPr>
          <p:nvPr/>
        </p:nvPicPr>
        <p:blipFill>
          <a:blip r:embed="rId8" cstate="print"/>
          <a:srcRect/>
          <a:stretch>
            <a:fillRect/>
          </a:stretch>
        </p:blipFill>
        <p:spPr bwMode="auto">
          <a:xfrm>
            <a:off x="7215206" y="4214818"/>
            <a:ext cx="1928794" cy="1374158"/>
          </a:xfrm>
          <a:prstGeom prst="rect">
            <a:avLst/>
          </a:prstGeom>
          <a:noFill/>
        </p:spPr>
      </p:pic>
      <p:pic>
        <p:nvPicPr>
          <p:cNvPr id="13" name="Picture 3" descr="D:\Lentils pictures\lentils31.jpg"/>
          <p:cNvPicPr>
            <a:picLocks noChangeAspect="1" noChangeArrowheads="1"/>
          </p:cNvPicPr>
          <p:nvPr/>
        </p:nvPicPr>
        <p:blipFill>
          <a:blip r:embed="rId9" cstate="print"/>
          <a:srcRect/>
          <a:stretch>
            <a:fillRect/>
          </a:stretch>
        </p:blipFill>
        <p:spPr bwMode="auto">
          <a:xfrm>
            <a:off x="7215206" y="1428736"/>
            <a:ext cx="1928794" cy="1285884"/>
          </a:xfrm>
          <a:prstGeom prst="rect">
            <a:avLst/>
          </a:prstGeom>
          <a:noFill/>
        </p:spPr>
      </p:pic>
      <p:pic>
        <p:nvPicPr>
          <p:cNvPr id="15" name="Picture 6" descr="D:\Lentils pictures\organic_lentils.jpg"/>
          <p:cNvPicPr>
            <a:picLocks noChangeAspect="1" noChangeArrowheads="1"/>
          </p:cNvPicPr>
          <p:nvPr/>
        </p:nvPicPr>
        <p:blipFill>
          <a:blip r:embed="rId10" cstate="print"/>
          <a:srcRect/>
          <a:stretch>
            <a:fillRect/>
          </a:stretch>
        </p:blipFill>
        <p:spPr bwMode="auto">
          <a:xfrm>
            <a:off x="1500167" y="5500702"/>
            <a:ext cx="1571636" cy="1357298"/>
          </a:xfrm>
          <a:prstGeom prst="rect">
            <a:avLst/>
          </a:prstGeom>
          <a:noFill/>
        </p:spPr>
      </p:pic>
      <p:pic>
        <p:nvPicPr>
          <p:cNvPr id="16" name="Picture 9" descr="D:\Lentils pictures\صورة العدس.png"/>
          <p:cNvPicPr>
            <a:picLocks noChangeAspect="1" noChangeArrowheads="1"/>
          </p:cNvPicPr>
          <p:nvPr/>
        </p:nvPicPr>
        <p:blipFill>
          <a:blip r:embed="rId11" cstate="print"/>
          <a:srcRect/>
          <a:stretch>
            <a:fillRect/>
          </a:stretch>
        </p:blipFill>
        <p:spPr bwMode="auto">
          <a:xfrm>
            <a:off x="7214608" y="2714620"/>
            <a:ext cx="1929392" cy="1500198"/>
          </a:xfrm>
          <a:prstGeom prst="rect">
            <a:avLst/>
          </a:prstGeom>
          <a:noFill/>
        </p:spPr>
      </p:pic>
      <p:pic>
        <p:nvPicPr>
          <p:cNvPr id="17" name="Picture 2" descr="D:\Lentils pictures\lentils21.jpg"/>
          <p:cNvPicPr>
            <a:picLocks noChangeAspect="1" noChangeArrowheads="1"/>
          </p:cNvPicPr>
          <p:nvPr/>
        </p:nvPicPr>
        <p:blipFill>
          <a:blip r:embed="rId12" cstate="print"/>
          <a:srcRect/>
          <a:stretch>
            <a:fillRect/>
          </a:stretch>
        </p:blipFill>
        <p:spPr bwMode="auto">
          <a:xfrm>
            <a:off x="2643174" y="0"/>
            <a:ext cx="1571636" cy="1428736"/>
          </a:xfrm>
          <a:prstGeom prst="rect">
            <a:avLst/>
          </a:prstGeom>
          <a:noFill/>
        </p:spPr>
      </p:pic>
      <p:pic>
        <p:nvPicPr>
          <p:cNvPr id="18" name="Picture 5" descr="D:\Lentils pictures\lentils-image1.jpg"/>
          <p:cNvPicPr>
            <a:picLocks noChangeAspect="1" noChangeArrowheads="1"/>
          </p:cNvPicPr>
          <p:nvPr/>
        </p:nvPicPr>
        <p:blipFill>
          <a:blip r:embed="rId13" cstate="print"/>
          <a:srcRect/>
          <a:stretch>
            <a:fillRect/>
          </a:stretch>
        </p:blipFill>
        <p:spPr bwMode="auto">
          <a:xfrm>
            <a:off x="4214810" y="0"/>
            <a:ext cx="1500198" cy="1428760"/>
          </a:xfrm>
          <a:prstGeom prst="rect">
            <a:avLst/>
          </a:prstGeom>
          <a:noFill/>
        </p:spPr>
      </p:pic>
      <p:pic>
        <p:nvPicPr>
          <p:cNvPr id="19" name="Picture 7" descr="D:\Lentils pictures\Red lentils.jpg"/>
          <p:cNvPicPr>
            <a:picLocks noChangeAspect="1" noChangeArrowheads="1"/>
          </p:cNvPicPr>
          <p:nvPr/>
        </p:nvPicPr>
        <p:blipFill>
          <a:blip r:embed="rId14" cstate="print"/>
          <a:srcRect/>
          <a:stretch>
            <a:fillRect/>
          </a:stretch>
        </p:blipFill>
        <p:spPr bwMode="auto">
          <a:xfrm>
            <a:off x="2786050" y="5500702"/>
            <a:ext cx="1523952" cy="1357298"/>
          </a:xfrm>
          <a:prstGeom prst="rect">
            <a:avLst/>
          </a:prstGeom>
          <a:noFill/>
        </p:spPr>
      </p:pic>
      <p:pic>
        <p:nvPicPr>
          <p:cNvPr id="21" name="Picture 4" descr="D:\Lentils pictures\images.jpg"/>
          <p:cNvPicPr>
            <a:picLocks noChangeAspect="1" noChangeArrowheads="1"/>
          </p:cNvPicPr>
          <p:nvPr/>
        </p:nvPicPr>
        <p:blipFill>
          <a:blip r:embed="rId15" cstate="print"/>
          <a:srcRect/>
          <a:stretch>
            <a:fillRect/>
          </a:stretch>
        </p:blipFill>
        <p:spPr bwMode="auto">
          <a:xfrm>
            <a:off x="1500166" y="0"/>
            <a:ext cx="1208101" cy="1428736"/>
          </a:xfrm>
          <a:prstGeom prst="rect">
            <a:avLst/>
          </a:prstGeom>
          <a:noFill/>
        </p:spPr>
      </p:pic>
      <p:pic>
        <p:nvPicPr>
          <p:cNvPr id="22" name="Picture 7" descr="D:\Lentils pictures\lentils 1.jpg"/>
          <p:cNvPicPr>
            <a:picLocks noChangeAspect="1" noChangeArrowheads="1"/>
          </p:cNvPicPr>
          <p:nvPr/>
        </p:nvPicPr>
        <p:blipFill>
          <a:blip r:embed="rId16" cstate="print"/>
          <a:srcRect/>
          <a:stretch>
            <a:fillRect/>
          </a:stretch>
        </p:blipFill>
        <p:spPr bwMode="auto">
          <a:xfrm>
            <a:off x="5643570" y="0"/>
            <a:ext cx="1582366" cy="1428736"/>
          </a:xfrm>
          <a:prstGeom prst="rect">
            <a:avLst/>
          </a:prstGeom>
          <a:noFill/>
        </p:spPr>
      </p:pic>
      <p:pic>
        <p:nvPicPr>
          <p:cNvPr id="23" name="Picture 9" descr="D:\Lentils pictures\Lentils_All_Types_.jpg"/>
          <p:cNvPicPr>
            <a:picLocks noChangeAspect="1" noChangeArrowheads="1"/>
          </p:cNvPicPr>
          <p:nvPr/>
        </p:nvPicPr>
        <p:blipFill>
          <a:blip r:embed="rId17" cstate="print"/>
          <a:srcRect/>
          <a:stretch>
            <a:fillRect/>
          </a:stretch>
        </p:blipFill>
        <p:spPr bwMode="auto">
          <a:xfrm>
            <a:off x="7215206" y="5572140"/>
            <a:ext cx="1928794" cy="1285860"/>
          </a:xfrm>
          <a:prstGeom prst="rect">
            <a:avLst/>
          </a:prstGeom>
          <a:noFill/>
        </p:spPr>
      </p:pic>
      <p:pic>
        <p:nvPicPr>
          <p:cNvPr id="24" name="Picture 12" descr="D:\Lentils pictures\lentils2.jpg"/>
          <p:cNvPicPr>
            <a:picLocks noChangeAspect="1" noChangeArrowheads="1"/>
          </p:cNvPicPr>
          <p:nvPr/>
        </p:nvPicPr>
        <p:blipFill>
          <a:blip r:embed="rId18" cstate="print"/>
          <a:srcRect/>
          <a:stretch>
            <a:fillRect/>
          </a:stretch>
        </p:blipFill>
        <p:spPr bwMode="auto">
          <a:xfrm flipH="1">
            <a:off x="4286247" y="5572140"/>
            <a:ext cx="1493885" cy="1285860"/>
          </a:xfrm>
          <a:prstGeom prst="rect">
            <a:avLst/>
          </a:prstGeom>
          <a:noFill/>
        </p:spPr>
      </p:pic>
      <p:pic>
        <p:nvPicPr>
          <p:cNvPr id="25" name="Picture 6" descr="D:\Lentils pictures\lentils.jpg"/>
          <p:cNvPicPr>
            <a:picLocks noChangeAspect="1" noChangeArrowheads="1"/>
          </p:cNvPicPr>
          <p:nvPr/>
        </p:nvPicPr>
        <p:blipFill>
          <a:blip r:embed="rId19" cstate="print"/>
          <a:srcRect/>
          <a:stretch>
            <a:fillRect/>
          </a:stretch>
        </p:blipFill>
        <p:spPr bwMode="auto">
          <a:xfrm>
            <a:off x="0" y="2643182"/>
            <a:ext cx="1500166" cy="150019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إنتاج العدس</a:t>
            </a:r>
            <a:endParaRPr lang="en-US" dirty="0"/>
          </a:p>
        </p:txBody>
      </p:sp>
      <p:sp>
        <p:nvSpPr>
          <p:cNvPr id="3" name="عنصر نائب للمحتوى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1214422"/>
            <a:ext cx="9144000" cy="4929222"/>
          </a:xfrm>
          <a:prstGeom prst="rect">
            <a:avLst/>
          </a:prstGeom>
          <a:noFill/>
          <a:ln w="9525">
            <a:noFill/>
            <a:miter lim="800000"/>
            <a:headEnd/>
            <a:tailEnd/>
          </a:ln>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Lentils and Blood lipids</a:t>
            </a: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0" y="1214423"/>
            <a:ext cx="9144000" cy="5072098"/>
          </a:xfrm>
          <a:prstGeom prst="rect">
            <a:avLst/>
          </a:prstGeom>
          <a:noFill/>
          <a:ln w="9525">
            <a:noFill/>
            <a:miter lim="800000"/>
            <a:headEnd/>
            <a:tailEnd/>
          </a:ln>
          <a:effectLst/>
        </p:spPr>
      </p:pic>
      <p:sp>
        <p:nvSpPr>
          <p:cNvPr id="4" name="Rectangle 3"/>
          <p:cNvSpPr/>
          <p:nvPr/>
        </p:nvSpPr>
        <p:spPr>
          <a:xfrm>
            <a:off x="0" y="6457890"/>
            <a:ext cx="6919971" cy="400110"/>
          </a:xfrm>
          <a:prstGeom prst="rect">
            <a:avLst/>
          </a:prstGeom>
        </p:spPr>
        <p:txBody>
          <a:bodyPr wrap="none">
            <a:spAutoFit/>
          </a:bodyPr>
          <a:lstStyle/>
          <a:p>
            <a:r>
              <a:rPr lang="en-GB" sz="2000" b="1" dirty="0" smtClean="0"/>
              <a:t>Cryne .2009. Unpublished M.Sc. Thesis. The University of Guelf.</a:t>
            </a:r>
            <a:endParaRPr lang="en-US" sz="2000" b="1"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Lentils and Blood Lipids </a:t>
            </a:r>
            <a:endParaRPr lang="en-US" dirty="0"/>
          </a:p>
        </p:txBody>
      </p:sp>
      <p:pic>
        <p:nvPicPr>
          <p:cNvPr id="13314" name="Picture 2"/>
          <p:cNvPicPr>
            <a:picLocks noChangeAspect="1" noChangeArrowheads="1"/>
          </p:cNvPicPr>
          <p:nvPr/>
        </p:nvPicPr>
        <p:blipFill>
          <a:blip r:embed="rId2" cstate="print"/>
          <a:srcRect/>
          <a:stretch>
            <a:fillRect/>
          </a:stretch>
        </p:blipFill>
        <p:spPr bwMode="auto">
          <a:xfrm>
            <a:off x="0" y="1285860"/>
            <a:ext cx="9144000" cy="5204022"/>
          </a:xfrm>
          <a:prstGeom prst="rect">
            <a:avLst/>
          </a:prstGeom>
          <a:noFill/>
          <a:ln w="9525">
            <a:noFill/>
            <a:miter lim="800000"/>
            <a:headEnd/>
            <a:tailEnd/>
          </a:ln>
          <a:effectLst/>
        </p:spPr>
      </p:pic>
      <p:sp>
        <p:nvSpPr>
          <p:cNvPr id="4" name="Rectangle 3"/>
          <p:cNvSpPr/>
          <p:nvPr/>
        </p:nvSpPr>
        <p:spPr>
          <a:xfrm>
            <a:off x="0" y="6457890"/>
            <a:ext cx="6919971" cy="400110"/>
          </a:xfrm>
          <a:prstGeom prst="rect">
            <a:avLst/>
          </a:prstGeom>
        </p:spPr>
        <p:txBody>
          <a:bodyPr wrap="none">
            <a:spAutoFit/>
          </a:bodyPr>
          <a:lstStyle/>
          <a:p>
            <a:r>
              <a:rPr lang="en-GB" sz="2000" b="1" dirty="0" smtClean="0"/>
              <a:t>Cryne .2009. Unpublished M.Sc. Thesis. The University of Guelf.</a:t>
            </a:r>
            <a:endParaRPr lang="en-US" sz="2000" b="1"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Lentils and Blood Lipids</a:t>
            </a:r>
            <a:endParaRPr lang="en-US" dirty="0"/>
          </a:p>
        </p:txBody>
      </p:sp>
      <p:pic>
        <p:nvPicPr>
          <p:cNvPr id="14338" name="Picture 2"/>
          <p:cNvPicPr>
            <a:picLocks noChangeAspect="1" noChangeArrowheads="1"/>
          </p:cNvPicPr>
          <p:nvPr/>
        </p:nvPicPr>
        <p:blipFill>
          <a:blip r:embed="rId2" cstate="print"/>
          <a:srcRect/>
          <a:stretch>
            <a:fillRect/>
          </a:stretch>
        </p:blipFill>
        <p:spPr bwMode="auto">
          <a:xfrm>
            <a:off x="0" y="1215775"/>
            <a:ext cx="9144000" cy="5142183"/>
          </a:xfrm>
          <a:prstGeom prst="rect">
            <a:avLst/>
          </a:prstGeom>
          <a:noFill/>
          <a:ln w="9525">
            <a:noFill/>
            <a:miter lim="800000"/>
            <a:headEnd/>
            <a:tailEnd/>
          </a:ln>
          <a:effectLst/>
        </p:spPr>
      </p:pic>
      <p:sp>
        <p:nvSpPr>
          <p:cNvPr id="5" name="Rectangle 4"/>
          <p:cNvSpPr/>
          <p:nvPr/>
        </p:nvSpPr>
        <p:spPr>
          <a:xfrm>
            <a:off x="0" y="6457890"/>
            <a:ext cx="6919971" cy="400110"/>
          </a:xfrm>
          <a:prstGeom prst="rect">
            <a:avLst/>
          </a:prstGeom>
        </p:spPr>
        <p:txBody>
          <a:bodyPr wrap="none">
            <a:spAutoFit/>
          </a:bodyPr>
          <a:lstStyle/>
          <a:p>
            <a:r>
              <a:rPr lang="en-GB" sz="2000" b="1" dirty="0" smtClean="0"/>
              <a:t>Cryne .2009. Unpublished M.Sc. Thesis. The University of Guelf.</a:t>
            </a:r>
            <a:endParaRPr lang="en-US" sz="2000" b="1"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ar-SA" sz="4000" dirty="0" smtClean="0"/>
              <a:t>تطوير منتجات غذائية خفيفة عالية القيمة الغذائية باستخدام العدس</a:t>
            </a:r>
            <a:endParaRPr lang="en-US" sz="4000" dirty="0"/>
          </a:p>
        </p:txBody>
      </p:sp>
      <p:pic>
        <p:nvPicPr>
          <p:cNvPr id="5122" name="Picture 2"/>
          <p:cNvPicPr>
            <a:picLocks noChangeAspect="1" noChangeArrowheads="1"/>
          </p:cNvPicPr>
          <p:nvPr/>
        </p:nvPicPr>
        <p:blipFill>
          <a:blip r:embed="rId2" cstate="print"/>
          <a:srcRect/>
          <a:stretch>
            <a:fillRect/>
          </a:stretch>
        </p:blipFill>
        <p:spPr bwMode="auto">
          <a:xfrm>
            <a:off x="0" y="1571612"/>
            <a:ext cx="9144000" cy="4572032"/>
          </a:xfrm>
          <a:prstGeom prst="rect">
            <a:avLst/>
          </a:prstGeom>
          <a:noFill/>
          <a:ln w="9525">
            <a:noFill/>
            <a:miter lim="800000"/>
            <a:headEnd/>
            <a:tailEnd/>
          </a:ln>
          <a:effectLst/>
        </p:spPr>
      </p:pic>
      <p:sp>
        <p:nvSpPr>
          <p:cNvPr id="4" name="Rectangle 3"/>
          <p:cNvSpPr/>
          <p:nvPr/>
        </p:nvSpPr>
        <p:spPr>
          <a:xfrm>
            <a:off x="0" y="6143644"/>
            <a:ext cx="8358214" cy="461665"/>
          </a:xfrm>
          <a:prstGeom prst="rect">
            <a:avLst/>
          </a:prstGeom>
        </p:spPr>
        <p:txBody>
          <a:bodyPr wrap="square">
            <a:spAutoFit/>
          </a:bodyPr>
          <a:lstStyle/>
          <a:p>
            <a:r>
              <a:rPr lang="en-GB" sz="2400" dirty="0" smtClean="0"/>
              <a:t>Ryland </a:t>
            </a:r>
            <a:r>
              <a:rPr lang="en-GB" sz="2400" i="1" dirty="0" smtClean="0"/>
              <a:t>et al. </a:t>
            </a:r>
            <a:r>
              <a:rPr lang="en-GB" sz="2400" dirty="0" smtClean="0"/>
              <a:t>(2010) Food Research International 43: 642–649.</a:t>
            </a: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00042"/>
            <a:ext cx="8229600" cy="917596"/>
          </a:xfrm>
        </p:spPr>
        <p:txBody>
          <a:bodyPr/>
          <a:lstStyle/>
          <a:p>
            <a:r>
              <a:rPr lang="ar-SA" dirty="0" smtClean="0"/>
              <a:t>خصائص العدس</a:t>
            </a:r>
            <a:endParaRPr lang="en-US" dirty="0"/>
          </a:p>
        </p:txBody>
      </p:sp>
      <p:sp>
        <p:nvSpPr>
          <p:cNvPr id="3" name="عنصر نائب للمحتوى 2"/>
          <p:cNvSpPr>
            <a:spLocks noGrp="1"/>
          </p:cNvSpPr>
          <p:nvPr>
            <p:ph idx="1"/>
          </p:nvPr>
        </p:nvSpPr>
        <p:spPr>
          <a:xfrm>
            <a:off x="1857356" y="1600200"/>
            <a:ext cx="6829444" cy="5257800"/>
          </a:xfrm>
        </p:spPr>
        <p:txBody>
          <a:bodyPr>
            <a:normAutofit fontScale="92500" lnSpcReduction="10000"/>
          </a:bodyPr>
          <a:lstStyle/>
          <a:p>
            <a:pPr algn="r" rtl="1"/>
            <a:r>
              <a:rPr lang="ar-SA" dirty="0" smtClean="0"/>
              <a:t>تدني محتواه من العناصر الغذائية ”الضارة“ كالدهون المشبعة والكولسترول والصوديوم والسكريات البسيطة.</a:t>
            </a:r>
          </a:p>
          <a:p>
            <a:pPr algn="r" rtl="1"/>
            <a:r>
              <a:rPr lang="ar-SA" dirty="0" smtClean="0"/>
              <a:t>تعد حبات العدس الأقل سمكاً والأقل صلابة بالمقارنة مع غيرها من البقول الجافة، مما يجعلها أكثر مواءمة لعمليات الجرش والكسر وأقل كلفة بالطاقة.</a:t>
            </a:r>
          </a:p>
          <a:p>
            <a:pPr algn="r" rtl="1"/>
            <a:r>
              <a:rPr lang="ar-SA" dirty="0" smtClean="0"/>
              <a:t>يمكن زراعتها في أماكن أكثر تنوعاً من غيرها من أنواع البقول.</a:t>
            </a:r>
          </a:p>
          <a:p>
            <a:pPr algn="r" rtl="1"/>
            <a:r>
              <a:rPr lang="ar-SA" dirty="0" smtClean="0"/>
              <a:t>يمتاز بقصر مدة الطبخ (23-26 دقيقة)، بالمقارنة مع غيرها من أنواع البقول الجافة (ساعة تقريباً).</a:t>
            </a:r>
          </a:p>
          <a:p>
            <a:pPr>
              <a:buNone/>
            </a:pPr>
            <a:r>
              <a:rPr lang="ar-JO" sz="1900" dirty="0" smtClean="0"/>
              <a:t>    </a:t>
            </a:r>
            <a:r>
              <a:rPr lang="en-GB" sz="1900" dirty="0" smtClean="0"/>
              <a:t>(Piergiovanni &amp; Taranto (2005)</a:t>
            </a:r>
            <a:r>
              <a:rPr lang="en-GB" sz="1900" i="1" dirty="0" smtClean="0"/>
              <a:t>. J Agric Food Chem,</a:t>
            </a:r>
            <a:r>
              <a:rPr lang="ar-JO" sz="1900" i="1" dirty="0" smtClean="0"/>
              <a:t> </a:t>
            </a:r>
            <a:r>
              <a:rPr lang="en-GB" sz="1900" dirty="0" smtClean="0"/>
              <a:t>53: 6593 6597;</a:t>
            </a:r>
            <a:endParaRPr lang="ar-JO" sz="1900" dirty="0" smtClean="0"/>
          </a:p>
          <a:p>
            <a:pPr>
              <a:buNone/>
            </a:pPr>
            <a:r>
              <a:rPr lang="ar-JO" sz="1900" dirty="0" smtClean="0"/>
              <a:t>      </a:t>
            </a:r>
            <a:r>
              <a:rPr lang="en-GB" sz="1900" dirty="0" smtClean="0"/>
              <a:t>Indira &amp; Bhattacharya (2006). </a:t>
            </a:r>
            <a:r>
              <a:rPr lang="en-GB" sz="1900" i="1" dirty="0" smtClean="0"/>
              <a:t>J Food Eng, </a:t>
            </a:r>
            <a:r>
              <a:rPr lang="en-GB" sz="1900" dirty="0" smtClean="0"/>
              <a:t>76: 113–</a:t>
            </a:r>
            <a:r>
              <a:rPr lang="en-US" sz="1900" dirty="0" smtClean="0"/>
              <a:t> 118).</a:t>
            </a:r>
          </a:p>
          <a:p>
            <a:pPr algn="r" rtl="1"/>
            <a:endParaRPr lang="ar-SA" dirty="0" smtClean="0"/>
          </a:p>
          <a:p>
            <a:pPr algn="r" rtl="1"/>
            <a:endParaRPr lang="ar-SA" dirty="0" smtClean="0"/>
          </a:p>
          <a:p>
            <a:pPr algn="r" rtl="1"/>
            <a:endParaRPr lang="ar-SA" dirty="0" smtClean="0"/>
          </a:p>
          <a:p>
            <a:pPr algn="r" rtl="1"/>
            <a:endParaRPr lang="en-US" dirty="0"/>
          </a:p>
        </p:txBody>
      </p:sp>
      <p:pic>
        <p:nvPicPr>
          <p:cNvPr id="4" name="Picture 10" descr="D:\Lentils pictures\lentils_beans.jpg"/>
          <p:cNvPicPr>
            <a:picLocks noChangeAspect="1" noChangeArrowheads="1"/>
          </p:cNvPicPr>
          <p:nvPr/>
        </p:nvPicPr>
        <p:blipFill>
          <a:blip r:embed="rId2" cstate="print"/>
          <a:srcRect/>
          <a:stretch>
            <a:fillRect/>
          </a:stretch>
        </p:blipFill>
        <p:spPr bwMode="auto">
          <a:xfrm>
            <a:off x="0" y="4721717"/>
            <a:ext cx="2214546" cy="2136283"/>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596" y="2500306"/>
            <a:ext cx="8229600" cy="1143000"/>
          </a:xfrm>
        </p:spPr>
        <p:txBody>
          <a:bodyPr>
            <a:noAutofit/>
          </a:bodyPr>
          <a:lstStyle/>
          <a:p>
            <a:r>
              <a:rPr lang="ar-SA" sz="5400" dirty="0" smtClean="0"/>
              <a:t>التركيب والقيمة الغذائية للعدس</a:t>
            </a:r>
            <a:br>
              <a:rPr lang="ar-SA" sz="5400" dirty="0" smtClean="0"/>
            </a:br>
            <a:r>
              <a:rPr lang="en-US" sz="5400" dirty="0" smtClean="0"/>
              <a:t>Chemical Composition and Nutritional Value</a:t>
            </a:r>
            <a:endParaRPr lang="en-US" sz="5400" dirty="0"/>
          </a:p>
        </p:txBody>
      </p:sp>
      <p:pic>
        <p:nvPicPr>
          <p:cNvPr id="4" name="Picture 2" descr="D:\Lentils pictures\lentils21.jpg"/>
          <p:cNvPicPr>
            <a:picLocks noChangeAspect="1" noChangeArrowheads="1"/>
          </p:cNvPicPr>
          <p:nvPr/>
        </p:nvPicPr>
        <p:blipFill>
          <a:blip r:embed="rId2" cstate="print"/>
          <a:srcRect/>
          <a:stretch>
            <a:fillRect/>
          </a:stretch>
        </p:blipFill>
        <p:spPr bwMode="auto">
          <a:xfrm>
            <a:off x="7143768" y="0"/>
            <a:ext cx="2000232" cy="1818362"/>
          </a:xfrm>
          <a:prstGeom prst="rect">
            <a:avLst/>
          </a:prstGeom>
          <a:noFill/>
        </p:spPr>
      </p:pic>
      <p:pic>
        <p:nvPicPr>
          <p:cNvPr id="5" name="Picture 5" descr="D:\Lentils pictures\lentils-image1.jpg"/>
          <p:cNvPicPr>
            <a:picLocks noChangeAspect="1" noChangeArrowheads="1"/>
          </p:cNvPicPr>
          <p:nvPr/>
        </p:nvPicPr>
        <p:blipFill>
          <a:blip r:embed="rId3" cstate="print"/>
          <a:srcRect/>
          <a:stretch>
            <a:fillRect/>
          </a:stretch>
        </p:blipFill>
        <p:spPr bwMode="auto">
          <a:xfrm>
            <a:off x="7043748" y="4857760"/>
            <a:ext cx="2100252" cy="2000240"/>
          </a:xfrm>
          <a:prstGeom prst="rect">
            <a:avLst/>
          </a:prstGeom>
          <a:noFill/>
        </p:spPr>
      </p:pic>
      <p:pic>
        <p:nvPicPr>
          <p:cNvPr id="6" name="Picture 7" descr="D:\Lentils pictures\Red lentils.jpg"/>
          <p:cNvPicPr>
            <a:picLocks noChangeAspect="1" noChangeArrowheads="1"/>
          </p:cNvPicPr>
          <p:nvPr/>
        </p:nvPicPr>
        <p:blipFill>
          <a:blip r:embed="rId4" cstate="print"/>
          <a:srcRect/>
          <a:stretch>
            <a:fillRect/>
          </a:stretch>
        </p:blipFill>
        <p:spPr bwMode="auto">
          <a:xfrm>
            <a:off x="0" y="4631126"/>
            <a:ext cx="2500298" cy="2226874"/>
          </a:xfrm>
          <a:prstGeom prst="rect">
            <a:avLst/>
          </a:prstGeom>
          <a:noFill/>
        </p:spPr>
      </p:pic>
      <p:pic>
        <p:nvPicPr>
          <p:cNvPr id="7" name="Picture 4" descr="D:\Lentils pictures\images.jpg"/>
          <p:cNvPicPr>
            <a:picLocks noChangeAspect="1" noChangeArrowheads="1"/>
          </p:cNvPicPr>
          <p:nvPr/>
        </p:nvPicPr>
        <p:blipFill>
          <a:blip r:embed="rId5" cstate="print"/>
          <a:srcRect/>
          <a:stretch>
            <a:fillRect/>
          </a:stretch>
        </p:blipFill>
        <p:spPr bwMode="auto">
          <a:xfrm>
            <a:off x="0" y="0"/>
            <a:ext cx="2000232" cy="194311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4929199"/>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0" y="4677375"/>
            <a:ext cx="9144000" cy="1480546"/>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cstate="print"/>
          <a:srcRect/>
          <a:stretch>
            <a:fillRect/>
          </a:stretch>
        </p:blipFill>
        <p:spPr bwMode="auto">
          <a:xfrm>
            <a:off x="0" y="6143644"/>
            <a:ext cx="8896317" cy="714356"/>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598098" y="1071546"/>
            <a:ext cx="8060127" cy="4357718"/>
          </a:xfrm>
          <a:prstGeom prst="rect">
            <a:avLst/>
          </a:prstGeom>
          <a:noFill/>
          <a:ln w="9525">
            <a:noFill/>
            <a:miter lim="800000"/>
            <a:headEnd/>
            <a:tailEnd/>
          </a:ln>
          <a:effectLst/>
        </p:spPr>
      </p:pic>
      <p:pic>
        <p:nvPicPr>
          <p:cNvPr id="4" name="Picture 4"/>
          <p:cNvPicPr>
            <a:picLocks noChangeAspect="1" noChangeArrowheads="1"/>
          </p:cNvPicPr>
          <p:nvPr/>
        </p:nvPicPr>
        <p:blipFill>
          <a:blip r:embed="rId3" cstate="print"/>
          <a:srcRect/>
          <a:stretch>
            <a:fillRect/>
          </a:stretch>
        </p:blipFill>
        <p:spPr bwMode="auto">
          <a:xfrm>
            <a:off x="0" y="6000768"/>
            <a:ext cx="8896317" cy="857232"/>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42844" y="3500438"/>
            <a:ext cx="8553450" cy="2500330"/>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a:stretch>
            <a:fillRect/>
          </a:stretch>
        </p:blipFill>
        <p:spPr bwMode="auto">
          <a:xfrm>
            <a:off x="142844" y="500042"/>
            <a:ext cx="8743950" cy="3214710"/>
          </a:xfrm>
          <a:prstGeom prst="rect">
            <a:avLst/>
          </a:prstGeom>
          <a:noFill/>
          <a:ln w="9525">
            <a:noFill/>
            <a:miter lim="800000"/>
            <a:headEnd/>
            <a:tailEnd/>
          </a:ln>
          <a:effectLst/>
        </p:spPr>
      </p:pic>
      <p:pic>
        <p:nvPicPr>
          <p:cNvPr id="4" name="Picture 4"/>
          <p:cNvPicPr>
            <a:picLocks noChangeAspect="1" noChangeArrowheads="1"/>
          </p:cNvPicPr>
          <p:nvPr/>
        </p:nvPicPr>
        <p:blipFill>
          <a:blip r:embed="rId4" cstate="print"/>
          <a:srcRect/>
          <a:stretch>
            <a:fillRect/>
          </a:stretch>
        </p:blipFill>
        <p:spPr bwMode="auto">
          <a:xfrm>
            <a:off x="0" y="6143644"/>
            <a:ext cx="8896317" cy="7143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بروتينات العدس</a:t>
            </a:r>
            <a:endParaRPr lang="en-US" dirty="0"/>
          </a:p>
        </p:txBody>
      </p:sp>
      <p:sp>
        <p:nvSpPr>
          <p:cNvPr id="3" name="Content Placeholder 2"/>
          <p:cNvSpPr>
            <a:spLocks noGrp="1"/>
          </p:cNvSpPr>
          <p:nvPr>
            <p:ph idx="1"/>
          </p:nvPr>
        </p:nvSpPr>
        <p:spPr>
          <a:xfrm>
            <a:off x="2000232" y="1600200"/>
            <a:ext cx="6686568" cy="4972071"/>
          </a:xfrm>
        </p:spPr>
        <p:txBody>
          <a:bodyPr>
            <a:noAutofit/>
          </a:bodyPr>
          <a:lstStyle/>
          <a:p>
            <a:pPr algn="r" rtl="1"/>
            <a:r>
              <a:rPr lang="ar-SA" sz="3600" dirty="0" smtClean="0"/>
              <a:t>تمثل البروتينات الذائبة في الماء الجزء الأكبر من البروتينات التخزينية في البقوليات بمعدل 47% من مجمل البروتينات.</a:t>
            </a:r>
          </a:p>
          <a:p>
            <a:pPr algn="r" rtl="1"/>
            <a:r>
              <a:rPr lang="ar-SA" sz="3600" dirty="0" smtClean="0"/>
              <a:t>يحوي العدس أكبر نسبة من هذه البروتينات من بين جميع أنواع البقوليات، حيث تصل نسبتها إلى 89%، وهي أعلى بكثير من أنواع البقول الأخرى.</a:t>
            </a:r>
            <a:endParaRPr lang="en-GB" sz="3600" dirty="0" smtClean="0"/>
          </a:p>
          <a:p>
            <a:pPr>
              <a:buNone/>
            </a:pPr>
            <a:r>
              <a:rPr lang="en-GB" sz="2400" dirty="0" smtClean="0"/>
              <a:t>(Bamdad </a:t>
            </a:r>
            <a:r>
              <a:rPr lang="en-GB" sz="2400" i="1" dirty="0" smtClean="0"/>
              <a:t>et al.</a:t>
            </a:r>
            <a:r>
              <a:rPr lang="en-GB" sz="2400" dirty="0" smtClean="0"/>
              <a:t>(2006)</a:t>
            </a:r>
            <a:r>
              <a:rPr lang="en-US" sz="2400" dirty="0" smtClean="0"/>
              <a:t>. </a:t>
            </a:r>
            <a:r>
              <a:rPr lang="en-US" sz="2400" i="1" dirty="0" smtClean="0"/>
              <a:t>Food Res Int </a:t>
            </a:r>
            <a:r>
              <a:rPr lang="en-US" sz="2400" dirty="0" smtClean="0"/>
              <a:t>39, 106–111</a:t>
            </a:r>
            <a:r>
              <a:rPr lang="ar-SA" sz="2400" dirty="0" smtClean="0"/>
              <a:t>.</a:t>
            </a:r>
            <a:endParaRPr lang="en-US" sz="2400" dirty="0"/>
          </a:p>
        </p:txBody>
      </p:sp>
      <p:pic>
        <p:nvPicPr>
          <p:cNvPr id="12290" name="Picture 2" descr="C:\Users\moaz\Desktop\globulins.gif"/>
          <p:cNvPicPr>
            <a:picLocks noChangeAspect="1" noChangeArrowheads="1"/>
          </p:cNvPicPr>
          <p:nvPr/>
        </p:nvPicPr>
        <p:blipFill>
          <a:blip r:embed="rId2"/>
          <a:srcRect/>
          <a:stretch>
            <a:fillRect/>
          </a:stretch>
        </p:blipFill>
        <p:spPr bwMode="auto">
          <a:xfrm>
            <a:off x="0" y="2071678"/>
            <a:ext cx="1928794" cy="2381267"/>
          </a:xfrm>
          <a:prstGeom prst="rect">
            <a:avLst/>
          </a:prstGeom>
          <a:noFill/>
        </p:spPr>
      </p:pic>
      <p:pic>
        <p:nvPicPr>
          <p:cNvPr id="12292" name="Picture 4" descr="http://journals.iucr.org/d/issues/2006/07/00/en5170/en5170fig2thm.gif"/>
          <p:cNvPicPr>
            <a:picLocks noChangeAspect="1" noChangeArrowheads="1"/>
          </p:cNvPicPr>
          <p:nvPr/>
        </p:nvPicPr>
        <p:blipFill>
          <a:blip r:embed="rId3"/>
          <a:srcRect/>
          <a:stretch>
            <a:fillRect/>
          </a:stretch>
        </p:blipFill>
        <p:spPr bwMode="auto">
          <a:xfrm>
            <a:off x="0" y="4643447"/>
            <a:ext cx="2000232" cy="221455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428596" y="1428736"/>
            <a:ext cx="8501122" cy="4929222"/>
          </a:xfrm>
          <a:prstGeom prst="rect">
            <a:avLst/>
          </a:prstGeom>
          <a:noFill/>
          <a:ln w="9525">
            <a:noFill/>
            <a:miter lim="800000"/>
            <a:headEnd/>
            <a:tailEnd/>
          </a:ln>
          <a:effectLst/>
        </p:spPr>
      </p:pic>
      <p:sp>
        <p:nvSpPr>
          <p:cNvPr id="4" name="Rectangle 3"/>
          <p:cNvSpPr/>
          <p:nvPr/>
        </p:nvSpPr>
        <p:spPr>
          <a:xfrm>
            <a:off x="428596" y="6357958"/>
            <a:ext cx="5454763" cy="400110"/>
          </a:xfrm>
          <a:prstGeom prst="rect">
            <a:avLst/>
          </a:prstGeom>
        </p:spPr>
        <p:txBody>
          <a:bodyPr wrap="none">
            <a:spAutoFit/>
          </a:bodyPr>
          <a:lstStyle/>
          <a:p>
            <a:r>
              <a:rPr lang="en-GB" sz="2000" dirty="0" smtClean="0"/>
              <a:t>Porres et al. 2002. J Sci Food Agric , 82:1740–1747.</a:t>
            </a:r>
            <a:endParaRPr lang="en-US" sz="2000" dirty="0"/>
          </a:p>
        </p:txBody>
      </p:sp>
      <p:sp>
        <p:nvSpPr>
          <p:cNvPr id="6"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0" i="0" u="none" strike="noStrike" kern="1200" cap="none" spc="0" normalizeH="0" baseline="0" noProof="0" dirty="0" smtClean="0">
                <a:ln>
                  <a:noFill/>
                </a:ln>
                <a:solidFill>
                  <a:schemeClr val="tx1"/>
                </a:solidFill>
                <a:effectLst/>
                <a:uLnTx/>
                <a:uFillTx/>
                <a:latin typeface="+mj-lt"/>
                <a:ea typeface="+mj-ea"/>
                <a:cs typeface="+mj-cs"/>
              </a:rPr>
              <a:t>بروتينات العدس</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57166"/>
            <a:ext cx="6715172" cy="6186309"/>
          </a:xfrm>
          <a:prstGeom prst="rect">
            <a:avLst/>
          </a:prstGeom>
        </p:spPr>
        <p:txBody>
          <a:bodyPr wrap="square">
            <a:spAutoFit/>
          </a:bodyPr>
          <a:lstStyle/>
          <a:p>
            <a:pPr algn="just" rtl="1"/>
            <a:r>
              <a:rPr lang="ar-SA" sz="3600" dirty="0" smtClean="0"/>
              <a:t>- تبعاً لدائرة الزراعة الأمريكية </a:t>
            </a:r>
            <a:r>
              <a:rPr lang="en-GB" sz="3600" dirty="0" smtClean="0"/>
              <a:t>USDA</a:t>
            </a:r>
            <a:endParaRPr lang="ar-SA" sz="3600" dirty="0" smtClean="0"/>
          </a:p>
          <a:p>
            <a:pPr algn="just" rtl="1"/>
            <a:r>
              <a:rPr lang="ar-SA" sz="3600" dirty="0" smtClean="0"/>
              <a:t>فإن العدس يعد مصدراً جيداً للطاقة والسيلينيوم وفيتامين ب2  والنياسين.</a:t>
            </a:r>
          </a:p>
          <a:p>
            <a:pPr algn="just" rtl="1"/>
            <a:r>
              <a:rPr lang="ar-SA" sz="3600" dirty="0" smtClean="0"/>
              <a:t>-كما يعد مصدراً ممتازاً للبروتين والكربوهيدرات والحديد والمغنيسيوم والفوسفور والبوتاسيوم والزنك والنحاس والمنغنيز</a:t>
            </a:r>
            <a:r>
              <a:rPr lang="en-GB" sz="3600" dirty="0" smtClean="0"/>
              <a:t>-</a:t>
            </a:r>
            <a:r>
              <a:rPr lang="ar-SA" sz="3600" dirty="0" smtClean="0"/>
              <a:t>والثيامين وحمض البانتوثينيك والبيرودوكسين.</a:t>
            </a:r>
            <a:endParaRPr lang="en-GB" sz="3600" dirty="0" smtClean="0"/>
          </a:p>
          <a:p>
            <a:pPr algn="just" rtl="1"/>
            <a:r>
              <a:rPr lang="en-GB" sz="3600" dirty="0" smtClean="0"/>
              <a:t>-</a:t>
            </a:r>
            <a:r>
              <a:rPr lang="ar-SA" sz="3600" dirty="0" smtClean="0"/>
              <a:t>في حين يعد مصدراً استثنائياً متميزاً لكل من حمض الفوليك والألياف الغذائية.</a:t>
            </a:r>
            <a:endParaRPr lang="en-GB" sz="3600" dirty="0" smtClean="0"/>
          </a:p>
          <a:p>
            <a:pPr algn="just" rtl="1"/>
            <a:endParaRPr lang="en-US" sz="3600" dirty="0"/>
          </a:p>
        </p:txBody>
      </p:sp>
      <p:pic>
        <p:nvPicPr>
          <p:cNvPr id="4" name="Picture 6" descr="D:\Lentils pictures\lentils.jpg"/>
          <p:cNvPicPr>
            <a:picLocks noChangeAspect="1" noChangeArrowheads="1"/>
          </p:cNvPicPr>
          <p:nvPr/>
        </p:nvPicPr>
        <p:blipFill>
          <a:blip r:embed="rId2" cstate="print"/>
          <a:srcRect/>
          <a:stretch>
            <a:fillRect/>
          </a:stretch>
        </p:blipFill>
        <p:spPr bwMode="auto">
          <a:xfrm rot="5400000">
            <a:off x="6715137" y="5"/>
            <a:ext cx="2428866" cy="2428860"/>
          </a:xfrm>
          <a:prstGeom prst="rect">
            <a:avLst/>
          </a:prstGeom>
          <a:noFill/>
        </p:spPr>
      </p:pic>
      <p:pic>
        <p:nvPicPr>
          <p:cNvPr id="5" name="Picture 11" descr="D:\Lentils pictures\lentils1.jpg"/>
          <p:cNvPicPr>
            <a:picLocks noChangeAspect="1" noChangeArrowheads="1"/>
          </p:cNvPicPr>
          <p:nvPr/>
        </p:nvPicPr>
        <p:blipFill>
          <a:blip r:embed="rId3" cstate="print"/>
          <a:srcRect/>
          <a:stretch>
            <a:fillRect/>
          </a:stretch>
        </p:blipFill>
        <p:spPr bwMode="auto">
          <a:xfrm>
            <a:off x="6786579" y="4357694"/>
            <a:ext cx="2357422" cy="250030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نشا العدس </a:t>
            </a:r>
            <a:endParaRPr lang="en-US" dirty="0"/>
          </a:p>
        </p:txBody>
      </p:sp>
      <p:sp>
        <p:nvSpPr>
          <p:cNvPr id="3" name="Content Placeholder 2"/>
          <p:cNvSpPr>
            <a:spLocks noGrp="1"/>
          </p:cNvSpPr>
          <p:nvPr>
            <p:ph idx="1"/>
          </p:nvPr>
        </p:nvSpPr>
        <p:spPr/>
        <p:txBody>
          <a:bodyPr>
            <a:normAutofit/>
          </a:bodyPr>
          <a:lstStyle/>
          <a:p>
            <a:pPr algn="r" rtl="1"/>
            <a:r>
              <a:rPr lang="ar-SA" dirty="0" smtClean="0"/>
              <a:t>تمثل الكربوهيدرات الكلية الجزء الأكبر من مكونات العدس (58.6-63.9 غم/100 غم وزن جاف)، ويحتل النشا الجزء الأكبر من الكربوهيدرات (34-37 غم/100 غم).</a:t>
            </a:r>
          </a:p>
          <a:p>
            <a:pPr algn="r" rtl="1"/>
            <a:r>
              <a:rPr lang="ar-SA" dirty="0" smtClean="0"/>
              <a:t>من بين 23 نوعاً من البقول الجافة، كانت نسبة الاستخلاص للنشا من البقول الأعلى في العدس، حيث بلغت بأعلى حد 47% من وزن الكربوهيدرات.</a:t>
            </a:r>
          </a:p>
          <a:p>
            <a:pPr algn="just">
              <a:buNone/>
            </a:pPr>
            <a:r>
              <a:rPr lang="en-US" sz="2600" dirty="0" smtClean="0"/>
              <a:t>(Padovani </a:t>
            </a:r>
            <a:r>
              <a:rPr lang="en-US" sz="2600" i="1" dirty="0" smtClean="0"/>
              <a:t>et al. (2007)</a:t>
            </a:r>
            <a:r>
              <a:rPr lang="en-GB" sz="2600" dirty="0" smtClean="0"/>
              <a:t>. </a:t>
            </a:r>
            <a:r>
              <a:rPr lang="en-GB" sz="2600" i="1" dirty="0" smtClean="0"/>
              <a:t>J Food Comp Anal, 20: 733–738; </a:t>
            </a:r>
            <a:r>
              <a:rPr lang="en-GB" sz="2600" dirty="0" smtClean="0"/>
              <a:t>Iqbal </a:t>
            </a:r>
            <a:r>
              <a:rPr lang="en-GB" sz="2600" i="1" dirty="0" smtClean="0"/>
              <a:t>et al. (2006). Food Chem ,</a:t>
            </a:r>
            <a:r>
              <a:rPr lang="en-US" sz="2600" dirty="0" smtClean="0"/>
              <a:t>97: 331–335).</a:t>
            </a:r>
            <a:endParaRPr lang="en-US" sz="2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011222"/>
          </a:xfrm>
        </p:spPr>
        <p:txBody>
          <a:bodyPr>
            <a:normAutofit fontScale="90000"/>
          </a:bodyPr>
          <a:lstStyle/>
          <a:p>
            <a:pPr rtl="1"/>
            <a:r>
              <a:rPr lang="ar-SA" dirty="0" smtClean="0"/>
              <a:t>العدس كغذاء وظيفي  </a:t>
            </a:r>
            <a:r>
              <a:rPr lang="en-US" dirty="0" smtClean="0"/>
              <a:t/>
            </a:r>
            <a:br>
              <a:rPr lang="en-US" dirty="0" smtClean="0"/>
            </a:br>
            <a:r>
              <a:rPr lang="en-US" dirty="0" smtClean="0"/>
              <a:t>             Lentils as a Functional Foods</a:t>
            </a:r>
            <a:endParaRPr lang="en-US" dirty="0"/>
          </a:p>
        </p:txBody>
      </p:sp>
      <p:sp>
        <p:nvSpPr>
          <p:cNvPr id="3" name="عنصر نائب للمحتوى 2"/>
          <p:cNvSpPr>
            <a:spLocks noGrp="1"/>
          </p:cNvSpPr>
          <p:nvPr>
            <p:ph idx="1"/>
          </p:nvPr>
        </p:nvSpPr>
        <p:spPr>
          <a:xfrm>
            <a:off x="2071670" y="1285860"/>
            <a:ext cx="6615130" cy="5572140"/>
          </a:xfrm>
        </p:spPr>
        <p:txBody>
          <a:bodyPr>
            <a:normAutofit fontScale="92500" lnSpcReduction="10000"/>
          </a:bodyPr>
          <a:lstStyle/>
          <a:p>
            <a:pPr algn="r" rtl="1"/>
            <a:r>
              <a:rPr lang="ar-SA" dirty="0" smtClean="0"/>
              <a:t>مقدمة حول الأغذية الوظيفية: مفهومها ومصادرها</a:t>
            </a:r>
          </a:p>
          <a:p>
            <a:pPr algn="r" rtl="1"/>
            <a:r>
              <a:rPr lang="ar-SA" dirty="0" smtClean="0"/>
              <a:t>البقوليات كأغذية وظيفية.</a:t>
            </a:r>
          </a:p>
          <a:p>
            <a:pPr algn="r" rtl="1"/>
            <a:r>
              <a:rPr lang="ar-SA" dirty="0" smtClean="0"/>
              <a:t>نبذة تاريخية.</a:t>
            </a:r>
          </a:p>
          <a:p>
            <a:pPr algn="r" rtl="1"/>
            <a:r>
              <a:rPr lang="ar-SA" dirty="0" smtClean="0"/>
              <a:t>التركيب والقيمة الغذائية للعدس</a:t>
            </a:r>
          </a:p>
          <a:p>
            <a:pPr algn="r" rtl="1"/>
            <a:r>
              <a:rPr lang="ar-SA" dirty="0" smtClean="0"/>
              <a:t>المركبات الوظيفية النباتية النشطة في العدس</a:t>
            </a:r>
          </a:p>
          <a:p>
            <a:pPr algn="r" rtl="1"/>
            <a:r>
              <a:rPr lang="ar-SA" dirty="0" smtClean="0"/>
              <a:t>القدرة المانعة للتأكسد في العدس</a:t>
            </a:r>
          </a:p>
          <a:p>
            <a:pPr algn="r" rtl="1"/>
            <a:r>
              <a:rPr lang="ar-SA" dirty="0" smtClean="0"/>
              <a:t>تأثير العدس على الأمراض:</a:t>
            </a:r>
          </a:p>
          <a:p>
            <a:pPr algn="r" rtl="1">
              <a:buNone/>
            </a:pPr>
            <a:r>
              <a:rPr lang="ar-SA" dirty="0" smtClean="0"/>
              <a:t>   - السرطان (سرطان القولون)</a:t>
            </a:r>
          </a:p>
          <a:p>
            <a:pPr algn="r" rtl="1">
              <a:buNone/>
            </a:pPr>
            <a:r>
              <a:rPr lang="ar-SA" dirty="0" smtClean="0"/>
              <a:t>   - السكري وارتفاع دهون الدم</a:t>
            </a:r>
          </a:p>
          <a:p>
            <a:pPr algn="r" rtl="1">
              <a:buNone/>
            </a:pPr>
            <a:r>
              <a:rPr lang="ar-SA" dirty="0" smtClean="0"/>
              <a:t>   - أمراض القلب والشرايين (ارتفاع ضغط الدم)</a:t>
            </a:r>
            <a:endParaRPr lang="en-US" dirty="0" smtClean="0"/>
          </a:p>
          <a:p>
            <a:pPr algn="r" rtl="1">
              <a:buNone/>
            </a:pPr>
            <a:r>
              <a:rPr lang="ar-SA" dirty="0" smtClean="0"/>
              <a:t>  </a:t>
            </a:r>
            <a:r>
              <a:rPr lang="en-US" dirty="0" smtClean="0"/>
              <a:t>- </a:t>
            </a:r>
            <a:r>
              <a:rPr lang="ar-SA" dirty="0" smtClean="0"/>
              <a:t> الشهية والسمنة وزيادة الوزن.</a:t>
            </a:r>
          </a:p>
          <a:p>
            <a:pPr algn="r" rtl="1"/>
            <a:endParaRPr lang="en-US" dirty="0"/>
          </a:p>
        </p:txBody>
      </p:sp>
      <p:pic>
        <p:nvPicPr>
          <p:cNvPr id="4" name="Picture 2" descr="D:\Lentils pictures\lentil-info0.gif"/>
          <p:cNvPicPr>
            <a:picLocks noChangeAspect="1" noChangeArrowheads="1"/>
          </p:cNvPicPr>
          <p:nvPr/>
        </p:nvPicPr>
        <p:blipFill>
          <a:blip r:embed="rId2" cstate="print"/>
          <a:srcRect/>
          <a:stretch>
            <a:fillRect/>
          </a:stretch>
        </p:blipFill>
        <p:spPr bwMode="auto">
          <a:xfrm>
            <a:off x="0" y="0"/>
            <a:ext cx="2143108" cy="3500438"/>
          </a:xfrm>
          <a:prstGeom prst="rect">
            <a:avLst/>
          </a:prstGeom>
          <a:noFill/>
        </p:spPr>
      </p:pic>
      <p:pic>
        <p:nvPicPr>
          <p:cNvPr id="5" name="Picture 8" descr="D:\Lentils pictures\lentils drawing.jpg"/>
          <p:cNvPicPr>
            <a:picLocks noChangeAspect="1" noChangeArrowheads="1"/>
          </p:cNvPicPr>
          <p:nvPr/>
        </p:nvPicPr>
        <p:blipFill>
          <a:blip r:embed="rId3" cstate="print"/>
          <a:srcRect/>
          <a:stretch>
            <a:fillRect/>
          </a:stretch>
        </p:blipFill>
        <p:spPr bwMode="auto">
          <a:xfrm>
            <a:off x="0" y="3571876"/>
            <a:ext cx="2214546" cy="3286124"/>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46"/>
          </a:xfrm>
        </p:spPr>
        <p:txBody>
          <a:bodyPr/>
          <a:lstStyle/>
          <a:p>
            <a:r>
              <a:rPr lang="ar-SA" dirty="0" smtClean="0"/>
              <a:t>الألياف الغذائية في العدس</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 y="1329806"/>
            <a:ext cx="9144000" cy="4956714"/>
          </a:xfrm>
          <a:prstGeom prst="rect">
            <a:avLst/>
          </a:prstGeom>
          <a:noFill/>
          <a:ln w="9525">
            <a:noFill/>
            <a:miter lim="800000"/>
            <a:headEnd/>
            <a:tailEnd/>
          </a:ln>
          <a:effectLst/>
        </p:spPr>
      </p:pic>
      <p:sp>
        <p:nvSpPr>
          <p:cNvPr id="4" name="Rectangle 3"/>
          <p:cNvSpPr/>
          <p:nvPr/>
        </p:nvSpPr>
        <p:spPr>
          <a:xfrm>
            <a:off x="214282" y="6286520"/>
            <a:ext cx="5967339" cy="461665"/>
          </a:xfrm>
          <a:prstGeom prst="rect">
            <a:avLst/>
          </a:prstGeom>
        </p:spPr>
        <p:txBody>
          <a:bodyPr wrap="none">
            <a:spAutoFit/>
          </a:bodyPr>
          <a:lstStyle/>
          <a:p>
            <a:r>
              <a:rPr lang="en-US" sz="2400" dirty="0" smtClean="0"/>
              <a:t>Queiroz-Monici. (2005) </a:t>
            </a:r>
            <a:r>
              <a:rPr lang="en-US" sz="2400" i="1" dirty="0" smtClean="0"/>
              <a:t>Nutrition</a:t>
            </a:r>
            <a:r>
              <a:rPr lang="en-US" sz="2400" dirty="0" smtClean="0"/>
              <a:t>: 21 602–608.</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8434" name="Picture 2"/>
          <p:cNvPicPr>
            <a:picLocks noChangeAspect="1" noChangeArrowheads="1"/>
          </p:cNvPicPr>
          <p:nvPr/>
        </p:nvPicPr>
        <p:blipFill>
          <a:blip r:embed="rId2" cstate="print"/>
          <a:srcRect/>
          <a:stretch>
            <a:fillRect/>
          </a:stretch>
        </p:blipFill>
        <p:spPr bwMode="auto">
          <a:xfrm>
            <a:off x="0" y="1290687"/>
            <a:ext cx="9144000" cy="5157737"/>
          </a:xfrm>
          <a:prstGeom prst="rect">
            <a:avLst/>
          </a:prstGeom>
          <a:noFill/>
          <a:ln w="9525">
            <a:noFill/>
            <a:miter lim="800000"/>
            <a:headEnd/>
            <a:tailEnd/>
          </a:ln>
          <a:effectLst/>
        </p:spPr>
      </p:pic>
      <p:sp>
        <p:nvSpPr>
          <p:cNvPr id="4" name="Rectangle 3"/>
          <p:cNvSpPr/>
          <p:nvPr/>
        </p:nvSpPr>
        <p:spPr>
          <a:xfrm>
            <a:off x="0" y="6396335"/>
            <a:ext cx="7505388" cy="461665"/>
          </a:xfrm>
          <a:prstGeom prst="rect">
            <a:avLst/>
          </a:prstGeom>
        </p:spPr>
        <p:txBody>
          <a:bodyPr wrap="none">
            <a:spAutoFit/>
          </a:bodyPr>
          <a:lstStyle/>
          <a:p>
            <a:r>
              <a:rPr lang="en-US" sz="2400" b="1" dirty="0" smtClean="0"/>
              <a:t>Hernandez-Salazar.</a:t>
            </a:r>
            <a:r>
              <a:rPr lang="en-GB" sz="2400" b="1" i="1" dirty="0" smtClean="0"/>
              <a:t> 2010. J Sci Food Agric; 90: 1417–1422</a:t>
            </a:r>
            <a:endParaRPr lang="en-US" sz="24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نشا العدس</a:t>
            </a:r>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0" y="1571612"/>
            <a:ext cx="9144000" cy="4691076"/>
          </a:xfrm>
          <a:prstGeom prst="rect">
            <a:avLst/>
          </a:prstGeom>
          <a:noFill/>
          <a:ln w="9525">
            <a:noFill/>
            <a:miter lim="800000"/>
            <a:headEnd/>
            <a:tailEnd/>
          </a:ln>
          <a:effectLst/>
        </p:spPr>
      </p:pic>
      <p:sp>
        <p:nvSpPr>
          <p:cNvPr id="4" name="Rectangle 3"/>
          <p:cNvSpPr/>
          <p:nvPr/>
        </p:nvSpPr>
        <p:spPr>
          <a:xfrm>
            <a:off x="0" y="6286520"/>
            <a:ext cx="6858000" cy="369332"/>
          </a:xfrm>
          <a:prstGeom prst="rect">
            <a:avLst/>
          </a:prstGeom>
        </p:spPr>
        <p:txBody>
          <a:bodyPr wrap="square">
            <a:spAutoFit/>
          </a:bodyPr>
          <a:lstStyle/>
          <a:p>
            <a:r>
              <a:rPr lang="en-GB" dirty="0" smtClean="0"/>
              <a:t>Hoover </a:t>
            </a:r>
            <a:r>
              <a:rPr lang="en-GB" i="1" dirty="0" smtClean="0"/>
              <a:t>et al. 2010. Food Research International</a:t>
            </a:r>
            <a:r>
              <a:rPr lang="en-GB" dirty="0" smtClean="0"/>
              <a:t> 43: 399–413.</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8434" name="Picture 2"/>
          <p:cNvPicPr>
            <a:picLocks noChangeAspect="1" noChangeArrowheads="1"/>
          </p:cNvPicPr>
          <p:nvPr/>
        </p:nvPicPr>
        <p:blipFill>
          <a:blip r:embed="rId2" cstate="print"/>
          <a:srcRect/>
          <a:stretch>
            <a:fillRect/>
          </a:stretch>
        </p:blipFill>
        <p:spPr bwMode="auto">
          <a:xfrm>
            <a:off x="0" y="0"/>
            <a:ext cx="9223430" cy="6905625"/>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2"/>
            <a:ext cx="8229600" cy="1143000"/>
          </a:xfrm>
        </p:spPr>
        <p:txBody>
          <a:bodyPr/>
          <a:lstStyle/>
          <a:p>
            <a:r>
              <a:rPr lang="ar-SA" dirty="0" smtClean="0"/>
              <a:t>نشا العدس</a:t>
            </a: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0" y="1142984"/>
            <a:ext cx="9144000" cy="4938731"/>
          </a:xfrm>
          <a:prstGeom prst="rect">
            <a:avLst/>
          </a:prstGeom>
          <a:noFill/>
          <a:ln w="9525">
            <a:noFill/>
            <a:miter lim="800000"/>
            <a:headEnd/>
            <a:tailEnd/>
          </a:ln>
          <a:effectLst/>
        </p:spPr>
      </p:pic>
      <p:sp>
        <p:nvSpPr>
          <p:cNvPr id="5" name="Rectangle 4"/>
          <p:cNvSpPr/>
          <p:nvPr/>
        </p:nvSpPr>
        <p:spPr>
          <a:xfrm>
            <a:off x="0" y="6072206"/>
            <a:ext cx="6858000" cy="369332"/>
          </a:xfrm>
          <a:prstGeom prst="rect">
            <a:avLst/>
          </a:prstGeom>
        </p:spPr>
        <p:txBody>
          <a:bodyPr wrap="square">
            <a:spAutoFit/>
          </a:bodyPr>
          <a:lstStyle/>
          <a:p>
            <a:r>
              <a:rPr lang="en-GB" dirty="0" smtClean="0"/>
              <a:t>Hoover </a:t>
            </a:r>
            <a:r>
              <a:rPr lang="en-GB" i="1" dirty="0" smtClean="0"/>
              <a:t>et al. 2010. Food Research International</a:t>
            </a:r>
            <a:r>
              <a:rPr lang="en-GB" dirty="0" smtClean="0"/>
              <a:t> 43: 399–413.</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Lentils Composition </a:t>
            </a:r>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0" y="1357298"/>
            <a:ext cx="9144000" cy="4286280"/>
          </a:xfrm>
          <a:prstGeom prst="rect">
            <a:avLst/>
          </a:prstGeom>
          <a:noFill/>
          <a:ln w="9525">
            <a:noFill/>
            <a:miter lim="800000"/>
            <a:headEnd/>
            <a:tailEnd/>
          </a:ln>
          <a:effectLst/>
        </p:spPr>
      </p:pic>
      <p:sp>
        <p:nvSpPr>
          <p:cNvPr id="4" name="Rectangle 3"/>
          <p:cNvSpPr/>
          <p:nvPr/>
        </p:nvSpPr>
        <p:spPr>
          <a:xfrm>
            <a:off x="0" y="5786454"/>
            <a:ext cx="6110262" cy="400110"/>
          </a:xfrm>
          <a:prstGeom prst="rect">
            <a:avLst/>
          </a:prstGeom>
        </p:spPr>
        <p:txBody>
          <a:bodyPr wrap="none">
            <a:spAutoFit/>
          </a:bodyPr>
          <a:lstStyle/>
          <a:p>
            <a:r>
              <a:rPr lang="en-US" sz="2000" dirty="0" smtClean="0"/>
              <a:t>Campos-Vega.</a:t>
            </a:r>
            <a:r>
              <a:rPr lang="en-GB" sz="2000" dirty="0" smtClean="0"/>
              <a:t> </a:t>
            </a:r>
            <a:r>
              <a:rPr lang="en-GB" sz="2000" i="1" dirty="0" smtClean="0"/>
              <a:t>Food Research International</a:t>
            </a:r>
            <a:r>
              <a:rPr lang="en-GB" sz="2000" dirty="0" smtClean="0"/>
              <a:t> ,43: 461–482.</a:t>
            </a:r>
            <a:endParaRPr lang="en-US"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Phytochemicals of Lentils </a:t>
            </a:r>
            <a:endParaRPr lang="en-US" dirty="0"/>
          </a:p>
        </p:txBody>
      </p:sp>
      <p:pic>
        <p:nvPicPr>
          <p:cNvPr id="15362" name="Picture 2"/>
          <p:cNvPicPr>
            <a:picLocks noChangeAspect="1" noChangeArrowheads="1"/>
          </p:cNvPicPr>
          <p:nvPr/>
        </p:nvPicPr>
        <p:blipFill>
          <a:blip r:embed="rId2" cstate="print"/>
          <a:srcRect/>
          <a:stretch>
            <a:fillRect/>
          </a:stretch>
        </p:blipFill>
        <p:spPr bwMode="auto">
          <a:xfrm>
            <a:off x="0" y="1428736"/>
            <a:ext cx="9144000" cy="4543439"/>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Phytochemicals of Lentils</a:t>
            </a:r>
            <a:endParaRPr lang="en-US" dirty="0"/>
          </a:p>
        </p:txBody>
      </p:sp>
      <p:pic>
        <p:nvPicPr>
          <p:cNvPr id="23555" name="Picture 3"/>
          <p:cNvPicPr>
            <a:picLocks noChangeAspect="1" noChangeArrowheads="1"/>
          </p:cNvPicPr>
          <p:nvPr/>
        </p:nvPicPr>
        <p:blipFill>
          <a:blip r:embed="rId2" cstate="print"/>
          <a:srcRect/>
          <a:stretch>
            <a:fillRect/>
          </a:stretch>
        </p:blipFill>
        <p:spPr bwMode="auto">
          <a:xfrm>
            <a:off x="428596" y="1785926"/>
            <a:ext cx="5962650" cy="4400550"/>
          </a:xfrm>
          <a:prstGeom prst="rect">
            <a:avLst/>
          </a:prstGeom>
          <a:noFill/>
          <a:ln w="9525">
            <a:noFill/>
            <a:miter lim="800000"/>
            <a:headEnd/>
            <a:tailEnd/>
          </a:ln>
          <a:effectLst/>
        </p:spPr>
      </p:pic>
      <p:pic>
        <p:nvPicPr>
          <p:cNvPr id="23556" name="Picture 4"/>
          <p:cNvPicPr>
            <a:picLocks noChangeAspect="1" noChangeArrowheads="1"/>
          </p:cNvPicPr>
          <p:nvPr/>
        </p:nvPicPr>
        <p:blipFill>
          <a:blip r:embed="rId3" cstate="print"/>
          <a:srcRect/>
          <a:stretch>
            <a:fillRect/>
          </a:stretch>
        </p:blipFill>
        <p:spPr bwMode="auto">
          <a:xfrm>
            <a:off x="6357950" y="1785926"/>
            <a:ext cx="1609725" cy="4381500"/>
          </a:xfrm>
          <a:prstGeom prst="rect">
            <a:avLst/>
          </a:prstGeom>
          <a:noFill/>
          <a:ln w="9525">
            <a:noFill/>
            <a:miter lim="800000"/>
            <a:headEnd/>
            <a:tailEnd/>
          </a:ln>
          <a:effectLst/>
        </p:spPr>
      </p:pic>
      <p:sp>
        <p:nvSpPr>
          <p:cNvPr id="5" name="مستطيل 4"/>
          <p:cNvSpPr/>
          <p:nvPr/>
        </p:nvSpPr>
        <p:spPr>
          <a:xfrm>
            <a:off x="285720" y="6286520"/>
            <a:ext cx="8858280" cy="369332"/>
          </a:xfrm>
          <a:prstGeom prst="rect">
            <a:avLst/>
          </a:prstGeom>
        </p:spPr>
        <p:txBody>
          <a:bodyPr wrap="square">
            <a:spAutoFit/>
          </a:bodyPr>
          <a:lstStyle/>
          <a:p>
            <a:r>
              <a:rPr lang="en-US" dirty="0" smtClean="0"/>
              <a:t>Kalogeropoulos </a:t>
            </a:r>
            <a:r>
              <a:rPr lang="en-US" i="1" dirty="0" smtClean="0"/>
              <a:t>et al. (2010)</a:t>
            </a:r>
            <a:r>
              <a:rPr lang="en-US" dirty="0" smtClean="0"/>
              <a:t>. </a:t>
            </a:r>
            <a:r>
              <a:rPr lang="en-US" i="1" dirty="0" smtClean="0"/>
              <a:t>Food Chem 121, 682-690.</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2000232" y="2051208"/>
            <a:ext cx="7143768" cy="4073355"/>
          </a:xfrm>
          <a:prstGeom prst="rect">
            <a:avLst/>
          </a:prstGeom>
          <a:noFill/>
          <a:ln w="9525">
            <a:noFill/>
            <a:miter lim="800000"/>
            <a:headEnd/>
            <a:tailEnd/>
          </a:ln>
          <a:effectLst/>
        </p:spPr>
      </p:pic>
      <p:pic>
        <p:nvPicPr>
          <p:cNvPr id="24579" name="Picture 3"/>
          <p:cNvPicPr>
            <a:picLocks noChangeAspect="1" noChangeArrowheads="1"/>
          </p:cNvPicPr>
          <p:nvPr/>
        </p:nvPicPr>
        <p:blipFill>
          <a:blip r:embed="rId3" cstate="print"/>
          <a:srcRect/>
          <a:stretch>
            <a:fillRect/>
          </a:stretch>
        </p:blipFill>
        <p:spPr bwMode="auto">
          <a:xfrm>
            <a:off x="-1" y="2071678"/>
            <a:ext cx="1995453" cy="4071966"/>
          </a:xfrm>
          <a:prstGeom prst="rect">
            <a:avLst/>
          </a:prstGeom>
          <a:noFill/>
          <a:ln w="9525">
            <a:noFill/>
            <a:miter lim="800000"/>
            <a:headEnd/>
            <a:tailEnd/>
          </a:ln>
          <a:effectLst/>
        </p:spPr>
      </p:pic>
      <p:sp>
        <p:nvSpPr>
          <p:cNvPr id="5" name="Title 1"/>
          <p:cNvSpPr>
            <a:spLocks noGrp="1"/>
          </p:cNvSpPr>
          <p:nvPr>
            <p:ph type="title"/>
          </p:nvPr>
        </p:nvSpPr>
        <p:spPr/>
        <p:txBody>
          <a:bodyPr/>
          <a:lstStyle/>
          <a:p>
            <a:r>
              <a:rPr lang="en-GB" dirty="0" smtClean="0"/>
              <a:t>Phytochemicals of Lentils</a:t>
            </a:r>
            <a:endParaRPr lang="en-US" dirty="0"/>
          </a:p>
        </p:txBody>
      </p:sp>
      <p:sp>
        <p:nvSpPr>
          <p:cNvPr id="6" name="مستطيل 5"/>
          <p:cNvSpPr/>
          <p:nvPr/>
        </p:nvSpPr>
        <p:spPr>
          <a:xfrm>
            <a:off x="285720" y="6215082"/>
            <a:ext cx="8858280" cy="369332"/>
          </a:xfrm>
          <a:prstGeom prst="rect">
            <a:avLst/>
          </a:prstGeom>
        </p:spPr>
        <p:txBody>
          <a:bodyPr wrap="square">
            <a:spAutoFit/>
          </a:bodyPr>
          <a:lstStyle/>
          <a:p>
            <a:r>
              <a:rPr lang="en-US" dirty="0" smtClean="0"/>
              <a:t>Kalogeropoulos </a:t>
            </a:r>
            <a:r>
              <a:rPr lang="en-US" i="1" dirty="0" smtClean="0"/>
              <a:t>et al. (2010)</a:t>
            </a:r>
            <a:r>
              <a:rPr lang="en-US" dirty="0" smtClean="0"/>
              <a:t>. </a:t>
            </a:r>
            <a:r>
              <a:rPr lang="en-US" i="1" dirty="0" smtClean="0"/>
              <a:t>Food Chem 121, 682-690.</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2571736" y="1500174"/>
            <a:ext cx="3857625" cy="4391025"/>
          </a:xfrm>
          <a:prstGeom prst="rect">
            <a:avLst/>
          </a:prstGeom>
          <a:noFill/>
          <a:ln w="9525">
            <a:noFill/>
            <a:miter lim="800000"/>
            <a:headEnd/>
            <a:tailEnd/>
          </a:ln>
          <a:effectLst/>
        </p:spPr>
      </p:pic>
      <p:sp>
        <p:nvSpPr>
          <p:cNvPr id="4" name="Title 1"/>
          <p:cNvSpPr>
            <a:spLocks noGrp="1"/>
          </p:cNvSpPr>
          <p:nvPr>
            <p:ph type="title"/>
          </p:nvPr>
        </p:nvSpPr>
        <p:spPr/>
        <p:txBody>
          <a:bodyPr/>
          <a:lstStyle/>
          <a:p>
            <a:r>
              <a:rPr lang="en-GB" dirty="0" smtClean="0"/>
              <a:t>Phytochemicals of Lentils</a:t>
            </a:r>
            <a:endParaRPr lang="en-US" dirty="0"/>
          </a:p>
        </p:txBody>
      </p:sp>
      <p:sp>
        <p:nvSpPr>
          <p:cNvPr id="5" name="مستطيل 4"/>
          <p:cNvSpPr/>
          <p:nvPr/>
        </p:nvSpPr>
        <p:spPr>
          <a:xfrm>
            <a:off x="285720" y="6000768"/>
            <a:ext cx="8858280" cy="369332"/>
          </a:xfrm>
          <a:prstGeom prst="rect">
            <a:avLst/>
          </a:prstGeom>
        </p:spPr>
        <p:txBody>
          <a:bodyPr wrap="square">
            <a:spAutoFit/>
          </a:bodyPr>
          <a:lstStyle/>
          <a:p>
            <a:r>
              <a:rPr lang="en-US" dirty="0" smtClean="0"/>
              <a:t>Kalogeropoulos </a:t>
            </a:r>
            <a:r>
              <a:rPr lang="en-US" i="1" dirty="0" smtClean="0"/>
              <a:t>et al. (2010)</a:t>
            </a:r>
            <a:r>
              <a:rPr lang="en-US" dirty="0" smtClean="0"/>
              <a:t>. </a:t>
            </a:r>
            <a:r>
              <a:rPr lang="en-US" i="1" dirty="0" smtClean="0"/>
              <a:t>Food Chem 121, 682-690.</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571472" y="0"/>
            <a:ext cx="8229600" cy="1143000"/>
          </a:xfrm>
        </p:spPr>
        <p:txBody>
          <a:bodyPr/>
          <a:lstStyle/>
          <a:p>
            <a:pPr rtl="1"/>
            <a:r>
              <a:rPr lang="ar-JO" b="1" dirty="0" smtClean="0"/>
              <a:t>الأغذية الوظيفية</a:t>
            </a:r>
            <a:r>
              <a:rPr lang="en-US" b="1" dirty="0" smtClean="0"/>
              <a:t>:</a:t>
            </a:r>
            <a:r>
              <a:rPr lang="ar-JO" b="1" dirty="0" smtClean="0"/>
              <a:t> تعريفها ومفهومها</a:t>
            </a:r>
          </a:p>
        </p:txBody>
      </p:sp>
      <p:sp>
        <p:nvSpPr>
          <p:cNvPr id="3" name="Content Placeholder 2"/>
          <p:cNvSpPr>
            <a:spLocks noGrp="1"/>
          </p:cNvSpPr>
          <p:nvPr>
            <p:ph idx="1"/>
          </p:nvPr>
        </p:nvSpPr>
        <p:spPr>
          <a:xfrm>
            <a:off x="0" y="1214422"/>
            <a:ext cx="8763000" cy="5643578"/>
          </a:xfrm>
        </p:spPr>
        <p:txBody>
          <a:bodyPr>
            <a:normAutofit/>
          </a:bodyPr>
          <a:lstStyle/>
          <a:p>
            <a:pPr algn="r" rtl="1">
              <a:defRPr/>
            </a:pPr>
            <a:r>
              <a:rPr lang="en-US" sz="2800" b="1" dirty="0" smtClean="0"/>
              <a:t>“</a:t>
            </a:r>
            <a:r>
              <a:rPr lang="ar-SA" b="1" dirty="0" smtClean="0"/>
              <a:t>الأغذية التي تزود الجسم باحتياجاته من العناصر الغذائية الأساسية المختلفة، بالإضافة إلى تزويده  بالعناصر والمركبات الحيوية (غير الغذائية) ذات التأثيرات الفسيولوجية النافعة التي تسهم في الحفاظ على صحة الجسم وحيويته، وتساعده على مقاومة الأمراض أوعلاجها أو التخفيف من حدتها ومضاعفاتها</a:t>
            </a:r>
            <a:r>
              <a:rPr lang="ar-SA" sz="2800" b="1" dirty="0" smtClean="0"/>
              <a:t>" </a:t>
            </a:r>
            <a:r>
              <a:rPr lang="en-US" sz="2000" b="1" dirty="0" smtClean="0"/>
              <a:t>(Roberfroid,2000)</a:t>
            </a:r>
            <a:r>
              <a:rPr lang="ar-SA" sz="2800" b="1" dirty="0" smtClean="0"/>
              <a:t>. </a:t>
            </a:r>
            <a:endParaRPr lang="en-US" sz="2800" b="1" dirty="0" smtClean="0"/>
          </a:p>
          <a:p>
            <a:pPr algn="r" rtl="1">
              <a:defRPr/>
            </a:pPr>
            <a:r>
              <a:rPr lang="ar-SA" sz="2800" b="1" dirty="0" smtClean="0"/>
              <a:t>مصطلحات رديفة </a:t>
            </a:r>
            <a:r>
              <a:rPr lang="en-US" sz="2800" b="1" dirty="0" smtClean="0"/>
              <a:t>:</a:t>
            </a:r>
            <a:r>
              <a:rPr lang="ar-SA" sz="2800" b="1" dirty="0" smtClean="0"/>
              <a:t>الأغذية الطبية </a:t>
            </a:r>
            <a:r>
              <a:rPr lang="en-US" sz="2800" b="1" dirty="0" smtClean="0"/>
              <a:t>Medical Foods  </a:t>
            </a:r>
            <a:r>
              <a:rPr lang="ar-JO" sz="2800" b="1" dirty="0" smtClean="0"/>
              <a:t>، الأغذية العلاجية </a:t>
            </a:r>
            <a:r>
              <a:rPr lang="en-US" sz="2800" b="1" dirty="0" smtClean="0"/>
              <a:t>Therapeutic Foods</a:t>
            </a:r>
            <a:r>
              <a:rPr lang="ar-JO" sz="2800" b="1" dirty="0" smtClean="0"/>
              <a:t>.</a:t>
            </a:r>
          </a:p>
          <a:p>
            <a:pPr algn="r" rtl="1">
              <a:defRPr/>
            </a:pPr>
            <a:r>
              <a:rPr lang="ar-SA" sz="2800" b="1" dirty="0" smtClean="0"/>
              <a:t> العلاجات الغذائية </a:t>
            </a:r>
            <a:r>
              <a:rPr lang="en-US" sz="2800" b="1" dirty="0" smtClean="0"/>
              <a:t>Nutraceuticals</a:t>
            </a:r>
            <a:r>
              <a:rPr lang="ar-JO" sz="2800" b="1" dirty="0" smtClean="0"/>
              <a:t> ”</a:t>
            </a:r>
            <a:r>
              <a:rPr lang="ar-SA" sz="2800" b="1" dirty="0" smtClean="0"/>
              <a:t>تلك المنتجات التي تؤخذ من الأغذية وتحضر على هيئة مستحضرات صيدلانية (حبوب أو مسحوق) وهي ذات تأثيرات وظيفية فسيولوجية نافعة لجسم الإنسان</a:t>
            </a:r>
            <a:r>
              <a:rPr lang="ar-JO" sz="2800" b="1" dirty="0" smtClean="0"/>
              <a:t>“</a:t>
            </a:r>
            <a:r>
              <a:rPr lang="ar-SA" sz="2800" b="1" dirty="0" smtClean="0"/>
              <a:t>.</a:t>
            </a:r>
            <a:endParaRPr lang="en-US" sz="2800" b="1" dirty="0" smtClean="0"/>
          </a:p>
          <a:p>
            <a:pPr algn="r" rtl="1">
              <a:defRPr/>
            </a:pPr>
            <a:endParaRPr lang="ar-JO" sz="28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00034" y="2214554"/>
            <a:ext cx="8229600" cy="2071702"/>
          </a:xfrm>
        </p:spPr>
        <p:txBody>
          <a:bodyPr/>
          <a:lstStyle/>
          <a:p>
            <a:r>
              <a:rPr lang="ar-SA" dirty="0" smtClean="0"/>
              <a:t>القدرة المانعة للتأكسد في العدس</a:t>
            </a:r>
            <a:r>
              <a:rPr lang="ar-JO" dirty="0" smtClean="0"/>
              <a:t/>
            </a:r>
            <a:br>
              <a:rPr lang="ar-JO" dirty="0" smtClean="0"/>
            </a:br>
            <a:r>
              <a:rPr lang="en-US" dirty="0" smtClean="0"/>
              <a:t>Antioxidant Potential of Lentils</a:t>
            </a:r>
            <a:endParaRPr lang="en-US" dirty="0"/>
          </a:p>
        </p:txBody>
      </p:sp>
      <p:pic>
        <p:nvPicPr>
          <p:cNvPr id="4" name="Picture 2" descr="D:\Lentils pictures\lentils21.jpg"/>
          <p:cNvPicPr>
            <a:picLocks noChangeAspect="1" noChangeArrowheads="1"/>
          </p:cNvPicPr>
          <p:nvPr/>
        </p:nvPicPr>
        <p:blipFill>
          <a:blip r:embed="rId2" cstate="print"/>
          <a:srcRect/>
          <a:stretch>
            <a:fillRect/>
          </a:stretch>
        </p:blipFill>
        <p:spPr bwMode="auto">
          <a:xfrm>
            <a:off x="7143768" y="0"/>
            <a:ext cx="2000232" cy="1818362"/>
          </a:xfrm>
          <a:prstGeom prst="rect">
            <a:avLst/>
          </a:prstGeom>
          <a:noFill/>
        </p:spPr>
      </p:pic>
      <p:pic>
        <p:nvPicPr>
          <p:cNvPr id="5" name="Picture 5" descr="D:\Lentils pictures\lentils-image1.jpg"/>
          <p:cNvPicPr>
            <a:picLocks noChangeAspect="1" noChangeArrowheads="1"/>
          </p:cNvPicPr>
          <p:nvPr/>
        </p:nvPicPr>
        <p:blipFill>
          <a:blip r:embed="rId3" cstate="print"/>
          <a:srcRect/>
          <a:stretch>
            <a:fillRect/>
          </a:stretch>
        </p:blipFill>
        <p:spPr bwMode="auto">
          <a:xfrm>
            <a:off x="7043748" y="4857760"/>
            <a:ext cx="2100252" cy="2000240"/>
          </a:xfrm>
          <a:prstGeom prst="rect">
            <a:avLst/>
          </a:prstGeom>
          <a:noFill/>
        </p:spPr>
      </p:pic>
      <p:pic>
        <p:nvPicPr>
          <p:cNvPr id="6" name="Picture 7" descr="D:\Lentils pictures\Red lentils.jpg"/>
          <p:cNvPicPr>
            <a:picLocks noChangeAspect="1" noChangeArrowheads="1"/>
          </p:cNvPicPr>
          <p:nvPr/>
        </p:nvPicPr>
        <p:blipFill>
          <a:blip r:embed="rId4" cstate="print"/>
          <a:srcRect/>
          <a:stretch>
            <a:fillRect/>
          </a:stretch>
        </p:blipFill>
        <p:spPr bwMode="auto">
          <a:xfrm>
            <a:off x="0" y="4631126"/>
            <a:ext cx="2500298" cy="2226874"/>
          </a:xfrm>
          <a:prstGeom prst="rect">
            <a:avLst/>
          </a:prstGeom>
          <a:noFill/>
        </p:spPr>
      </p:pic>
      <p:pic>
        <p:nvPicPr>
          <p:cNvPr id="7" name="Picture 4" descr="D:\Lentils pictures\images.jpg"/>
          <p:cNvPicPr>
            <a:picLocks noChangeAspect="1" noChangeArrowheads="1"/>
          </p:cNvPicPr>
          <p:nvPr/>
        </p:nvPicPr>
        <p:blipFill>
          <a:blip r:embed="rId5" cstate="print"/>
          <a:srcRect/>
          <a:stretch>
            <a:fillRect/>
          </a:stretch>
        </p:blipFill>
        <p:spPr bwMode="auto">
          <a:xfrm>
            <a:off x="0" y="0"/>
            <a:ext cx="2000232" cy="194311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ChangeAspect="1" noChangeArrowheads="1"/>
          </p:cNvPicPr>
          <p:nvPr/>
        </p:nvPicPr>
        <p:blipFill>
          <a:blip r:embed="rId2" cstate="print"/>
          <a:srcRect/>
          <a:stretch>
            <a:fillRect/>
          </a:stretch>
        </p:blipFill>
        <p:spPr bwMode="auto">
          <a:xfrm>
            <a:off x="0" y="428605"/>
            <a:ext cx="9144000" cy="3143272"/>
          </a:xfrm>
          <a:prstGeom prst="rect">
            <a:avLst/>
          </a:prstGeom>
          <a:noFill/>
          <a:ln w="9525">
            <a:noFill/>
            <a:miter lim="800000"/>
            <a:headEnd/>
            <a:tailEnd/>
          </a:ln>
          <a:effectLst/>
        </p:spPr>
      </p:pic>
      <p:pic>
        <p:nvPicPr>
          <p:cNvPr id="6150" name="Picture 6" descr="C:\Users\moezfaris\Desktop\lentil AO.jpg"/>
          <p:cNvPicPr>
            <a:picLocks noChangeAspect="1" noChangeArrowheads="1"/>
          </p:cNvPicPr>
          <p:nvPr/>
        </p:nvPicPr>
        <p:blipFill>
          <a:blip r:embed="rId3" cstate="print"/>
          <a:srcRect/>
          <a:stretch>
            <a:fillRect/>
          </a:stretch>
        </p:blipFill>
        <p:spPr bwMode="auto">
          <a:xfrm>
            <a:off x="-9526" y="3571876"/>
            <a:ext cx="9153526" cy="276225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القدرة المانعة للتأكسد في العدس</a:t>
            </a:r>
            <a:endParaRPr lang="en-US" dirty="0"/>
          </a:p>
        </p:txBody>
      </p:sp>
      <p:pic>
        <p:nvPicPr>
          <p:cNvPr id="16386" name="Picture 2"/>
          <p:cNvPicPr>
            <a:picLocks noChangeAspect="1" noChangeArrowheads="1"/>
          </p:cNvPicPr>
          <p:nvPr/>
        </p:nvPicPr>
        <p:blipFill>
          <a:blip r:embed="rId2" cstate="print"/>
          <a:srcRect/>
          <a:stretch>
            <a:fillRect/>
          </a:stretch>
        </p:blipFill>
        <p:spPr bwMode="auto">
          <a:xfrm>
            <a:off x="0" y="1500174"/>
            <a:ext cx="9143999" cy="4572032"/>
          </a:xfrm>
          <a:prstGeom prst="rect">
            <a:avLst/>
          </a:prstGeom>
          <a:noFill/>
          <a:ln w="9525">
            <a:noFill/>
            <a:miter lim="800000"/>
            <a:headEnd/>
            <a:tailEnd/>
          </a:ln>
          <a:effectLst/>
        </p:spPr>
      </p:pic>
      <p:sp>
        <p:nvSpPr>
          <p:cNvPr id="4" name="مستطيل 3"/>
          <p:cNvSpPr/>
          <p:nvPr/>
        </p:nvSpPr>
        <p:spPr>
          <a:xfrm>
            <a:off x="214282" y="6215082"/>
            <a:ext cx="5643602" cy="369332"/>
          </a:xfrm>
          <a:prstGeom prst="rect">
            <a:avLst/>
          </a:prstGeom>
        </p:spPr>
        <p:txBody>
          <a:bodyPr wrap="square">
            <a:spAutoFit/>
          </a:bodyPr>
          <a:lstStyle/>
          <a:p>
            <a:r>
              <a:rPr lang="en-US" dirty="0" smtClean="0"/>
              <a:t>Xu and Chang. (2008). </a:t>
            </a:r>
            <a:r>
              <a:rPr lang="en-US" i="1" dirty="0" smtClean="0"/>
              <a:t>Food Chemistry </a:t>
            </a:r>
            <a:r>
              <a:rPr lang="en-US" dirty="0" smtClean="0"/>
              <a:t>,110: 1–13.</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idx="4294967295"/>
          </p:nvPr>
        </p:nvSpPr>
        <p:spPr/>
        <p:txBody>
          <a:bodyPr/>
          <a:lstStyle/>
          <a:p>
            <a:pPr algn="ctr"/>
            <a:r>
              <a:rPr lang="ar-SA" dirty="0" smtClean="0"/>
              <a:t>القدرة المانعة للتأكسد للعدس</a:t>
            </a:r>
            <a:endParaRPr lang="en-US" dirty="0" smtClean="0"/>
          </a:p>
        </p:txBody>
      </p:sp>
      <p:sp>
        <p:nvSpPr>
          <p:cNvPr id="251907" name="Rectangle 3"/>
          <p:cNvSpPr>
            <a:spLocks noGrp="1" noChangeArrowheads="1"/>
          </p:cNvSpPr>
          <p:nvPr>
            <p:ph type="body" idx="4294967295"/>
          </p:nvPr>
        </p:nvSpPr>
        <p:spPr>
          <a:xfrm>
            <a:off x="571472" y="6072206"/>
            <a:ext cx="7772400" cy="457200"/>
          </a:xfrm>
        </p:spPr>
        <p:txBody>
          <a:bodyPr>
            <a:normAutofit/>
          </a:bodyPr>
          <a:lstStyle/>
          <a:p>
            <a:pPr>
              <a:lnSpc>
                <a:spcPct val="80000"/>
              </a:lnSpc>
              <a:buFont typeface="Wingdings" pitchFamily="2" charset="2"/>
              <a:buNone/>
            </a:pPr>
            <a:endParaRPr lang="en-US" sz="1800" dirty="0" smtClean="0"/>
          </a:p>
        </p:txBody>
      </p:sp>
      <p:pic>
        <p:nvPicPr>
          <p:cNvPr id="251908" name="Picture 4"/>
          <p:cNvPicPr>
            <a:picLocks noChangeAspect="1" noChangeArrowheads="1"/>
          </p:cNvPicPr>
          <p:nvPr/>
        </p:nvPicPr>
        <p:blipFill>
          <a:blip r:embed="rId2"/>
          <a:srcRect/>
          <a:stretch>
            <a:fillRect/>
          </a:stretch>
        </p:blipFill>
        <p:spPr bwMode="auto">
          <a:xfrm>
            <a:off x="0" y="1285860"/>
            <a:ext cx="9144000" cy="2000264"/>
          </a:xfrm>
          <a:prstGeom prst="rect">
            <a:avLst/>
          </a:prstGeom>
          <a:noFill/>
          <a:ln w="9525">
            <a:noFill/>
            <a:miter lim="800000"/>
            <a:headEnd/>
            <a:tailEnd/>
          </a:ln>
          <a:effectLst/>
        </p:spPr>
      </p:pic>
      <p:pic>
        <p:nvPicPr>
          <p:cNvPr id="251909" name="Picture 5"/>
          <p:cNvPicPr>
            <a:picLocks noChangeAspect="1" noChangeArrowheads="1"/>
          </p:cNvPicPr>
          <p:nvPr/>
        </p:nvPicPr>
        <p:blipFill>
          <a:blip r:embed="rId3"/>
          <a:srcRect/>
          <a:stretch>
            <a:fillRect/>
          </a:stretch>
        </p:blipFill>
        <p:spPr bwMode="auto">
          <a:xfrm>
            <a:off x="0" y="3643314"/>
            <a:ext cx="9144000" cy="1771664"/>
          </a:xfrm>
          <a:prstGeom prst="rect">
            <a:avLst/>
          </a:prstGeom>
          <a:noFill/>
          <a:ln w="9525">
            <a:noFill/>
            <a:miter lim="800000"/>
            <a:headEnd/>
            <a:tailEnd/>
          </a:ln>
          <a:effectLst/>
        </p:spPr>
      </p:pic>
      <p:sp>
        <p:nvSpPr>
          <p:cNvPr id="6" name="مستطيل 5"/>
          <p:cNvSpPr/>
          <p:nvPr/>
        </p:nvSpPr>
        <p:spPr>
          <a:xfrm>
            <a:off x="142844" y="6215082"/>
            <a:ext cx="5643602" cy="369332"/>
          </a:xfrm>
          <a:prstGeom prst="rect">
            <a:avLst/>
          </a:prstGeom>
        </p:spPr>
        <p:txBody>
          <a:bodyPr wrap="square">
            <a:spAutoFit/>
          </a:bodyPr>
          <a:lstStyle/>
          <a:p>
            <a:r>
              <a:rPr lang="en-US" dirty="0" smtClean="0"/>
              <a:t>Xu and Chang. (2008). </a:t>
            </a:r>
            <a:r>
              <a:rPr lang="en-US" i="1" dirty="0" smtClean="0"/>
              <a:t>Food Chemistry </a:t>
            </a:r>
            <a:r>
              <a:rPr lang="en-US" dirty="0" smtClean="0"/>
              <a:t>,110: 1–13.</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idx="4294967295"/>
          </p:nvPr>
        </p:nvSpPr>
        <p:spPr>
          <a:xfrm>
            <a:off x="381000" y="0"/>
            <a:ext cx="7772400" cy="1143000"/>
          </a:xfrm>
        </p:spPr>
        <p:txBody>
          <a:bodyPr/>
          <a:lstStyle/>
          <a:p>
            <a:pPr algn="ctr"/>
            <a:r>
              <a:rPr lang="en-US" smtClean="0"/>
              <a:t>Phenolic content of lentils</a:t>
            </a:r>
          </a:p>
        </p:txBody>
      </p:sp>
      <p:sp>
        <p:nvSpPr>
          <p:cNvPr id="250883" name="Rectangle 3"/>
          <p:cNvSpPr>
            <a:spLocks noGrp="1" noChangeArrowheads="1"/>
          </p:cNvSpPr>
          <p:nvPr>
            <p:ph type="body" idx="4294967295"/>
          </p:nvPr>
        </p:nvSpPr>
        <p:spPr/>
        <p:txBody>
          <a:bodyPr/>
          <a:lstStyle/>
          <a:p>
            <a:endParaRPr lang="en-US" smtClean="0"/>
          </a:p>
        </p:txBody>
      </p:sp>
      <p:pic>
        <p:nvPicPr>
          <p:cNvPr id="250884" name="Picture 4"/>
          <p:cNvPicPr>
            <a:picLocks noChangeAspect="1" noChangeArrowheads="1"/>
          </p:cNvPicPr>
          <p:nvPr/>
        </p:nvPicPr>
        <p:blipFill>
          <a:blip r:embed="rId2"/>
          <a:srcRect/>
          <a:stretch>
            <a:fillRect/>
          </a:stretch>
        </p:blipFill>
        <p:spPr bwMode="auto">
          <a:xfrm>
            <a:off x="0" y="1071546"/>
            <a:ext cx="9144000" cy="5410200"/>
          </a:xfrm>
          <a:prstGeom prst="rect">
            <a:avLst/>
          </a:prstGeom>
          <a:noFill/>
          <a:ln w="9525">
            <a:noFill/>
            <a:miter lim="800000"/>
            <a:headEnd/>
            <a:tailEnd/>
          </a:ln>
          <a:effectLst/>
        </p:spPr>
      </p:pic>
      <p:sp>
        <p:nvSpPr>
          <p:cNvPr id="7" name="مستطيل 6"/>
          <p:cNvSpPr/>
          <p:nvPr/>
        </p:nvSpPr>
        <p:spPr>
          <a:xfrm>
            <a:off x="0" y="6488668"/>
            <a:ext cx="7858148" cy="369332"/>
          </a:xfrm>
          <a:prstGeom prst="rect">
            <a:avLst/>
          </a:prstGeom>
        </p:spPr>
        <p:txBody>
          <a:bodyPr wrap="square">
            <a:spAutoFit/>
          </a:bodyPr>
          <a:lstStyle/>
          <a:p>
            <a:r>
              <a:rPr lang="en-US" dirty="0" smtClean="0"/>
              <a:t>Xu and Chung (</a:t>
            </a:r>
            <a:r>
              <a:rPr lang="en-US" dirty="0" smtClean="0"/>
              <a:t>2007)</a:t>
            </a:r>
            <a:r>
              <a:rPr lang="ar-SA" dirty="0" smtClean="0"/>
              <a:t> </a:t>
            </a:r>
            <a:r>
              <a:rPr lang="en-US" dirty="0" smtClean="0"/>
              <a:t>JOURNAL </a:t>
            </a:r>
            <a:r>
              <a:rPr lang="en-US" dirty="0" smtClean="0"/>
              <a:t>OF FOOD </a:t>
            </a:r>
            <a:r>
              <a:rPr lang="en-US" dirty="0" smtClean="0"/>
              <a:t>SCIENCE</a:t>
            </a:r>
            <a:r>
              <a:rPr lang="ar-SA" dirty="0" smtClean="0"/>
              <a:t>و</a:t>
            </a:r>
            <a:r>
              <a:rPr lang="en-US" dirty="0" smtClean="0"/>
              <a:t> S</a:t>
            </a:r>
            <a:r>
              <a:rPr lang="en-US" b="1" dirty="0" smtClean="0"/>
              <a:t>1-S9.</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7158" y="2571744"/>
            <a:ext cx="8229600" cy="1143000"/>
          </a:xfrm>
        </p:spPr>
        <p:txBody>
          <a:bodyPr>
            <a:normAutofit fontScale="90000"/>
          </a:bodyPr>
          <a:lstStyle/>
          <a:p>
            <a:r>
              <a:rPr lang="ar-SA" sz="6600" dirty="0" smtClean="0"/>
              <a:t>المركبات الوظيفية في العدس</a:t>
            </a:r>
            <a:r>
              <a:rPr lang="en-US" sz="6600" dirty="0" smtClean="0"/>
              <a:t/>
            </a:r>
            <a:br>
              <a:rPr lang="en-US" sz="6600" dirty="0" smtClean="0"/>
            </a:br>
            <a:r>
              <a:rPr lang="en-US" sz="6600" dirty="0" smtClean="0"/>
              <a:t>Lentils Functional Phytochemicals</a:t>
            </a:r>
            <a:endParaRPr lang="en-US" sz="6600" dirty="0"/>
          </a:p>
        </p:txBody>
      </p:sp>
      <p:pic>
        <p:nvPicPr>
          <p:cNvPr id="3" name="Picture 2" descr="D:\Lentils pictures\lentils21.jpg"/>
          <p:cNvPicPr>
            <a:picLocks noChangeAspect="1" noChangeArrowheads="1"/>
          </p:cNvPicPr>
          <p:nvPr/>
        </p:nvPicPr>
        <p:blipFill>
          <a:blip r:embed="rId2" cstate="print"/>
          <a:srcRect/>
          <a:stretch>
            <a:fillRect/>
          </a:stretch>
        </p:blipFill>
        <p:spPr bwMode="auto">
          <a:xfrm>
            <a:off x="7143768" y="0"/>
            <a:ext cx="2000232" cy="1818362"/>
          </a:xfrm>
          <a:prstGeom prst="rect">
            <a:avLst/>
          </a:prstGeom>
          <a:noFill/>
        </p:spPr>
      </p:pic>
      <p:pic>
        <p:nvPicPr>
          <p:cNvPr id="4" name="Picture 5" descr="D:\Lentils pictures\lentils-image1.jpg"/>
          <p:cNvPicPr>
            <a:picLocks noChangeAspect="1" noChangeArrowheads="1"/>
          </p:cNvPicPr>
          <p:nvPr/>
        </p:nvPicPr>
        <p:blipFill>
          <a:blip r:embed="rId3" cstate="print"/>
          <a:srcRect/>
          <a:stretch>
            <a:fillRect/>
          </a:stretch>
        </p:blipFill>
        <p:spPr bwMode="auto">
          <a:xfrm>
            <a:off x="7043748" y="4857760"/>
            <a:ext cx="2100252" cy="2000240"/>
          </a:xfrm>
          <a:prstGeom prst="rect">
            <a:avLst/>
          </a:prstGeom>
          <a:noFill/>
        </p:spPr>
      </p:pic>
      <p:pic>
        <p:nvPicPr>
          <p:cNvPr id="5" name="Picture 7" descr="D:\Lentils pictures\Red lentils.jpg"/>
          <p:cNvPicPr>
            <a:picLocks noChangeAspect="1" noChangeArrowheads="1"/>
          </p:cNvPicPr>
          <p:nvPr/>
        </p:nvPicPr>
        <p:blipFill>
          <a:blip r:embed="rId4" cstate="print"/>
          <a:srcRect/>
          <a:stretch>
            <a:fillRect/>
          </a:stretch>
        </p:blipFill>
        <p:spPr bwMode="auto">
          <a:xfrm>
            <a:off x="0" y="4631126"/>
            <a:ext cx="2500298" cy="2226874"/>
          </a:xfrm>
          <a:prstGeom prst="rect">
            <a:avLst/>
          </a:prstGeom>
          <a:noFill/>
        </p:spPr>
      </p:pic>
      <p:pic>
        <p:nvPicPr>
          <p:cNvPr id="6" name="Picture 4" descr="D:\Lentils pictures\images.jpg"/>
          <p:cNvPicPr>
            <a:picLocks noChangeAspect="1" noChangeArrowheads="1"/>
          </p:cNvPicPr>
          <p:nvPr/>
        </p:nvPicPr>
        <p:blipFill>
          <a:blip r:embed="rId5" cstate="print"/>
          <a:srcRect/>
          <a:stretch>
            <a:fillRect/>
          </a:stretch>
        </p:blipFill>
        <p:spPr bwMode="auto">
          <a:xfrm>
            <a:off x="0" y="0"/>
            <a:ext cx="2000232" cy="194311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nvGraphicFramePr>
        <p:xfrm>
          <a:off x="0" y="0"/>
          <a:ext cx="9144000" cy="6843712"/>
        </p:xfrm>
        <a:graphic>
          <a:graphicData uri="http://schemas.openxmlformats.org/drawingml/2006/table">
            <a:tbl>
              <a:tblPr firstRow="1" bandRow="1">
                <a:tableStyleId>{912C8C85-51F0-491E-9774-3900AFEF0FD7}</a:tableStyleId>
              </a:tblPr>
              <a:tblGrid>
                <a:gridCol w="2857488"/>
                <a:gridCol w="3238512"/>
                <a:gridCol w="3048000"/>
              </a:tblGrid>
              <a:tr h="857250">
                <a:tc>
                  <a:txBody>
                    <a:bodyPr/>
                    <a:lstStyle/>
                    <a:p>
                      <a:pPr algn="ctr"/>
                      <a:endParaRPr lang="ar-JO" sz="1100" baseline="0" dirty="0" smtClean="0"/>
                    </a:p>
                    <a:p>
                      <a:pPr algn="ctr"/>
                      <a:r>
                        <a:rPr lang="en-US" sz="2000" baseline="0" dirty="0" smtClean="0"/>
                        <a:t>Category</a:t>
                      </a:r>
                      <a:endParaRPr lang="en-US" sz="3600" dirty="0"/>
                    </a:p>
                  </a:txBody>
                  <a:tcPr/>
                </a:tc>
                <a:tc>
                  <a:txBody>
                    <a:bodyPr/>
                    <a:lstStyle/>
                    <a:p>
                      <a:pPr algn="ctr"/>
                      <a:endParaRPr lang="ar-JO" sz="1100" baseline="0" dirty="0" smtClean="0"/>
                    </a:p>
                    <a:p>
                      <a:pPr algn="ctr"/>
                      <a:r>
                        <a:rPr lang="en-US" sz="1800" baseline="0" dirty="0" smtClean="0"/>
                        <a:t>Individual compounds</a:t>
                      </a:r>
                      <a:endParaRPr lang="en-US" sz="3200" dirty="0"/>
                    </a:p>
                  </a:txBody>
                  <a:tcPr/>
                </a:tc>
                <a:tc>
                  <a:txBody>
                    <a:bodyPr/>
                    <a:lstStyle/>
                    <a:p>
                      <a:pPr algn="ctr"/>
                      <a:endParaRPr lang="en-US" dirty="0" smtClean="0"/>
                    </a:p>
                    <a:p>
                      <a:pPr algn="ctr"/>
                      <a:r>
                        <a:rPr lang="en-US" dirty="0" smtClean="0"/>
                        <a:t>Chemical</a:t>
                      </a:r>
                      <a:r>
                        <a:rPr lang="en-US" baseline="0" dirty="0" smtClean="0"/>
                        <a:t> Compounds</a:t>
                      </a:r>
                      <a:endParaRPr lang="en-US" dirty="0"/>
                    </a:p>
                  </a:txBody>
                  <a:tcPr/>
                </a:tc>
              </a:tr>
              <a:tr h="857250">
                <a:tc>
                  <a:txBody>
                    <a:bodyPr/>
                    <a:lstStyle/>
                    <a:p>
                      <a:r>
                        <a:rPr lang="en-US" sz="1800" kern="1200" baseline="0" dirty="0" smtClean="0"/>
                        <a:t>Proteins</a:t>
                      </a:r>
                    </a:p>
                    <a:p>
                      <a:r>
                        <a:rPr lang="en-US" sz="1800" kern="1200" baseline="0" dirty="0" smtClean="0"/>
                        <a:t>         Trypsin inhibitors</a:t>
                      </a:r>
                    </a:p>
                    <a:p>
                      <a:r>
                        <a:rPr lang="en-US" sz="1800" kern="1200" baseline="0" dirty="0" smtClean="0"/>
                        <a:t>         Lectins</a:t>
                      </a:r>
                      <a:endParaRPr lang="en-US" sz="1800" dirty="0">
                        <a:latin typeface="+mj-lt"/>
                      </a:endParaRPr>
                    </a:p>
                  </a:txBody>
                  <a:tcPr/>
                </a:tc>
                <a:tc>
                  <a:txBody>
                    <a:bodyPr/>
                    <a:lstStyle/>
                    <a:p>
                      <a:pPr algn="ctr"/>
                      <a:r>
                        <a:rPr lang="en-US" sz="1800" kern="1200" baseline="0" dirty="0" smtClean="0"/>
                        <a:t>Bowman-Birk trypsin inhibitors (BBI)</a:t>
                      </a:r>
                      <a:endParaRPr lang="en-US" sz="1800" dirty="0">
                        <a:latin typeface="+mj-lt"/>
                      </a:endParaRPr>
                    </a:p>
                  </a:txBody>
                  <a:tcPr/>
                </a:tc>
                <a:tc>
                  <a:txBody>
                    <a:bodyPr/>
                    <a:lstStyle/>
                    <a:p>
                      <a:endParaRPr lang="en-US" dirty="0"/>
                    </a:p>
                  </a:txBody>
                  <a:tcPr/>
                </a:tc>
              </a:tr>
              <a:tr h="857250">
                <a:tc rowSpan="2">
                  <a:txBody>
                    <a:bodyPr/>
                    <a:lstStyle/>
                    <a:p>
                      <a:r>
                        <a:rPr lang="fi-FI" sz="1800" baseline="0" dirty="0" smtClean="0"/>
                        <a:t>Vitamins</a:t>
                      </a:r>
                      <a:endParaRPr lang="en-US" sz="1800" dirty="0">
                        <a:latin typeface="+mj-lt"/>
                      </a:endParaRPr>
                    </a:p>
                  </a:txBody>
                  <a:tcPr/>
                </a:tc>
                <a:tc>
                  <a:txBody>
                    <a:bodyPr/>
                    <a:lstStyle/>
                    <a:p>
                      <a:r>
                        <a:rPr lang="fi-FI" sz="1800" baseline="0" dirty="0" smtClean="0"/>
                        <a:t>Vitamins C</a:t>
                      </a:r>
                      <a:endParaRPr lang="fi-FI" sz="1800" baseline="0" dirty="0" smtClean="0">
                        <a:latin typeface="+mj-lt"/>
                      </a:endParaRPr>
                    </a:p>
                  </a:txBody>
                  <a:tcPr/>
                </a:tc>
                <a:tc>
                  <a:txBody>
                    <a:bodyPr/>
                    <a:lstStyle/>
                    <a:p>
                      <a:endParaRPr lang="en-US" dirty="0"/>
                    </a:p>
                  </a:txBody>
                  <a:tcPr/>
                </a:tc>
              </a:tr>
              <a:tr h="728662">
                <a:tc vMerge="1">
                  <a:txBody>
                    <a:bodyPr/>
                    <a:lstStyle/>
                    <a:p>
                      <a:endParaRPr lang="en-US" dirty="0"/>
                    </a:p>
                  </a:txBody>
                  <a:tcPr/>
                </a:tc>
                <a:tc>
                  <a:txBody>
                    <a:bodyPr/>
                    <a:lstStyle/>
                    <a:p>
                      <a:r>
                        <a:rPr lang="fi-FI" sz="1800" baseline="0" dirty="0" smtClean="0"/>
                        <a:t>Vitamin E</a:t>
                      </a:r>
                      <a:endParaRPr lang="en-US" sz="1800" dirty="0">
                        <a:latin typeface="+mj-lt"/>
                      </a:endParaRPr>
                    </a:p>
                  </a:txBody>
                  <a:tcPr/>
                </a:tc>
                <a:tc>
                  <a:txBody>
                    <a:bodyPr/>
                    <a:lstStyle/>
                    <a:p>
                      <a:endParaRPr lang="en-US" dirty="0"/>
                    </a:p>
                  </a:txBody>
                  <a:tcPr/>
                </a:tc>
              </a:tr>
              <a:tr h="857250">
                <a:tc>
                  <a:txBody>
                    <a:bodyPr/>
                    <a:lstStyle/>
                    <a:p>
                      <a:r>
                        <a:rPr lang="en-US" sz="1800" kern="1200" baseline="0" dirty="0" smtClean="0"/>
                        <a:t>Polyphenolics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                       Non-flavonoid</a:t>
                      </a:r>
                      <a:endParaRPr lang="en-US" sz="1800"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kern="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Hydroxybenzoic acid</a:t>
                      </a:r>
                      <a:endParaRPr lang="en-US" sz="1800" dirty="0" smtClean="0"/>
                    </a:p>
                    <a:p>
                      <a:pPr algn="r"/>
                      <a:endParaRPr lang="en-US" sz="1800" dirty="0">
                        <a:latin typeface="+mj-lt"/>
                      </a:endParaRPr>
                    </a:p>
                  </a:txBody>
                  <a:tcPr/>
                </a:tc>
                <a:tc>
                  <a:txBody>
                    <a:bodyPr/>
                    <a:lstStyle/>
                    <a:p>
                      <a:endParaRPr lang="en-US" dirty="0"/>
                    </a:p>
                  </a:txBody>
                  <a:tcPr/>
                </a:tc>
              </a:tr>
              <a:tr h="857250">
                <a:tc>
                  <a:txBody>
                    <a:bodyPr/>
                    <a:lstStyle/>
                    <a:p>
                      <a:endParaRPr lang="en-US" sz="1800"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Hydroxycinnamic acid </a:t>
                      </a:r>
                      <a:endParaRPr lang="en-US" sz="1800" dirty="0" smtClean="0"/>
                    </a:p>
                    <a:p>
                      <a:endParaRPr lang="en-US" sz="1800" dirty="0">
                        <a:latin typeface="+mj-lt"/>
                      </a:endParaRPr>
                    </a:p>
                  </a:txBody>
                  <a:tcPr/>
                </a:tc>
                <a:tc>
                  <a:txBody>
                    <a:bodyPr/>
                    <a:lstStyle/>
                    <a:p>
                      <a:endParaRPr lang="en-US" dirty="0"/>
                    </a:p>
                  </a:txBody>
                  <a:tcPr/>
                </a:tc>
              </a:tr>
              <a:tr h="857250">
                <a:tc>
                  <a:txBody>
                    <a:bodyPr/>
                    <a:lstStyle/>
                    <a:p>
                      <a:r>
                        <a:rPr lang="en-US" sz="1800" dirty="0" smtClean="0"/>
                        <a:t>                     </a:t>
                      </a:r>
                      <a:r>
                        <a:rPr lang="en-US" sz="1800" kern="1200" dirty="0" smtClean="0"/>
                        <a:t> Flavonoid</a:t>
                      </a:r>
                      <a:endParaRPr lang="en-US" sz="1800" dirty="0">
                        <a:latin typeface="+mj-lt"/>
                      </a:endParaRPr>
                    </a:p>
                  </a:txBody>
                  <a:tcPr/>
                </a:tc>
                <a:tc>
                  <a:txBody>
                    <a:bodyPr/>
                    <a:lstStyle/>
                    <a:p>
                      <a:r>
                        <a:rPr lang="en-US" sz="1800" kern="1200" baseline="0" dirty="0" smtClean="0"/>
                        <a:t>Trans-resveratrol-3-O-glucoside</a:t>
                      </a:r>
                      <a:endParaRPr lang="en-US" sz="1800" dirty="0">
                        <a:latin typeface="+mj-lt"/>
                      </a:endParaRPr>
                    </a:p>
                  </a:txBody>
                  <a:tcPr/>
                </a:tc>
                <a:tc>
                  <a:txBody>
                    <a:bodyPr/>
                    <a:lstStyle/>
                    <a:p>
                      <a:endParaRPr lang="en-US" dirty="0"/>
                    </a:p>
                  </a:txBody>
                  <a:tcPr/>
                </a:tc>
              </a:tr>
              <a:tr h="857250">
                <a:tc>
                  <a:txBody>
                    <a:bodyPr/>
                    <a:lstStyle/>
                    <a:p>
                      <a:endParaRPr lang="en-US" sz="1800" dirty="0">
                        <a:latin typeface="+mj-lt"/>
                      </a:endParaRPr>
                    </a:p>
                  </a:txBody>
                  <a:tcPr/>
                </a:tc>
                <a:tc>
                  <a:txBody>
                    <a:bodyPr/>
                    <a:lstStyle/>
                    <a:p>
                      <a:r>
                        <a:rPr lang="en-US" sz="1800" kern="1200" baseline="0" dirty="0" smtClean="0"/>
                        <a:t>Flavonols</a:t>
                      </a:r>
                      <a:endParaRPr lang="en-US" sz="1800" dirty="0">
                        <a:latin typeface="+mj-lt"/>
                      </a:endParaRPr>
                    </a:p>
                  </a:txBody>
                  <a:tcPr/>
                </a:tc>
                <a:tc>
                  <a:txBody>
                    <a:bodyPr/>
                    <a:lstStyle/>
                    <a:p>
                      <a:endParaRPr lang="en-US" dirty="0"/>
                    </a:p>
                  </a:txBody>
                  <a:tcPr/>
                </a:tc>
              </a:tr>
            </a:tbl>
          </a:graphicData>
        </a:graphic>
      </p:graphicFrame>
      <p:pic>
        <p:nvPicPr>
          <p:cNvPr id="3074" name="Picture 2" descr="C:\Users\moaz\Desktop\bowman birk TI.jpg"/>
          <p:cNvPicPr>
            <a:picLocks noChangeAspect="1" noChangeArrowheads="1"/>
          </p:cNvPicPr>
          <p:nvPr/>
        </p:nvPicPr>
        <p:blipFill>
          <a:blip r:embed="rId2"/>
          <a:srcRect/>
          <a:stretch>
            <a:fillRect/>
          </a:stretch>
        </p:blipFill>
        <p:spPr bwMode="auto">
          <a:xfrm>
            <a:off x="6072198" y="810715"/>
            <a:ext cx="1643074" cy="1046650"/>
          </a:xfrm>
          <a:prstGeom prst="rect">
            <a:avLst/>
          </a:prstGeom>
          <a:noFill/>
        </p:spPr>
      </p:pic>
      <p:pic>
        <p:nvPicPr>
          <p:cNvPr id="3075" name="Picture 3" descr="C:\Users\moaz\Desktop\فيتامين ج.jpg"/>
          <p:cNvPicPr>
            <a:picLocks noChangeAspect="1" noChangeArrowheads="1"/>
          </p:cNvPicPr>
          <p:nvPr/>
        </p:nvPicPr>
        <p:blipFill>
          <a:blip r:embed="rId3"/>
          <a:srcRect/>
          <a:stretch>
            <a:fillRect/>
          </a:stretch>
        </p:blipFill>
        <p:spPr bwMode="auto">
          <a:xfrm>
            <a:off x="6072198" y="1857364"/>
            <a:ext cx="3071802" cy="785818"/>
          </a:xfrm>
          <a:prstGeom prst="rect">
            <a:avLst/>
          </a:prstGeom>
          <a:noFill/>
        </p:spPr>
      </p:pic>
      <p:pic>
        <p:nvPicPr>
          <p:cNvPr id="3076" name="Picture 4" descr="C:\Users\moaz\Desktop\فيتامين هـ.gif"/>
          <p:cNvPicPr>
            <a:picLocks noChangeAspect="1" noChangeArrowheads="1"/>
          </p:cNvPicPr>
          <p:nvPr/>
        </p:nvPicPr>
        <p:blipFill>
          <a:blip r:embed="rId4"/>
          <a:srcRect/>
          <a:stretch>
            <a:fillRect/>
          </a:stretch>
        </p:blipFill>
        <p:spPr bwMode="auto">
          <a:xfrm>
            <a:off x="6072198" y="2643182"/>
            <a:ext cx="3071802" cy="882657"/>
          </a:xfrm>
          <a:prstGeom prst="rect">
            <a:avLst/>
          </a:prstGeom>
          <a:noFill/>
        </p:spPr>
      </p:pic>
      <p:pic>
        <p:nvPicPr>
          <p:cNvPr id="3077" name="Picture 5" descr="C:\Users\moaz\Desktop\hydroxybenzoic acid.png"/>
          <p:cNvPicPr>
            <a:picLocks noChangeAspect="1" noChangeArrowheads="1"/>
          </p:cNvPicPr>
          <p:nvPr/>
        </p:nvPicPr>
        <p:blipFill>
          <a:blip r:embed="rId5"/>
          <a:srcRect/>
          <a:stretch>
            <a:fillRect/>
          </a:stretch>
        </p:blipFill>
        <p:spPr bwMode="auto">
          <a:xfrm>
            <a:off x="6072198" y="3571876"/>
            <a:ext cx="3071802" cy="714380"/>
          </a:xfrm>
          <a:prstGeom prst="rect">
            <a:avLst/>
          </a:prstGeom>
          <a:noFill/>
        </p:spPr>
      </p:pic>
      <p:pic>
        <p:nvPicPr>
          <p:cNvPr id="3078" name="Picture 6" descr="C:\Users\moaz\Desktop\hydroxycinnamic acid.jpg"/>
          <p:cNvPicPr>
            <a:picLocks noChangeAspect="1" noChangeArrowheads="1"/>
          </p:cNvPicPr>
          <p:nvPr/>
        </p:nvPicPr>
        <p:blipFill>
          <a:blip r:embed="rId6"/>
          <a:srcRect/>
          <a:stretch>
            <a:fillRect/>
          </a:stretch>
        </p:blipFill>
        <p:spPr bwMode="auto">
          <a:xfrm>
            <a:off x="6072198" y="4286256"/>
            <a:ext cx="3071802" cy="870493"/>
          </a:xfrm>
          <a:prstGeom prst="rect">
            <a:avLst/>
          </a:prstGeom>
          <a:noFill/>
        </p:spPr>
      </p:pic>
      <p:pic>
        <p:nvPicPr>
          <p:cNvPr id="3080" name="Picture 8" descr="C:\Users\moaz\Desktop\flavonols2.jpg"/>
          <p:cNvPicPr>
            <a:picLocks noChangeAspect="1" noChangeArrowheads="1"/>
          </p:cNvPicPr>
          <p:nvPr/>
        </p:nvPicPr>
        <p:blipFill>
          <a:blip r:embed="rId7"/>
          <a:srcRect/>
          <a:stretch>
            <a:fillRect/>
          </a:stretch>
        </p:blipFill>
        <p:spPr bwMode="auto">
          <a:xfrm>
            <a:off x="6072198" y="5929306"/>
            <a:ext cx="3071802" cy="928694"/>
          </a:xfrm>
          <a:prstGeom prst="rect">
            <a:avLst/>
          </a:prstGeom>
          <a:noFill/>
        </p:spPr>
      </p:pic>
      <p:pic>
        <p:nvPicPr>
          <p:cNvPr id="3081" name="Picture 9" descr="C:\Users\moaz\Desktop\flavan-3-ols.jpg"/>
          <p:cNvPicPr>
            <a:picLocks noChangeAspect="1" noChangeArrowheads="1"/>
          </p:cNvPicPr>
          <p:nvPr/>
        </p:nvPicPr>
        <p:blipFill>
          <a:blip r:embed="rId8"/>
          <a:srcRect/>
          <a:stretch>
            <a:fillRect/>
          </a:stretch>
        </p:blipFill>
        <p:spPr bwMode="auto">
          <a:xfrm>
            <a:off x="6072198" y="5143512"/>
            <a:ext cx="3071802" cy="857256"/>
          </a:xfrm>
          <a:prstGeom prst="rect">
            <a:avLst/>
          </a:prstGeom>
          <a:noFill/>
        </p:spPr>
      </p:pic>
      <p:pic>
        <p:nvPicPr>
          <p:cNvPr id="3082" name="Picture 10" descr="C:\Users\moaz\Desktop\220px-Phytohemagglutinin_L.png"/>
          <p:cNvPicPr>
            <a:picLocks noChangeAspect="1" noChangeArrowheads="1"/>
          </p:cNvPicPr>
          <p:nvPr/>
        </p:nvPicPr>
        <p:blipFill>
          <a:blip r:embed="rId9"/>
          <a:srcRect/>
          <a:stretch>
            <a:fillRect/>
          </a:stretch>
        </p:blipFill>
        <p:spPr bwMode="auto">
          <a:xfrm>
            <a:off x="7429488" y="857232"/>
            <a:ext cx="1714512" cy="114300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nvGraphicFramePr>
        <p:xfrm>
          <a:off x="0" y="0"/>
          <a:ext cx="9144000" cy="6858000"/>
        </p:xfrm>
        <a:graphic>
          <a:graphicData uri="http://schemas.openxmlformats.org/drawingml/2006/table">
            <a:tbl>
              <a:tblPr firstRow="1" bandRow="1">
                <a:tableStyleId>{912C8C85-51F0-491E-9774-3900AFEF0FD7}</a:tableStyleId>
              </a:tblPr>
              <a:tblGrid>
                <a:gridCol w="2857488"/>
                <a:gridCol w="3238512"/>
                <a:gridCol w="3048000"/>
              </a:tblGrid>
              <a:tr h="857250">
                <a:tc>
                  <a:txBody>
                    <a:bodyPr/>
                    <a:lstStyle/>
                    <a:p>
                      <a:pPr algn="ctr"/>
                      <a:endParaRPr lang="ar-JO" sz="1100" baseline="0" dirty="0" smtClean="0"/>
                    </a:p>
                    <a:p>
                      <a:pPr algn="ctr"/>
                      <a:r>
                        <a:rPr lang="en-US" sz="2000" baseline="0" dirty="0" smtClean="0"/>
                        <a:t>Category</a:t>
                      </a:r>
                      <a:endParaRPr lang="en-US" sz="3600" dirty="0"/>
                    </a:p>
                  </a:txBody>
                  <a:tcPr/>
                </a:tc>
                <a:tc>
                  <a:txBody>
                    <a:bodyPr/>
                    <a:lstStyle/>
                    <a:p>
                      <a:pPr algn="ctr"/>
                      <a:endParaRPr lang="ar-JO" sz="1100" baseline="0" dirty="0" smtClean="0"/>
                    </a:p>
                    <a:p>
                      <a:pPr algn="ctr"/>
                      <a:r>
                        <a:rPr lang="en-US" sz="1800" baseline="0" dirty="0" smtClean="0"/>
                        <a:t>Individual compounds</a:t>
                      </a:r>
                      <a:endParaRPr lang="en-US" sz="3200" dirty="0"/>
                    </a:p>
                  </a:txBody>
                  <a:tcPr/>
                </a:tc>
                <a:tc>
                  <a:txBody>
                    <a:bodyPr/>
                    <a:lstStyle/>
                    <a:p>
                      <a:pPr algn="ctr"/>
                      <a:endParaRPr lang="en-US" dirty="0" smtClean="0"/>
                    </a:p>
                    <a:p>
                      <a:pPr algn="ctr"/>
                      <a:r>
                        <a:rPr lang="en-US" dirty="0" smtClean="0"/>
                        <a:t>Chemical</a:t>
                      </a:r>
                      <a:r>
                        <a:rPr lang="en-US" baseline="0" dirty="0" smtClean="0"/>
                        <a:t> Structure (s)</a:t>
                      </a:r>
                      <a:endParaRPr lang="en-US" dirty="0"/>
                    </a:p>
                  </a:txBody>
                  <a:tcPr/>
                </a:tc>
              </a:tr>
              <a:tr h="857250">
                <a:tc>
                  <a:txBody>
                    <a:bodyPr/>
                    <a:lstStyle/>
                    <a:p>
                      <a:r>
                        <a:rPr lang="en-US" sz="1800" kern="1200" baseline="0" dirty="0" smtClean="0"/>
                        <a:t>Anthocyanins</a:t>
                      </a:r>
                      <a:endParaRPr lang="en-US" sz="1800" dirty="0">
                        <a:latin typeface="+mj-lt"/>
                      </a:endParaRPr>
                    </a:p>
                  </a:txBody>
                  <a:tcPr/>
                </a:tc>
                <a:tc>
                  <a:txBody>
                    <a:bodyPr/>
                    <a:lstStyle/>
                    <a:p>
                      <a:pPr algn="l"/>
                      <a:r>
                        <a:rPr lang="en-US" sz="1800" kern="1200" baseline="0" dirty="0" smtClean="0"/>
                        <a:t>Catechins</a:t>
                      </a:r>
                      <a:endParaRPr lang="en-US" sz="1800" dirty="0">
                        <a:latin typeface="+mj-lt"/>
                      </a:endParaRPr>
                    </a:p>
                  </a:txBody>
                  <a:tcPr/>
                </a:tc>
                <a:tc>
                  <a:txBody>
                    <a:bodyPr/>
                    <a:lstStyle/>
                    <a:p>
                      <a:endParaRPr lang="en-US" dirty="0"/>
                    </a:p>
                  </a:txBody>
                  <a:tcPr/>
                </a:tc>
              </a:tr>
              <a:tr h="857250">
                <a:tc rowSpan="2">
                  <a:txBody>
                    <a:bodyPr/>
                    <a:lstStyle/>
                    <a:p>
                      <a:endParaRPr lang="en-US" sz="1800" kern="1200" baseline="0" dirty="0" smtClean="0"/>
                    </a:p>
                    <a:p>
                      <a:endParaRPr lang="en-US" sz="1800" kern="1200" baseline="0" dirty="0" smtClean="0"/>
                    </a:p>
                    <a:p>
                      <a:endParaRPr lang="en-US" sz="1800" kern="1200" baseline="0" dirty="0" smtClean="0"/>
                    </a:p>
                    <a:p>
                      <a:r>
                        <a:rPr lang="en-US" sz="1800" kern="1200" baseline="0" dirty="0" smtClean="0"/>
                        <a:t>Tannins and tannin-related compounds</a:t>
                      </a:r>
                      <a:endParaRPr lang="en-US" sz="1800" dirty="0">
                        <a:latin typeface="+mj-lt"/>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kern="1200" baseline="0" dirty="0" smtClean="0"/>
                        <a:t>Gallocatechin</a:t>
                      </a:r>
                      <a:endParaRPr lang="en-US" sz="1800" dirty="0" smtClean="0"/>
                    </a:p>
                    <a:p>
                      <a:pPr algn="l"/>
                      <a:endParaRPr lang="fi-FI" sz="1800" baseline="0" dirty="0" smtClean="0">
                        <a:latin typeface="+mj-lt"/>
                      </a:endParaRPr>
                    </a:p>
                  </a:txBody>
                  <a:tcPr/>
                </a:tc>
                <a:tc>
                  <a:txBody>
                    <a:bodyPr/>
                    <a:lstStyle/>
                    <a:p>
                      <a:endParaRPr lang="en-US" dirty="0"/>
                    </a:p>
                  </a:txBody>
                  <a:tcPr/>
                </a:tc>
              </a:tr>
              <a:tr h="857250">
                <a:tc vMerge="1">
                  <a:txBody>
                    <a:bodyPr/>
                    <a:lstStyle/>
                    <a:p>
                      <a:endParaRPr lang="en-US" dirty="0"/>
                    </a:p>
                  </a:txBody>
                  <a:tcPr/>
                </a:tc>
                <a:tc>
                  <a:txBody>
                    <a:bodyPr/>
                    <a:lstStyle/>
                    <a:p>
                      <a:r>
                        <a:rPr lang="en-US" sz="1800" kern="1200" baseline="0" dirty="0" smtClean="0"/>
                        <a:t>p-</a:t>
                      </a:r>
                      <a:r>
                        <a:rPr lang="en-US" sz="1800" kern="1200" baseline="0" dirty="0" err="1" smtClean="0"/>
                        <a:t>Coumaric</a:t>
                      </a:r>
                      <a:r>
                        <a:rPr lang="en-US" sz="1800" kern="1200" baseline="0" dirty="0" smtClean="0"/>
                        <a:t> acid</a:t>
                      </a:r>
                      <a:endParaRPr lang="en-US" sz="1800" dirty="0">
                        <a:latin typeface="+mj-lt"/>
                      </a:endParaRPr>
                    </a:p>
                  </a:txBody>
                  <a:tcPr/>
                </a:tc>
                <a:tc>
                  <a:txBody>
                    <a:bodyPr/>
                    <a:lstStyle/>
                    <a:p>
                      <a:endParaRPr lang="en-US" dirty="0"/>
                    </a:p>
                  </a:txBody>
                  <a:tcPr/>
                </a:tc>
              </a:tr>
              <a:tr h="857250">
                <a:tc>
                  <a:txBody>
                    <a:bodyPr/>
                    <a:lstStyle/>
                    <a:p>
                      <a:endParaRPr lang="en-US" sz="1800" dirty="0">
                        <a:latin typeface="+mj-lt"/>
                      </a:endParaRPr>
                    </a:p>
                  </a:txBody>
                  <a:tcPr/>
                </a:tc>
                <a:tc>
                  <a:txBody>
                    <a:bodyPr/>
                    <a:lstStyle/>
                    <a:p>
                      <a:pPr algn="l"/>
                      <a:r>
                        <a:rPr lang="en-US" sz="1800" kern="1200" baseline="0" dirty="0" err="1" smtClean="0"/>
                        <a:t>Ferulic</a:t>
                      </a:r>
                      <a:r>
                        <a:rPr lang="en-US" sz="1800" kern="1200" baseline="0" dirty="0" smtClean="0"/>
                        <a:t> acid</a:t>
                      </a:r>
                      <a:endParaRPr lang="en-US" sz="1800" dirty="0">
                        <a:latin typeface="+mj-lt"/>
                      </a:endParaRPr>
                    </a:p>
                  </a:txBody>
                  <a:tcPr/>
                </a:tc>
                <a:tc>
                  <a:txBody>
                    <a:bodyPr/>
                    <a:lstStyle/>
                    <a:p>
                      <a:endParaRPr lang="en-US" dirty="0"/>
                    </a:p>
                  </a:txBody>
                  <a:tcPr/>
                </a:tc>
              </a:tr>
              <a:tr h="857250">
                <a:tc>
                  <a:txBody>
                    <a:bodyPr/>
                    <a:lstStyle/>
                    <a:p>
                      <a:endParaRPr lang="en-US" sz="1800">
                        <a:latin typeface="+mj-lt"/>
                      </a:endParaRPr>
                    </a:p>
                  </a:txBody>
                  <a:tcPr/>
                </a:tc>
                <a:tc>
                  <a:txBody>
                    <a:bodyPr/>
                    <a:lstStyle/>
                    <a:p>
                      <a:r>
                        <a:rPr lang="en-US" sz="1800" kern="1200" baseline="0" dirty="0" err="1" smtClean="0"/>
                        <a:t>Sinapic</a:t>
                      </a:r>
                      <a:r>
                        <a:rPr lang="en-US" sz="1800" kern="1200" baseline="0" dirty="0" smtClean="0"/>
                        <a:t> acid</a:t>
                      </a:r>
                      <a:endParaRPr lang="en-US" sz="1800" dirty="0">
                        <a:latin typeface="+mj-lt"/>
                      </a:endParaRPr>
                    </a:p>
                  </a:txBody>
                  <a:tcPr/>
                </a:tc>
                <a:tc>
                  <a:txBody>
                    <a:bodyPr/>
                    <a:lstStyle/>
                    <a:p>
                      <a:endParaRPr lang="en-US" dirty="0"/>
                    </a:p>
                  </a:txBody>
                  <a:tcPr/>
                </a:tc>
              </a:tr>
              <a:tr h="857250">
                <a:tc>
                  <a:txBody>
                    <a:bodyPr/>
                    <a:lstStyle/>
                    <a:p>
                      <a:endParaRPr lang="en-US" sz="1800" dirty="0">
                        <a:latin typeface="+mj-lt"/>
                      </a:endParaRPr>
                    </a:p>
                  </a:txBody>
                  <a:tcPr/>
                </a:tc>
                <a:tc>
                  <a:txBody>
                    <a:bodyPr/>
                    <a:lstStyle/>
                    <a:p>
                      <a:r>
                        <a:rPr lang="en-US" sz="1800" kern="1200" baseline="0" dirty="0" err="1" smtClean="0"/>
                        <a:t>Quercetin</a:t>
                      </a:r>
                      <a:endParaRPr lang="en-US" sz="1800" dirty="0">
                        <a:latin typeface="+mj-lt"/>
                      </a:endParaRPr>
                    </a:p>
                  </a:txBody>
                  <a:tcPr/>
                </a:tc>
                <a:tc>
                  <a:txBody>
                    <a:bodyPr/>
                    <a:lstStyle/>
                    <a:p>
                      <a:endParaRPr lang="en-US" dirty="0"/>
                    </a:p>
                  </a:txBody>
                  <a:tcPr/>
                </a:tc>
              </a:tr>
              <a:tr h="857250">
                <a:tc>
                  <a:txBody>
                    <a:bodyPr/>
                    <a:lstStyle/>
                    <a:p>
                      <a:endParaRPr lang="en-US" sz="1800">
                        <a:latin typeface="+mj-lt"/>
                      </a:endParaRPr>
                    </a:p>
                  </a:txBody>
                  <a:tcPr/>
                </a:tc>
                <a:tc>
                  <a:txBody>
                    <a:bodyPr/>
                    <a:lstStyle/>
                    <a:p>
                      <a:r>
                        <a:rPr lang="en-US" sz="1800" kern="1200" baseline="0" dirty="0" smtClean="0"/>
                        <a:t>Kaempferol</a:t>
                      </a:r>
                      <a:endParaRPr lang="en-US" sz="1800" dirty="0">
                        <a:latin typeface="+mj-lt"/>
                      </a:endParaRPr>
                    </a:p>
                  </a:txBody>
                  <a:tcPr/>
                </a:tc>
                <a:tc>
                  <a:txBody>
                    <a:bodyPr/>
                    <a:lstStyle/>
                    <a:p>
                      <a:endParaRPr lang="en-US" dirty="0"/>
                    </a:p>
                  </a:txBody>
                  <a:tcPr/>
                </a:tc>
              </a:tr>
            </a:tbl>
          </a:graphicData>
        </a:graphic>
      </p:graphicFrame>
      <p:pic>
        <p:nvPicPr>
          <p:cNvPr id="4098" name="Picture 2" descr="C:\Users\moaz\Desktop\catechins.gif"/>
          <p:cNvPicPr>
            <a:picLocks noChangeAspect="1" noChangeArrowheads="1"/>
          </p:cNvPicPr>
          <p:nvPr/>
        </p:nvPicPr>
        <p:blipFill>
          <a:blip r:embed="rId3"/>
          <a:srcRect/>
          <a:stretch>
            <a:fillRect/>
          </a:stretch>
        </p:blipFill>
        <p:spPr bwMode="auto">
          <a:xfrm>
            <a:off x="6072198" y="785794"/>
            <a:ext cx="3071802" cy="928694"/>
          </a:xfrm>
          <a:prstGeom prst="rect">
            <a:avLst/>
          </a:prstGeom>
          <a:noFill/>
        </p:spPr>
      </p:pic>
      <p:pic>
        <p:nvPicPr>
          <p:cNvPr id="4099" name="Picture 3" descr="C:\Users\moaz\Desktop\gallocatechins2.jpg"/>
          <p:cNvPicPr>
            <a:picLocks noChangeAspect="1" noChangeArrowheads="1"/>
          </p:cNvPicPr>
          <p:nvPr/>
        </p:nvPicPr>
        <p:blipFill>
          <a:blip r:embed="rId4" cstate="print"/>
          <a:srcRect/>
          <a:stretch>
            <a:fillRect/>
          </a:stretch>
        </p:blipFill>
        <p:spPr bwMode="auto">
          <a:xfrm>
            <a:off x="6072198" y="1643050"/>
            <a:ext cx="3071802" cy="928694"/>
          </a:xfrm>
          <a:prstGeom prst="rect">
            <a:avLst/>
          </a:prstGeom>
          <a:noFill/>
        </p:spPr>
      </p:pic>
      <p:pic>
        <p:nvPicPr>
          <p:cNvPr id="4100" name="Picture 4" descr="C:\Users\moaz\Desktop\p-coumaric acid.jpg"/>
          <p:cNvPicPr>
            <a:picLocks noChangeAspect="1" noChangeArrowheads="1"/>
          </p:cNvPicPr>
          <p:nvPr/>
        </p:nvPicPr>
        <p:blipFill>
          <a:blip r:embed="rId5" cstate="print"/>
          <a:srcRect/>
          <a:stretch>
            <a:fillRect/>
          </a:stretch>
        </p:blipFill>
        <p:spPr bwMode="auto">
          <a:xfrm>
            <a:off x="6072198" y="2571744"/>
            <a:ext cx="3071802" cy="944708"/>
          </a:xfrm>
          <a:prstGeom prst="rect">
            <a:avLst/>
          </a:prstGeom>
          <a:noFill/>
        </p:spPr>
      </p:pic>
      <p:pic>
        <p:nvPicPr>
          <p:cNvPr id="4101" name="Picture 5" descr="C:\Users\moaz\Desktop\ferulic acid.gif"/>
          <p:cNvPicPr>
            <a:picLocks noChangeAspect="1" noChangeArrowheads="1"/>
          </p:cNvPicPr>
          <p:nvPr/>
        </p:nvPicPr>
        <p:blipFill>
          <a:blip r:embed="rId6"/>
          <a:srcRect/>
          <a:stretch>
            <a:fillRect/>
          </a:stretch>
        </p:blipFill>
        <p:spPr bwMode="auto">
          <a:xfrm>
            <a:off x="6072198" y="3500438"/>
            <a:ext cx="3071802" cy="865172"/>
          </a:xfrm>
          <a:prstGeom prst="rect">
            <a:avLst/>
          </a:prstGeom>
          <a:noFill/>
        </p:spPr>
      </p:pic>
      <p:pic>
        <p:nvPicPr>
          <p:cNvPr id="4102" name="Picture 6" descr="C:\Users\moaz\Desktop\sinapic acid.jpg"/>
          <p:cNvPicPr>
            <a:picLocks noChangeAspect="1" noChangeArrowheads="1"/>
          </p:cNvPicPr>
          <p:nvPr/>
        </p:nvPicPr>
        <p:blipFill>
          <a:blip r:embed="rId7" cstate="print"/>
          <a:srcRect/>
          <a:stretch>
            <a:fillRect/>
          </a:stretch>
        </p:blipFill>
        <p:spPr bwMode="auto">
          <a:xfrm>
            <a:off x="6072198" y="4286255"/>
            <a:ext cx="3071803" cy="857257"/>
          </a:xfrm>
          <a:prstGeom prst="rect">
            <a:avLst/>
          </a:prstGeom>
          <a:noFill/>
        </p:spPr>
      </p:pic>
      <p:pic>
        <p:nvPicPr>
          <p:cNvPr id="4103" name="Picture 7" descr="C:\Users\moaz\Desktop\Quercetin.png"/>
          <p:cNvPicPr>
            <a:picLocks noChangeAspect="1" noChangeArrowheads="1"/>
          </p:cNvPicPr>
          <p:nvPr/>
        </p:nvPicPr>
        <p:blipFill>
          <a:blip r:embed="rId8"/>
          <a:srcRect/>
          <a:stretch>
            <a:fillRect/>
          </a:stretch>
        </p:blipFill>
        <p:spPr bwMode="auto">
          <a:xfrm>
            <a:off x="6143636" y="5143512"/>
            <a:ext cx="3000364" cy="857256"/>
          </a:xfrm>
          <a:prstGeom prst="rect">
            <a:avLst/>
          </a:prstGeom>
          <a:noFill/>
        </p:spPr>
      </p:pic>
      <p:pic>
        <p:nvPicPr>
          <p:cNvPr id="4104" name="Picture 8" descr="C:\Users\moaz\Desktop\KAMFEROL.png"/>
          <p:cNvPicPr>
            <a:picLocks noChangeAspect="1" noChangeArrowheads="1"/>
          </p:cNvPicPr>
          <p:nvPr/>
        </p:nvPicPr>
        <p:blipFill>
          <a:blip r:embed="rId9"/>
          <a:srcRect/>
          <a:stretch>
            <a:fillRect/>
          </a:stretch>
        </p:blipFill>
        <p:spPr bwMode="auto">
          <a:xfrm>
            <a:off x="6143636" y="6106392"/>
            <a:ext cx="3000364" cy="751608"/>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nvGraphicFramePr>
        <p:xfrm>
          <a:off x="0" y="0"/>
          <a:ext cx="9144000" cy="6858000"/>
        </p:xfrm>
        <a:graphic>
          <a:graphicData uri="http://schemas.openxmlformats.org/drawingml/2006/table">
            <a:tbl>
              <a:tblPr firstRow="1" bandRow="1">
                <a:tableStyleId>{912C8C85-51F0-491E-9774-3900AFEF0FD7}</a:tableStyleId>
              </a:tblPr>
              <a:tblGrid>
                <a:gridCol w="2857488"/>
                <a:gridCol w="3238512"/>
                <a:gridCol w="3048000"/>
              </a:tblGrid>
              <a:tr h="857250">
                <a:tc>
                  <a:txBody>
                    <a:bodyPr/>
                    <a:lstStyle/>
                    <a:p>
                      <a:pPr algn="ctr"/>
                      <a:endParaRPr lang="ar-JO" sz="1100" baseline="0" dirty="0" smtClean="0"/>
                    </a:p>
                    <a:p>
                      <a:pPr algn="ctr"/>
                      <a:r>
                        <a:rPr lang="en-US" sz="2000" baseline="0" dirty="0" smtClean="0"/>
                        <a:t>Category</a:t>
                      </a:r>
                      <a:endParaRPr lang="en-US" sz="3600" dirty="0"/>
                    </a:p>
                  </a:txBody>
                  <a:tcPr/>
                </a:tc>
                <a:tc>
                  <a:txBody>
                    <a:bodyPr/>
                    <a:lstStyle/>
                    <a:p>
                      <a:pPr algn="ctr"/>
                      <a:endParaRPr lang="ar-JO" sz="1100" baseline="0" dirty="0" smtClean="0"/>
                    </a:p>
                    <a:p>
                      <a:pPr algn="ctr"/>
                      <a:r>
                        <a:rPr lang="en-US" sz="1800" baseline="0" dirty="0" smtClean="0"/>
                        <a:t>Individual compounds</a:t>
                      </a:r>
                      <a:endParaRPr lang="en-US" sz="3200" dirty="0"/>
                    </a:p>
                  </a:txBody>
                  <a:tcPr/>
                </a:tc>
                <a:tc>
                  <a:txBody>
                    <a:bodyPr/>
                    <a:lstStyle/>
                    <a:p>
                      <a:pPr algn="ctr"/>
                      <a:endParaRPr lang="en-US" dirty="0" smtClean="0"/>
                    </a:p>
                    <a:p>
                      <a:pPr algn="ctr"/>
                      <a:r>
                        <a:rPr lang="en-US" dirty="0" smtClean="0"/>
                        <a:t>Chemical</a:t>
                      </a:r>
                      <a:r>
                        <a:rPr lang="en-US" baseline="0" dirty="0" smtClean="0"/>
                        <a:t> Compounds</a:t>
                      </a:r>
                      <a:endParaRPr lang="en-US" dirty="0"/>
                    </a:p>
                  </a:txBody>
                  <a:tcPr/>
                </a:tc>
              </a:tr>
              <a:tr h="85725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Tannins and tannin-related compounds</a:t>
                      </a:r>
                      <a:endParaRPr lang="en-US" sz="1800" kern="1200" dirty="0" smtClean="0"/>
                    </a:p>
                    <a:p>
                      <a:endParaRPr lang="en-US" sz="1800" dirty="0">
                        <a:latin typeface="+mj-lt"/>
                      </a:endParaRPr>
                    </a:p>
                  </a:txBody>
                  <a:tcPr/>
                </a:tc>
                <a:tc>
                  <a:txBody>
                    <a:bodyPr/>
                    <a:lstStyle/>
                    <a:p>
                      <a:pPr algn="ctr"/>
                      <a:r>
                        <a:rPr lang="en-US" sz="1800" kern="1200" baseline="0" dirty="0" smtClean="0"/>
                        <a:t>Delphinidin</a:t>
                      </a:r>
                      <a:endParaRPr lang="en-US" sz="1800" dirty="0">
                        <a:latin typeface="+mj-lt"/>
                      </a:endParaRPr>
                    </a:p>
                  </a:txBody>
                  <a:tcPr/>
                </a:tc>
                <a:tc>
                  <a:txBody>
                    <a:bodyPr/>
                    <a:lstStyle/>
                    <a:p>
                      <a:endParaRPr lang="en-US"/>
                    </a:p>
                  </a:txBody>
                  <a:tcPr/>
                </a:tc>
              </a:tr>
              <a:tr h="571500">
                <a:tc vMerge="1">
                  <a:txBody>
                    <a:bodyPr/>
                    <a:lstStyle/>
                    <a:p>
                      <a:endParaRPr lang="en-US" sz="1800" dirty="0">
                        <a:latin typeface="+mj-lt"/>
                      </a:endParaRPr>
                    </a:p>
                  </a:txBody>
                  <a:tcPr/>
                </a:tc>
                <a:tc rowSpan="2">
                  <a:txBody>
                    <a:bodyPr/>
                    <a:lstStyle/>
                    <a:p>
                      <a:r>
                        <a:rPr lang="en-US" sz="1800" kern="1200" baseline="0" dirty="0" smtClean="0"/>
                        <a:t>                  Cyanidins</a:t>
                      </a:r>
                      <a:endParaRPr lang="fi-FI" sz="1800" baseline="0" dirty="0" smtClean="0">
                        <a:latin typeface="+mj-lt"/>
                      </a:endParaRPr>
                    </a:p>
                  </a:txBody>
                  <a:tcPr/>
                </a:tc>
                <a:tc rowSpan="2">
                  <a:txBody>
                    <a:bodyPr/>
                    <a:lstStyle/>
                    <a:p>
                      <a:endParaRPr lang="en-US" dirty="0"/>
                    </a:p>
                  </a:txBody>
                  <a:tcPr/>
                </a:tc>
              </a:tr>
              <a:tr h="285750">
                <a:tc rowSpan="2">
                  <a:txBody>
                    <a:bodyPr/>
                    <a:lstStyle/>
                    <a:p>
                      <a:endParaRPr lang="en-US" sz="1800" kern="1200" baseline="0" dirty="0" smtClean="0"/>
                    </a:p>
                    <a:p>
                      <a:r>
                        <a:rPr lang="en-US" sz="1800" kern="1200" baseline="0" dirty="0" smtClean="0"/>
                        <a:t>Phytic acid</a:t>
                      </a:r>
                      <a:endParaRPr lang="en-US" sz="1800" dirty="0">
                        <a:latin typeface="+mj-lt"/>
                      </a:endParaRPr>
                    </a:p>
                  </a:txBody>
                  <a:tcPr/>
                </a:tc>
                <a:tc vMerge="1">
                  <a:txBody>
                    <a:bodyPr/>
                    <a:lstStyle/>
                    <a:p>
                      <a:endParaRPr lang="en-US"/>
                    </a:p>
                  </a:txBody>
                  <a:tcPr/>
                </a:tc>
                <a:tc vMerge="1">
                  <a:txBody>
                    <a:bodyPr/>
                    <a:lstStyle/>
                    <a:p>
                      <a:endParaRPr lang="en-US"/>
                    </a:p>
                  </a:txBody>
                  <a:tcPr/>
                </a:tc>
              </a:tr>
              <a:tr h="857250">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 Phytic acid</a:t>
                      </a:r>
                      <a:endParaRPr lang="en-US" sz="1800" kern="1200" dirty="0" smtClean="0"/>
                    </a:p>
                    <a:p>
                      <a:endParaRPr lang="en-US" sz="1800" dirty="0">
                        <a:latin typeface="+mj-lt"/>
                      </a:endParaRPr>
                    </a:p>
                  </a:txBody>
                  <a:tcPr/>
                </a:tc>
                <a:tc>
                  <a:txBody>
                    <a:bodyPr/>
                    <a:lstStyle/>
                    <a:p>
                      <a:endParaRPr lang="en-US" dirty="0"/>
                    </a:p>
                  </a:txBody>
                  <a:tcPr/>
                </a:tc>
              </a:tr>
              <a:tr h="857250">
                <a:tc>
                  <a:txBody>
                    <a:bodyPr/>
                    <a:lstStyle/>
                    <a:p>
                      <a:pPr algn="l"/>
                      <a:r>
                        <a:rPr lang="en-US" sz="1800" baseline="0" dirty="0" smtClean="0"/>
                        <a:t>Hydrocarbons</a:t>
                      </a:r>
                      <a:endParaRPr lang="en-US" sz="1800" baseline="0" dirty="0" smtClean="0">
                        <a:latin typeface="+mj-lt"/>
                      </a:endParaRPr>
                    </a:p>
                  </a:txBody>
                  <a:tcPr/>
                </a:tc>
                <a:tc>
                  <a:txBody>
                    <a:bodyPr/>
                    <a:lstStyle/>
                    <a:p>
                      <a:pPr algn="l"/>
                      <a:r>
                        <a:rPr lang="en-US" sz="1800" baseline="0" dirty="0" smtClean="0"/>
                        <a:t>   Squalene</a:t>
                      </a:r>
                      <a:endParaRPr lang="en-US" sz="1800" dirty="0">
                        <a:latin typeface="+mj-lt"/>
                      </a:endParaRPr>
                    </a:p>
                  </a:txBody>
                  <a:tcPr/>
                </a:tc>
                <a:tc>
                  <a:txBody>
                    <a:bodyPr/>
                    <a:lstStyle/>
                    <a:p>
                      <a:endParaRPr lang="en-US" dirty="0"/>
                    </a:p>
                  </a:txBody>
                  <a:tcPr/>
                </a:tc>
              </a:tr>
              <a:tr h="857250">
                <a:tc>
                  <a:txBody>
                    <a:bodyPr/>
                    <a:lstStyle/>
                    <a:p>
                      <a:pPr algn="l"/>
                      <a:r>
                        <a:rPr lang="en-US" sz="1800" baseline="0" dirty="0" smtClean="0"/>
                        <a:t>Carotenoids</a:t>
                      </a:r>
                    </a:p>
                    <a:p>
                      <a:pPr algn="l"/>
                      <a:endParaRPr lang="en-US" sz="1800" baseline="0" dirty="0" smtClean="0">
                        <a:latin typeface="+mj-lt"/>
                      </a:endParaRPr>
                    </a:p>
                  </a:txBody>
                  <a:tcPr/>
                </a:tc>
                <a:tc>
                  <a:txBody>
                    <a:bodyPr/>
                    <a:lstStyle/>
                    <a:p>
                      <a:pPr algn="l"/>
                      <a:r>
                        <a:rPr lang="el-GR" sz="1800" baseline="0" dirty="0" smtClean="0"/>
                        <a:t>β-</a:t>
                      </a:r>
                      <a:r>
                        <a:rPr lang="en-US" sz="1800" baseline="0" dirty="0" smtClean="0"/>
                        <a:t>carotene</a:t>
                      </a:r>
                      <a:endParaRPr lang="en-US" sz="1800" dirty="0">
                        <a:latin typeface="+mj-lt"/>
                      </a:endParaRPr>
                    </a:p>
                  </a:txBody>
                  <a:tcPr/>
                </a:tc>
                <a:tc>
                  <a:txBody>
                    <a:bodyPr/>
                    <a:lstStyle/>
                    <a:p>
                      <a:endParaRPr lang="en-US" dirty="0"/>
                    </a:p>
                  </a:txBody>
                  <a:tcPr/>
                </a:tc>
              </a:tr>
              <a:tr h="857250">
                <a:tc>
                  <a:txBody>
                    <a:bodyPr/>
                    <a:lstStyle/>
                    <a:p>
                      <a:r>
                        <a:rPr lang="en-US" sz="1800" kern="1200" baseline="0" dirty="0" smtClean="0"/>
                        <a:t>Saponins</a:t>
                      </a:r>
                      <a:endParaRPr lang="en-US" sz="1800" dirty="0">
                        <a:latin typeface="+mj-lt"/>
                      </a:endParaRPr>
                    </a:p>
                  </a:txBody>
                  <a:tcPr/>
                </a:tc>
                <a:tc>
                  <a:txBody>
                    <a:bodyPr/>
                    <a:lstStyle/>
                    <a:p>
                      <a:endParaRPr lang="en-US" sz="1800" dirty="0">
                        <a:latin typeface="+mj-lt"/>
                      </a:endParaRPr>
                    </a:p>
                  </a:txBody>
                  <a:tcPr/>
                </a:tc>
                <a:tc>
                  <a:txBody>
                    <a:bodyPr/>
                    <a:lstStyle/>
                    <a:p>
                      <a:endParaRPr lang="en-US" dirty="0"/>
                    </a:p>
                  </a:txBody>
                  <a:tcPr/>
                </a:tc>
              </a:tr>
              <a:tr h="857250">
                <a:tc>
                  <a:txBody>
                    <a:bodyPr/>
                    <a:lstStyle/>
                    <a:p>
                      <a:r>
                        <a:rPr lang="en-US" sz="1800" dirty="0" smtClean="0"/>
                        <a:t>Phytosterols</a:t>
                      </a:r>
                      <a:endParaRPr lang="en-US" sz="1800" dirty="0">
                        <a:latin typeface="+mj-lt"/>
                      </a:endParaRPr>
                    </a:p>
                  </a:txBody>
                  <a:tcPr/>
                </a:tc>
                <a:tc>
                  <a:txBody>
                    <a:bodyPr/>
                    <a:lstStyle/>
                    <a:p>
                      <a:endParaRPr lang="en-US" sz="1800" dirty="0">
                        <a:latin typeface="+mj-lt"/>
                      </a:endParaRPr>
                    </a:p>
                  </a:txBody>
                  <a:tcPr/>
                </a:tc>
                <a:tc>
                  <a:txBody>
                    <a:bodyPr/>
                    <a:lstStyle/>
                    <a:p>
                      <a:endParaRPr lang="en-US" dirty="0"/>
                    </a:p>
                  </a:txBody>
                  <a:tcPr/>
                </a:tc>
              </a:tr>
            </a:tbl>
          </a:graphicData>
        </a:graphic>
      </p:graphicFrame>
      <p:pic>
        <p:nvPicPr>
          <p:cNvPr id="4105" name="Picture 9" descr="C:\Users\moaz\Desktop\delphinidin.png"/>
          <p:cNvPicPr>
            <a:picLocks noChangeAspect="1" noChangeArrowheads="1"/>
          </p:cNvPicPr>
          <p:nvPr/>
        </p:nvPicPr>
        <p:blipFill>
          <a:blip r:embed="rId3"/>
          <a:srcRect/>
          <a:stretch>
            <a:fillRect/>
          </a:stretch>
        </p:blipFill>
        <p:spPr bwMode="auto">
          <a:xfrm>
            <a:off x="6215074" y="714356"/>
            <a:ext cx="2928926" cy="928694"/>
          </a:xfrm>
          <a:prstGeom prst="rect">
            <a:avLst/>
          </a:prstGeom>
          <a:noFill/>
        </p:spPr>
      </p:pic>
      <p:pic>
        <p:nvPicPr>
          <p:cNvPr id="4106" name="Picture 10" descr="C:\Users\moaz\Desktop\cyanidin.jpg"/>
          <p:cNvPicPr>
            <a:picLocks noChangeAspect="1" noChangeArrowheads="1"/>
          </p:cNvPicPr>
          <p:nvPr/>
        </p:nvPicPr>
        <p:blipFill>
          <a:blip r:embed="rId4" cstate="print"/>
          <a:srcRect/>
          <a:stretch>
            <a:fillRect/>
          </a:stretch>
        </p:blipFill>
        <p:spPr bwMode="auto">
          <a:xfrm>
            <a:off x="6143636" y="1714488"/>
            <a:ext cx="3000364" cy="857256"/>
          </a:xfrm>
          <a:prstGeom prst="rect">
            <a:avLst/>
          </a:prstGeom>
          <a:noFill/>
        </p:spPr>
      </p:pic>
      <p:pic>
        <p:nvPicPr>
          <p:cNvPr id="4107" name="Picture 11" descr="C:\Users\moaz\Desktop\phytatIC ACID.jpg"/>
          <p:cNvPicPr>
            <a:picLocks noChangeAspect="1" noChangeArrowheads="1"/>
          </p:cNvPicPr>
          <p:nvPr/>
        </p:nvPicPr>
        <p:blipFill>
          <a:blip r:embed="rId5"/>
          <a:srcRect/>
          <a:stretch>
            <a:fillRect/>
          </a:stretch>
        </p:blipFill>
        <p:spPr bwMode="auto">
          <a:xfrm>
            <a:off x="6143636" y="2571744"/>
            <a:ext cx="3000364" cy="857257"/>
          </a:xfrm>
          <a:prstGeom prst="rect">
            <a:avLst/>
          </a:prstGeom>
          <a:noFill/>
        </p:spPr>
      </p:pic>
      <p:pic>
        <p:nvPicPr>
          <p:cNvPr id="4108" name="Picture 12" descr="C:\Users\moaz\Desktop\squalenemolecule0240.gif"/>
          <p:cNvPicPr>
            <a:picLocks noChangeAspect="1" noChangeArrowheads="1"/>
          </p:cNvPicPr>
          <p:nvPr/>
        </p:nvPicPr>
        <p:blipFill>
          <a:blip r:embed="rId6"/>
          <a:srcRect/>
          <a:stretch>
            <a:fillRect/>
          </a:stretch>
        </p:blipFill>
        <p:spPr bwMode="auto">
          <a:xfrm>
            <a:off x="6072198" y="3429000"/>
            <a:ext cx="3071802" cy="857256"/>
          </a:xfrm>
          <a:prstGeom prst="rect">
            <a:avLst/>
          </a:prstGeom>
          <a:noFill/>
        </p:spPr>
      </p:pic>
      <p:pic>
        <p:nvPicPr>
          <p:cNvPr id="4109" name="Picture 13" descr="C:\Users\moaz\Desktop\Beta-carotene.png"/>
          <p:cNvPicPr>
            <a:picLocks noChangeAspect="1" noChangeArrowheads="1"/>
          </p:cNvPicPr>
          <p:nvPr/>
        </p:nvPicPr>
        <p:blipFill>
          <a:blip r:embed="rId7"/>
          <a:srcRect/>
          <a:stretch>
            <a:fillRect/>
          </a:stretch>
        </p:blipFill>
        <p:spPr bwMode="auto">
          <a:xfrm>
            <a:off x="6072198" y="4286256"/>
            <a:ext cx="3071802" cy="857256"/>
          </a:xfrm>
          <a:prstGeom prst="rect">
            <a:avLst/>
          </a:prstGeom>
          <a:noFill/>
        </p:spPr>
      </p:pic>
      <p:pic>
        <p:nvPicPr>
          <p:cNvPr id="4110" name="Picture 14" descr="C:\Users\moaz\Desktop\SAPONINS.gif"/>
          <p:cNvPicPr>
            <a:picLocks noChangeAspect="1" noChangeArrowheads="1"/>
          </p:cNvPicPr>
          <p:nvPr/>
        </p:nvPicPr>
        <p:blipFill>
          <a:blip r:embed="rId8"/>
          <a:srcRect/>
          <a:stretch>
            <a:fillRect/>
          </a:stretch>
        </p:blipFill>
        <p:spPr bwMode="auto">
          <a:xfrm>
            <a:off x="6072198" y="5143512"/>
            <a:ext cx="3071802" cy="857256"/>
          </a:xfrm>
          <a:prstGeom prst="rect">
            <a:avLst/>
          </a:prstGeom>
          <a:noFill/>
        </p:spPr>
      </p:pic>
      <p:pic>
        <p:nvPicPr>
          <p:cNvPr id="4111" name="Picture 15" descr="C:\Users\moaz\Desktop\phytosterol.gif"/>
          <p:cNvPicPr>
            <a:picLocks noChangeAspect="1" noChangeArrowheads="1"/>
          </p:cNvPicPr>
          <p:nvPr/>
        </p:nvPicPr>
        <p:blipFill>
          <a:blip r:embed="rId9"/>
          <a:srcRect/>
          <a:stretch>
            <a:fillRect/>
          </a:stretch>
        </p:blipFill>
        <p:spPr bwMode="auto">
          <a:xfrm>
            <a:off x="6072198" y="6000768"/>
            <a:ext cx="3071802" cy="85723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cstate="print"/>
          <a:srcRect/>
          <a:stretch>
            <a:fillRect/>
          </a:stretch>
        </p:blipFill>
        <p:spPr bwMode="auto">
          <a:xfrm>
            <a:off x="0" y="1357298"/>
            <a:ext cx="9144000" cy="5000660"/>
          </a:xfrm>
          <a:prstGeom prst="rect">
            <a:avLst/>
          </a:prstGeom>
          <a:noFill/>
          <a:ln w="9525">
            <a:noFill/>
            <a:miter lim="800000"/>
            <a:headEnd/>
            <a:tailEnd/>
          </a:ln>
          <a:effectLst/>
        </p:spPr>
      </p:pic>
      <p:sp>
        <p:nvSpPr>
          <p:cNvPr id="4" name="Rectangle 3"/>
          <p:cNvSpPr/>
          <p:nvPr/>
        </p:nvSpPr>
        <p:spPr>
          <a:xfrm>
            <a:off x="0" y="6396335"/>
            <a:ext cx="7505388" cy="461665"/>
          </a:xfrm>
          <a:prstGeom prst="rect">
            <a:avLst/>
          </a:prstGeom>
        </p:spPr>
        <p:txBody>
          <a:bodyPr wrap="none">
            <a:spAutoFit/>
          </a:bodyPr>
          <a:lstStyle/>
          <a:p>
            <a:r>
              <a:rPr lang="en-US" sz="2400" b="1" dirty="0" smtClean="0"/>
              <a:t>Hernandez-Salazar.</a:t>
            </a:r>
            <a:r>
              <a:rPr lang="en-GB" sz="2400" b="1" i="1" dirty="0" smtClean="0"/>
              <a:t> 2010. J Sci Food Agric; 90: 1417–1422</a:t>
            </a:r>
            <a:endParaRPr lang="en-US" sz="24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0" y="0"/>
          <a:ext cx="8929718"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مستطيل 3"/>
          <p:cNvSpPr/>
          <p:nvPr/>
        </p:nvSpPr>
        <p:spPr>
          <a:xfrm>
            <a:off x="142844" y="5500702"/>
            <a:ext cx="4929222" cy="461665"/>
          </a:xfrm>
          <a:prstGeom prst="rect">
            <a:avLst/>
          </a:prstGeom>
        </p:spPr>
        <p:txBody>
          <a:bodyPr wrap="square">
            <a:spAutoFit/>
          </a:bodyPr>
          <a:lstStyle/>
          <a:p>
            <a:pPr>
              <a:buNone/>
            </a:pPr>
            <a:r>
              <a:rPr lang="en-US" sz="2400" dirty="0" smtClean="0"/>
              <a:t>Milner. (2006). Nutritional Oncology.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85838" y="1057275"/>
            <a:ext cx="7729566" cy="4743450"/>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814388" y="157163"/>
            <a:ext cx="7829578" cy="6543675"/>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428596" y="571480"/>
            <a:ext cx="8286808" cy="5324495"/>
          </a:xfrm>
          <a:prstGeom prst="rect">
            <a:avLst/>
          </a:prstGeom>
          <a:noFill/>
          <a:ln w="9525">
            <a:noFill/>
            <a:miter lim="800000"/>
            <a:headEnd/>
            <a:tailEnd/>
          </a:ln>
          <a:effectLst/>
        </p:spPr>
      </p:pic>
      <p:sp>
        <p:nvSpPr>
          <p:cNvPr id="3" name="Rectangle 2"/>
          <p:cNvSpPr/>
          <p:nvPr/>
        </p:nvSpPr>
        <p:spPr>
          <a:xfrm>
            <a:off x="214282" y="6000768"/>
            <a:ext cx="8715436" cy="830997"/>
          </a:xfrm>
          <a:prstGeom prst="rect">
            <a:avLst/>
          </a:prstGeom>
        </p:spPr>
        <p:txBody>
          <a:bodyPr wrap="square">
            <a:spAutoFit/>
          </a:bodyPr>
          <a:lstStyle/>
          <a:p>
            <a:pPr algn="ctr"/>
            <a:r>
              <a:rPr lang="en-GB" sz="2400" dirty="0" smtClean="0"/>
              <a:t>Faris </a:t>
            </a:r>
            <a:r>
              <a:rPr lang="en-GB" sz="2400" i="1" dirty="0" smtClean="0"/>
              <a:t>et al. </a:t>
            </a:r>
            <a:r>
              <a:rPr lang="en-GB" sz="2400" dirty="0" smtClean="0"/>
              <a:t>(2011).  Unpublished article: </a:t>
            </a:r>
          </a:p>
          <a:p>
            <a:pPr algn="ctr"/>
            <a:r>
              <a:rPr lang="en-GB" sz="2400" dirty="0" smtClean="0"/>
              <a:t>Lentils as a Nutraceutical Functional Foods.</a:t>
            </a:r>
            <a:endParaRPr lang="en-US" sz="2400" i="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7158" y="2571744"/>
            <a:ext cx="8229600" cy="1143000"/>
          </a:xfrm>
        </p:spPr>
        <p:txBody>
          <a:bodyPr>
            <a:normAutofit/>
          </a:bodyPr>
          <a:lstStyle/>
          <a:p>
            <a:r>
              <a:rPr lang="ar-SA" sz="6600" dirty="0" smtClean="0"/>
              <a:t>تأثير العدس على السمنة</a:t>
            </a:r>
            <a:endParaRPr lang="en-US" sz="6600" dirty="0"/>
          </a:p>
        </p:txBody>
      </p:sp>
      <p:pic>
        <p:nvPicPr>
          <p:cNvPr id="3" name="Picture 2" descr="D:\Lentils pictures\lentils21.jpg"/>
          <p:cNvPicPr>
            <a:picLocks noChangeAspect="1" noChangeArrowheads="1"/>
          </p:cNvPicPr>
          <p:nvPr/>
        </p:nvPicPr>
        <p:blipFill>
          <a:blip r:embed="rId2" cstate="print"/>
          <a:srcRect/>
          <a:stretch>
            <a:fillRect/>
          </a:stretch>
        </p:blipFill>
        <p:spPr bwMode="auto">
          <a:xfrm>
            <a:off x="7143768" y="0"/>
            <a:ext cx="2000232" cy="1818362"/>
          </a:xfrm>
          <a:prstGeom prst="rect">
            <a:avLst/>
          </a:prstGeom>
          <a:noFill/>
        </p:spPr>
      </p:pic>
      <p:pic>
        <p:nvPicPr>
          <p:cNvPr id="4" name="Picture 5" descr="D:\Lentils pictures\lentils-image1.jpg"/>
          <p:cNvPicPr>
            <a:picLocks noChangeAspect="1" noChangeArrowheads="1"/>
          </p:cNvPicPr>
          <p:nvPr/>
        </p:nvPicPr>
        <p:blipFill>
          <a:blip r:embed="rId3" cstate="print"/>
          <a:srcRect/>
          <a:stretch>
            <a:fillRect/>
          </a:stretch>
        </p:blipFill>
        <p:spPr bwMode="auto">
          <a:xfrm>
            <a:off x="7043748" y="4857760"/>
            <a:ext cx="2100252" cy="2000240"/>
          </a:xfrm>
          <a:prstGeom prst="rect">
            <a:avLst/>
          </a:prstGeom>
          <a:noFill/>
        </p:spPr>
      </p:pic>
      <p:pic>
        <p:nvPicPr>
          <p:cNvPr id="5" name="Picture 7" descr="D:\Lentils pictures\Red lentils.jpg"/>
          <p:cNvPicPr>
            <a:picLocks noChangeAspect="1" noChangeArrowheads="1"/>
          </p:cNvPicPr>
          <p:nvPr/>
        </p:nvPicPr>
        <p:blipFill>
          <a:blip r:embed="rId4" cstate="print"/>
          <a:srcRect/>
          <a:stretch>
            <a:fillRect/>
          </a:stretch>
        </p:blipFill>
        <p:spPr bwMode="auto">
          <a:xfrm>
            <a:off x="0" y="4631126"/>
            <a:ext cx="2500298" cy="2226874"/>
          </a:xfrm>
          <a:prstGeom prst="rect">
            <a:avLst/>
          </a:prstGeom>
          <a:noFill/>
        </p:spPr>
      </p:pic>
      <p:pic>
        <p:nvPicPr>
          <p:cNvPr id="6" name="Picture 4" descr="D:\Lentils pictures\images.jpg"/>
          <p:cNvPicPr>
            <a:picLocks noChangeAspect="1" noChangeArrowheads="1"/>
          </p:cNvPicPr>
          <p:nvPr/>
        </p:nvPicPr>
        <p:blipFill>
          <a:blip r:embed="rId5" cstate="print"/>
          <a:srcRect/>
          <a:stretch>
            <a:fillRect/>
          </a:stretch>
        </p:blipFill>
        <p:spPr bwMode="auto">
          <a:xfrm>
            <a:off x="0" y="0"/>
            <a:ext cx="2000232" cy="194311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تأثير العدس على الشهية</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1285852" y="1429206"/>
            <a:ext cx="7248544" cy="5428794"/>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857826" y="1285860"/>
            <a:ext cx="7166980" cy="5379007"/>
          </a:xfrm>
          <a:prstGeom prst="rect">
            <a:avLst/>
          </a:prstGeom>
          <a:noFill/>
          <a:ln w="9525">
            <a:noFill/>
            <a:miter lim="800000"/>
            <a:headEnd/>
            <a:tailEnd/>
          </a:ln>
          <a:effectLst/>
        </p:spPr>
      </p:pic>
      <p:sp>
        <p:nvSpPr>
          <p:cNvPr id="4" name="Title 1"/>
          <p:cNvSpPr>
            <a:spLocks noGrp="1"/>
          </p:cNvSpPr>
          <p:nvPr>
            <p:ph type="title"/>
          </p:nvPr>
        </p:nvSpPr>
        <p:spPr/>
        <p:txBody>
          <a:bodyPr/>
          <a:lstStyle/>
          <a:p>
            <a:r>
              <a:rPr lang="ar-SA" dirty="0" smtClean="0"/>
              <a:t>تأثير العدس على الشهية</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العدس وارتفاع سكر الدم</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1285852" y="1473085"/>
            <a:ext cx="7172344" cy="5384915"/>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cstate="print"/>
          <a:srcRect/>
          <a:stretch>
            <a:fillRect/>
          </a:stretch>
        </p:blipFill>
        <p:spPr bwMode="auto">
          <a:xfrm>
            <a:off x="1214414" y="1500174"/>
            <a:ext cx="7177106" cy="5168516"/>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1285852" y="1376804"/>
            <a:ext cx="7305695" cy="5481196"/>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cstate="print"/>
          <a:srcRect/>
          <a:stretch>
            <a:fillRect/>
          </a:stretch>
        </p:blipFill>
        <p:spPr bwMode="auto">
          <a:xfrm>
            <a:off x="1214414" y="1458002"/>
            <a:ext cx="7172344" cy="5399998"/>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body" idx="1"/>
          </p:nvPr>
        </p:nvSpPr>
        <p:spPr>
          <a:xfrm>
            <a:off x="4800600" y="0"/>
            <a:ext cx="4343400" cy="4800600"/>
          </a:xfrm>
        </p:spPr>
        <p:txBody>
          <a:bodyPr>
            <a:normAutofit fontScale="85000" lnSpcReduction="10000"/>
          </a:bodyPr>
          <a:lstStyle/>
          <a:p>
            <a:pPr lvl="1" algn="r" rtl="1">
              <a:buNone/>
              <a:defRPr/>
            </a:pPr>
            <a:r>
              <a:rPr lang="en-US" altLang="en-US" sz="4000" dirty="0" smtClean="0"/>
              <a:t>-</a:t>
            </a:r>
          </a:p>
          <a:p>
            <a:pPr lvl="1" algn="r" rtl="1">
              <a:buNone/>
              <a:defRPr/>
            </a:pPr>
            <a:r>
              <a:rPr lang="ar-JO" altLang="en-US" sz="4000" dirty="0" smtClean="0"/>
              <a:t>مصادر الأغذية الوظيفية:</a:t>
            </a:r>
          </a:p>
          <a:p>
            <a:pPr lvl="1" algn="r" rtl="1">
              <a:buFont typeface="Wingdings" pitchFamily="2" charset="2"/>
              <a:buNone/>
              <a:defRPr/>
            </a:pPr>
            <a:endParaRPr lang="ar-JO" altLang="en-US" sz="4000" dirty="0" smtClean="0"/>
          </a:p>
          <a:p>
            <a:pPr lvl="1" algn="r" rtl="1">
              <a:buNone/>
              <a:defRPr/>
            </a:pPr>
            <a:r>
              <a:rPr lang="en-US" altLang="en-US" sz="4800" dirty="0" smtClean="0"/>
              <a:t>-</a:t>
            </a:r>
            <a:r>
              <a:rPr lang="ar-JO" altLang="en-US" sz="4800" dirty="0" smtClean="0"/>
              <a:t>طبيعية</a:t>
            </a:r>
            <a:endParaRPr lang="en-US" altLang="en-US" sz="4000" dirty="0" smtClean="0"/>
          </a:p>
          <a:p>
            <a:pPr lvl="1" algn="r" rtl="1">
              <a:buFont typeface="Wingdings" pitchFamily="2" charset="2"/>
              <a:buNone/>
              <a:defRPr/>
            </a:pPr>
            <a:endParaRPr lang="en-US" altLang="en-US" sz="4000" dirty="0" smtClean="0"/>
          </a:p>
          <a:p>
            <a:pPr lvl="1" algn="r" rtl="1">
              <a:defRPr/>
            </a:pPr>
            <a:endParaRPr lang="en-US" altLang="en-US" sz="4000" dirty="0" smtClean="0"/>
          </a:p>
          <a:p>
            <a:pPr lvl="1" algn="r" rtl="1">
              <a:defRPr/>
            </a:pPr>
            <a:endParaRPr lang="en-US" altLang="en-US" sz="4000" dirty="0" smtClean="0"/>
          </a:p>
          <a:p>
            <a:pPr lvl="1" algn="r" rtl="1">
              <a:buNone/>
              <a:defRPr/>
            </a:pPr>
            <a:r>
              <a:rPr lang="en-US" altLang="en-US" sz="4800" dirty="0" smtClean="0"/>
              <a:t>-</a:t>
            </a:r>
            <a:r>
              <a:rPr lang="ar-JO" altLang="en-US" sz="4800" dirty="0" smtClean="0"/>
              <a:t>مصنعة</a:t>
            </a:r>
            <a:endParaRPr lang="en-US" altLang="en-US" sz="4000" dirty="0" smtClean="0"/>
          </a:p>
        </p:txBody>
      </p:sp>
      <p:pic>
        <p:nvPicPr>
          <p:cNvPr id="23555" name="Picture 3" descr="in-text_pg467"/>
          <p:cNvPicPr>
            <a:picLocks noChangeAspect="1" noChangeArrowheads="1"/>
          </p:cNvPicPr>
          <p:nvPr/>
        </p:nvPicPr>
        <p:blipFill>
          <a:blip r:embed="rId3" cstate="print"/>
          <a:srcRect/>
          <a:stretch>
            <a:fillRect/>
          </a:stretch>
        </p:blipFill>
        <p:spPr bwMode="auto">
          <a:xfrm>
            <a:off x="0" y="0"/>
            <a:ext cx="4857752" cy="3402013"/>
          </a:xfrm>
          <a:prstGeom prst="rect">
            <a:avLst/>
          </a:prstGeom>
          <a:noFill/>
          <a:ln w="9525">
            <a:noFill/>
            <a:miter lim="800000"/>
            <a:headEnd/>
            <a:tailEnd/>
          </a:ln>
        </p:spPr>
      </p:pic>
      <p:pic>
        <p:nvPicPr>
          <p:cNvPr id="23556" name="Picture 4" descr="in-text_pg469"/>
          <p:cNvPicPr>
            <a:picLocks noChangeAspect="1" noChangeArrowheads="1"/>
          </p:cNvPicPr>
          <p:nvPr/>
        </p:nvPicPr>
        <p:blipFill>
          <a:blip r:embed="rId4" cstate="print"/>
          <a:srcRect/>
          <a:stretch>
            <a:fillRect/>
          </a:stretch>
        </p:blipFill>
        <p:spPr bwMode="auto">
          <a:xfrm>
            <a:off x="0" y="3200400"/>
            <a:ext cx="4857752"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2210">
                                            <p:txEl>
                                              <p:pRg st="0" end="0"/>
                                            </p:txEl>
                                          </p:spTgt>
                                        </p:tgtEl>
                                        <p:attrNameLst>
                                          <p:attrName>style.visibility</p:attrName>
                                        </p:attrNameLst>
                                      </p:cBhvr>
                                      <p:to>
                                        <p:strVal val="visible"/>
                                      </p:to>
                                    </p:set>
                                    <p:anim calcmode="lin" valueType="num">
                                      <p:cBhvr additive="base">
                                        <p:cTn id="7" dur="500" fill="hold"/>
                                        <p:tgtEl>
                                          <p:spTgt spid="2222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22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2210">
                                            <p:txEl>
                                              <p:pRg st="1" end="1"/>
                                            </p:txEl>
                                          </p:spTgt>
                                        </p:tgtEl>
                                        <p:attrNameLst>
                                          <p:attrName>style.visibility</p:attrName>
                                        </p:attrNameLst>
                                      </p:cBhvr>
                                      <p:to>
                                        <p:strVal val="visible"/>
                                      </p:to>
                                    </p:set>
                                    <p:anim calcmode="lin" valueType="num">
                                      <p:cBhvr additive="base">
                                        <p:cTn id="13" dur="500" fill="hold"/>
                                        <p:tgtEl>
                                          <p:spTgt spid="2222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22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2210">
                                            <p:txEl>
                                              <p:pRg st="3" end="3"/>
                                            </p:txEl>
                                          </p:spTgt>
                                        </p:tgtEl>
                                        <p:attrNameLst>
                                          <p:attrName>style.visibility</p:attrName>
                                        </p:attrNameLst>
                                      </p:cBhvr>
                                      <p:to>
                                        <p:strVal val="visible"/>
                                      </p:to>
                                    </p:set>
                                    <p:anim calcmode="lin" valueType="num">
                                      <p:cBhvr additive="base">
                                        <p:cTn id="19" dur="500" fill="hold"/>
                                        <p:tgtEl>
                                          <p:spTgt spid="2222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22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2210">
                                            <p:txEl>
                                              <p:pRg st="7" end="7"/>
                                            </p:txEl>
                                          </p:spTgt>
                                        </p:tgtEl>
                                        <p:attrNameLst>
                                          <p:attrName>style.visibility</p:attrName>
                                        </p:attrNameLst>
                                      </p:cBhvr>
                                      <p:to>
                                        <p:strVal val="visible"/>
                                      </p:to>
                                    </p:set>
                                    <p:anim calcmode="lin" valueType="num">
                                      <p:cBhvr additive="base">
                                        <p:cTn id="25" dur="500" fill="hold"/>
                                        <p:tgtEl>
                                          <p:spTgt spid="222210">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221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build="p" bldLvl="3"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cstate="print"/>
          <a:srcRect/>
          <a:stretch>
            <a:fillRect/>
          </a:stretch>
        </p:blipFill>
        <p:spPr bwMode="auto">
          <a:xfrm>
            <a:off x="785786" y="1581815"/>
            <a:ext cx="7015180" cy="5276185"/>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cstate="print"/>
          <a:srcRect/>
          <a:stretch>
            <a:fillRect/>
          </a:stretch>
        </p:blipFill>
        <p:spPr bwMode="auto">
          <a:xfrm>
            <a:off x="1428728" y="1357298"/>
            <a:ext cx="7153294" cy="5385743"/>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a:off x="1428728" y="1417306"/>
            <a:ext cx="7239019" cy="5440694"/>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cstate="print"/>
          <a:srcRect/>
          <a:stretch>
            <a:fillRect/>
          </a:stretch>
        </p:blipFill>
        <p:spPr bwMode="auto">
          <a:xfrm>
            <a:off x="1714480" y="1785926"/>
            <a:ext cx="6453201" cy="4829711"/>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cstate="print"/>
          <a:srcRect/>
          <a:stretch>
            <a:fillRect/>
          </a:stretch>
        </p:blipFill>
        <p:spPr bwMode="auto">
          <a:xfrm>
            <a:off x="2000232" y="1844895"/>
            <a:ext cx="6681803" cy="5013105"/>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7158" y="2571744"/>
            <a:ext cx="8229600" cy="1143000"/>
          </a:xfrm>
        </p:spPr>
        <p:txBody>
          <a:bodyPr>
            <a:normAutofit/>
          </a:bodyPr>
          <a:lstStyle/>
          <a:p>
            <a:r>
              <a:rPr lang="ar-SA" sz="5400" dirty="0" smtClean="0"/>
              <a:t>تأثير العدس على ارتفاع ضغط الدم</a:t>
            </a:r>
            <a:endParaRPr lang="en-US" sz="5400" dirty="0"/>
          </a:p>
        </p:txBody>
      </p:sp>
      <p:pic>
        <p:nvPicPr>
          <p:cNvPr id="3" name="Picture 2" descr="D:\Lentils pictures\lentils21.jpg"/>
          <p:cNvPicPr>
            <a:picLocks noChangeAspect="1" noChangeArrowheads="1"/>
          </p:cNvPicPr>
          <p:nvPr/>
        </p:nvPicPr>
        <p:blipFill>
          <a:blip r:embed="rId2" cstate="print"/>
          <a:srcRect/>
          <a:stretch>
            <a:fillRect/>
          </a:stretch>
        </p:blipFill>
        <p:spPr bwMode="auto">
          <a:xfrm>
            <a:off x="7143768" y="0"/>
            <a:ext cx="2000232" cy="1818362"/>
          </a:xfrm>
          <a:prstGeom prst="rect">
            <a:avLst/>
          </a:prstGeom>
          <a:noFill/>
        </p:spPr>
      </p:pic>
      <p:pic>
        <p:nvPicPr>
          <p:cNvPr id="4" name="Picture 5" descr="D:\Lentils pictures\lentils-image1.jpg"/>
          <p:cNvPicPr>
            <a:picLocks noChangeAspect="1" noChangeArrowheads="1"/>
          </p:cNvPicPr>
          <p:nvPr/>
        </p:nvPicPr>
        <p:blipFill>
          <a:blip r:embed="rId3" cstate="print"/>
          <a:srcRect/>
          <a:stretch>
            <a:fillRect/>
          </a:stretch>
        </p:blipFill>
        <p:spPr bwMode="auto">
          <a:xfrm>
            <a:off x="7043748" y="4857760"/>
            <a:ext cx="2100252" cy="2000240"/>
          </a:xfrm>
          <a:prstGeom prst="rect">
            <a:avLst/>
          </a:prstGeom>
          <a:noFill/>
        </p:spPr>
      </p:pic>
      <p:pic>
        <p:nvPicPr>
          <p:cNvPr id="5" name="Picture 7" descr="D:\Lentils pictures\Red lentils.jpg"/>
          <p:cNvPicPr>
            <a:picLocks noChangeAspect="1" noChangeArrowheads="1"/>
          </p:cNvPicPr>
          <p:nvPr/>
        </p:nvPicPr>
        <p:blipFill>
          <a:blip r:embed="rId4" cstate="print"/>
          <a:srcRect/>
          <a:stretch>
            <a:fillRect/>
          </a:stretch>
        </p:blipFill>
        <p:spPr bwMode="auto">
          <a:xfrm>
            <a:off x="0" y="4631126"/>
            <a:ext cx="2500298" cy="2226874"/>
          </a:xfrm>
          <a:prstGeom prst="rect">
            <a:avLst/>
          </a:prstGeom>
          <a:noFill/>
        </p:spPr>
      </p:pic>
      <p:pic>
        <p:nvPicPr>
          <p:cNvPr id="6" name="Picture 4" descr="D:\Lentils pictures\images.jpg"/>
          <p:cNvPicPr>
            <a:picLocks noChangeAspect="1" noChangeArrowheads="1"/>
          </p:cNvPicPr>
          <p:nvPr/>
        </p:nvPicPr>
        <p:blipFill>
          <a:blip r:embed="rId5" cstate="print"/>
          <a:srcRect/>
          <a:stretch>
            <a:fillRect/>
          </a:stretch>
        </p:blipFill>
        <p:spPr bwMode="auto">
          <a:xfrm>
            <a:off x="0" y="0"/>
            <a:ext cx="2000232" cy="194311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0"/>
            <a:ext cx="9144000" cy="5967910"/>
          </a:xfrm>
          <a:prstGeom prst="rect">
            <a:avLst/>
          </a:prstGeom>
          <a:noFill/>
          <a:ln w="9525">
            <a:noFill/>
            <a:miter lim="800000"/>
            <a:headEnd/>
            <a:tailEnd/>
          </a:ln>
          <a:effectLst/>
        </p:spPr>
      </p:pic>
      <p:sp>
        <p:nvSpPr>
          <p:cNvPr id="3" name="Rectangle 3"/>
          <p:cNvSpPr/>
          <p:nvPr/>
        </p:nvSpPr>
        <p:spPr>
          <a:xfrm>
            <a:off x="428596" y="6488668"/>
            <a:ext cx="7643866" cy="369332"/>
          </a:xfrm>
          <a:prstGeom prst="rect">
            <a:avLst/>
          </a:prstGeom>
        </p:spPr>
        <p:txBody>
          <a:bodyPr wrap="square">
            <a:spAutoFit/>
          </a:bodyPr>
          <a:lstStyle/>
          <a:p>
            <a:r>
              <a:rPr lang="en-GB" dirty="0" smtClean="0"/>
              <a:t>Boye et al. 2010.</a:t>
            </a:r>
            <a:r>
              <a:rPr lang="en-GB" i="1" dirty="0" smtClean="0"/>
              <a:t>Food Science and Technology ,</a:t>
            </a:r>
            <a:r>
              <a:rPr lang="en-GB" dirty="0" smtClean="0"/>
              <a:t>43:987–991.</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1000108"/>
            <a:ext cx="8715404" cy="4643470"/>
          </a:xfrm>
          <a:prstGeom prst="rect">
            <a:avLst/>
          </a:prstGeom>
          <a:noFill/>
          <a:ln w="9525">
            <a:noFill/>
            <a:miter lim="800000"/>
            <a:headEnd/>
            <a:tailEnd/>
          </a:ln>
          <a:effectLst/>
        </p:spPr>
      </p:pic>
      <p:sp>
        <p:nvSpPr>
          <p:cNvPr id="3" name="Title 1"/>
          <p:cNvSpPr txBox="1">
            <a:spLocks/>
          </p:cNvSpPr>
          <p:nvPr/>
        </p:nvSpPr>
        <p:spPr>
          <a:xfrm>
            <a:off x="457200" y="274638"/>
            <a:ext cx="8229600" cy="93978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0" i="0" u="none" strike="noStrike" kern="1200" cap="none" spc="0" normalizeH="0" baseline="0" noProof="0" dirty="0" smtClean="0">
                <a:ln>
                  <a:noFill/>
                </a:ln>
                <a:solidFill>
                  <a:schemeClr val="tx1"/>
                </a:solidFill>
                <a:effectLst/>
                <a:uLnTx/>
                <a:uFillTx/>
                <a:latin typeface="+mj-lt"/>
                <a:ea typeface="+mj-ea"/>
                <a:cs typeface="+mj-cs"/>
              </a:rPr>
              <a:t>العدس وارتفاع ضغ</a:t>
            </a:r>
            <a:r>
              <a:rPr lang="ar-SA" sz="4400" dirty="0" smtClean="0">
                <a:latin typeface="+mj-lt"/>
                <a:ea typeface="+mj-ea"/>
                <a:cs typeface="+mj-cs"/>
              </a:rPr>
              <a:t>ط الدم</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428596" y="6488668"/>
            <a:ext cx="7643866" cy="369332"/>
          </a:xfrm>
          <a:prstGeom prst="rect">
            <a:avLst/>
          </a:prstGeom>
        </p:spPr>
        <p:txBody>
          <a:bodyPr wrap="square">
            <a:spAutoFit/>
          </a:bodyPr>
          <a:lstStyle/>
          <a:p>
            <a:r>
              <a:rPr lang="en-GB" dirty="0" smtClean="0"/>
              <a:t>Boye et al. 2010.</a:t>
            </a:r>
            <a:r>
              <a:rPr lang="en-GB" i="1" dirty="0" smtClean="0"/>
              <a:t>Food Science and Technology ,</a:t>
            </a:r>
            <a:r>
              <a:rPr lang="en-GB" dirty="0" smtClean="0"/>
              <a:t>43:987–991.</a:t>
            </a:r>
            <a:endParaRPr lang="en-US" dirty="0"/>
          </a:p>
        </p:txBody>
      </p:sp>
      <p:pic>
        <p:nvPicPr>
          <p:cNvPr id="76801" name="Picture 1"/>
          <p:cNvPicPr>
            <a:picLocks noChangeAspect="1" noChangeArrowheads="1"/>
          </p:cNvPicPr>
          <p:nvPr/>
        </p:nvPicPr>
        <p:blipFill>
          <a:blip r:embed="rId3"/>
          <a:srcRect/>
          <a:stretch>
            <a:fillRect/>
          </a:stretch>
        </p:blipFill>
        <p:spPr bwMode="auto">
          <a:xfrm>
            <a:off x="0" y="5357826"/>
            <a:ext cx="8715404" cy="1085850"/>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1000108"/>
            <a:ext cx="9144000" cy="5000660"/>
          </a:xfrm>
          <a:prstGeom prst="rect">
            <a:avLst/>
          </a:prstGeom>
          <a:noFill/>
          <a:ln w="9525">
            <a:noFill/>
            <a:miter lim="800000"/>
            <a:headEnd/>
            <a:tailEnd/>
          </a:ln>
          <a:effectLst/>
        </p:spPr>
      </p:pic>
      <p:pic>
        <p:nvPicPr>
          <p:cNvPr id="75777" name="Picture 1"/>
          <p:cNvPicPr>
            <a:picLocks noChangeAspect="1" noChangeArrowheads="1"/>
          </p:cNvPicPr>
          <p:nvPr/>
        </p:nvPicPr>
        <p:blipFill>
          <a:blip r:embed="rId3"/>
          <a:srcRect/>
          <a:stretch>
            <a:fillRect/>
          </a:stretch>
        </p:blipFill>
        <p:spPr bwMode="auto">
          <a:xfrm>
            <a:off x="0" y="4929198"/>
            <a:ext cx="9144000" cy="1143008"/>
          </a:xfrm>
          <a:prstGeom prst="rect">
            <a:avLst/>
          </a:prstGeom>
          <a:noFill/>
          <a:ln w="9525">
            <a:noFill/>
            <a:miter lim="800000"/>
            <a:headEnd/>
            <a:tailEnd/>
          </a:ln>
          <a:effectLst/>
        </p:spPr>
      </p:pic>
      <p:sp>
        <p:nvSpPr>
          <p:cNvPr id="4" name="Rectangle 3"/>
          <p:cNvSpPr/>
          <p:nvPr/>
        </p:nvSpPr>
        <p:spPr>
          <a:xfrm>
            <a:off x="428596" y="6488668"/>
            <a:ext cx="7643866" cy="369332"/>
          </a:xfrm>
          <a:prstGeom prst="rect">
            <a:avLst/>
          </a:prstGeom>
        </p:spPr>
        <p:txBody>
          <a:bodyPr wrap="square">
            <a:spAutoFit/>
          </a:bodyPr>
          <a:lstStyle/>
          <a:p>
            <a:r>
              <a:rPr lang="en-GB" dirty="0" smtClean="0"/>
              <a:t>Boye et al. 2010.</a:t>
            </a:r>
            <a:r>
              <a:rPr lang="en-GB" i="1" dirty="0" smtClean="0"/>
              <a:t>Food Science and Technology ,</a:t>
            </a:r>
            <a:r>
              <a:rPr lang="en-GB" dirty="0" smtClean="0"/>
              <a:t>43:987–991.</a:t>
            </a:r>
            <a:endParaRPr lang="en-US" dirty="0"/>
          </a:p>
        </p:txBody>
      </p:sp>
      <p:sp>
        <p:nvSpPr>
          <p:cNvPr id="5" name="Title 1"/>
          <p:cNvSpPr txBox="1">
            <a:spLocks/>
          </p:cNvSpPr>
          <p:nvPr/>
        </p:nvSpPr>
        <p:spPr>
          <a:xfrm>
            <a:off x="457200" y="274638"/>
            <a:ext cx="8229600" cy="93978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0" i="0" u="none" strike="noStrike" kern="1200" cap="none" spc="0" normalizeH="0" baseline="0" noProof="0" smtClean="0">
                <a:ln>
                  <a:noFill/>
                </a:ln>
                <a:solidFill>
                  <a:schemeClr val="tx1"/>
                </a:solidFill>
                <a:effectLst/>
                <a:uLnTx/>
                <a:uFillTx/>
                <a:latin typeface="+mj-lt"/>
                <a:ea typeface="+mj-ea"/>
                <a:cs typeface="+mj-cs"/>
              </a:rPr>
              <a:t>العدس ومرض ارتفاع الضغط</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7158" y="2571744"/>
            <a:ext cx="8229600" cy="1143000"/>
          </a:xfrm>
        </p:spPr>
        <p:txBody>
          <a:bodyPr>
            <a:normAutofit fontScale="90000"/>
          </a:bodyPr>
          <a:lstStyle/>
          <a:p>
            <a:r>
              <a:rPr lang="ar-SA" sz="6600" dirty="0" smtClean="0"/>
              <a:t>العدس وصحة الجهاز الهضمي</a:t>
            </a:r>
            <a:r>
              <a:rPr lang="en-US" sz="6600" dirty="0" smtClean="0"/>
              <a:t/>
            </a:r>
            <a:br>
              <a:rPr lang="en-US" sz="6600" dirty="0" smtClean="0"/>
            </a:br>
            <a:r>
              <a:rPr lang="en-US" sz="6600" dirty="0" smtClean="0"/>
              <a:t>Lentils and GIT Health</a:t>
            </a:r>
            <a:endParaRPr lang="en-US" sz="6600" dirty="0"/>
          </a:p>
        </p:txBody>
      </p:sp>
      <p:pic>
        <p:nvPicPr>
          <p:cNvPr id="3" name="Picture 2" descr="D:\Lentils pictures\lentils21.jpg"/>
          <p:cNvPicPr>
            <a:picLocks noChangeAspect="1" noChangeArrowheads="1"/>
          </p:cNvPicPr>
          <p:nvPr/>
        </p:nvPicPr>
        <p:blipFill>
          <a:blip r:embed="rId2" cstate="print"/>
          <a:srcRect/>
          <a:stretch>
            <a:fillRect/>
          </a:stretch>
        </p:blipFill>
        <p:spPr bwMode="auto">
          <a:xfrm>
            <a:off x="7143768" y="0"/>
            <a:ext cx="2000232" cy="1818362"/>
          </a:xfrm>
          <a:prstGeom prst="rect">
            <a:avLst/>
          </a:prstGeom>
          <a:noFill/>
        </p:spPr>
      </p:pic>
      <p:pic>
        <p:nvPicPr>
          <p:cNvPr id="4" name="Picture 5" descr="D:\Lentils pictures\lentils-image1.jpg"/>
          <p:cNvPicPr>
            <a:picLocks noChangeAspect="1" noChangeArrowheads="1"/>
          </p:cNvPicPr>
          <p:nvPr/>
        </p:nvPicPr>
        <p:blipFill>
          <a:blip r:embed="rId3" cstate="print"/>
          <a:srcRect/>
          <a:stretch>
            <a:fillRect/>
          </a:stretch>
        </p:blipFill>
        <p:spPr bwMode="auto">
          <a:xfrm>
            <a:off x="7043748" y="4857760"/>
            <a:ext cx="2100252" cy="2000240"/>
          </a:xfrm>
          <a:prstGeom prst="rect">
            <a:avLst/>
          </a:prstGeom>
          <a:noFill/>
        </p:spPr>
      </p:pic>
      <p:pic>
        <p:nvPicPr>
          <p:cNvPr id="5" name="Picture 7" descr="D:\Lentils pictures\Red lentils.jpg"/>
          <p:cNvPicPr>
            <a:picLocks noChangeAspect="1" noChangeArrowheads="1"/>
          </p:cNvPicPr>
          <p:nvPr/>
        </p:nvPicPr>
        <p:blipFill>
          <a:blip r:embed="rId4" cstate="print"/>
          <a:srcRect/>
          <a:stretch>
            <a:fillRect/>
          </a:stretch>
        </p:blipFill>
        <p:spPr bwMode="auto">
          <a:xfrm>
            <a:off x="0" y="4631126"/>
            <a:ext cx="2500298" cy="2226874"/>
          </a:xfrm>
          <a:prstGeom prst="rect">
            <a:avLst/>
          </a:prstGeom>
          <a:noFill/>
        </p:spPr>
      </p:pic>
      <p:pic>
        <p:nvPicPr>
          <p:cNvPr id="6" name="Picture 4" descr="D:\Lentils pictures\images.jpg"/>
          <p:cNvPicPr>
            <a:picLocks noChangeAspect="1" noChangeArrowheads="1"/>
          </p:cNvPicPr>
          <p:nvPr/>
        </p:nvPicPr>
        <p:blipFill>
          <a:blip r:embed="rId5" cstate="print"/>
          <a:srcRect/>
          <a:stretch>
            <a:fillRect/>
          </a:stretch>
        </p:blipFill>
        <p:spPr bwMode="auto">
          <a:xfrm>
            <a:off x="0" y="0"/>
            <a:ext cx="2000232" cy="1943110"/>
          </a:xfrm>
          <a:prstGeom prst="rect">
            <a:avLst/>
          </a:prstGeom>
          <a:noFill/>
        </p:spPr>
      </p:pic>
      <p:pic>
        <p:nvPicPr>
          <p:cNvPr id="1026" name="Picture 2" descr="C:\Users\moaz\Desktop\human body illuminated.jpg"/>
          <p:cNvPicPr>
            <a:picLocks noChangeAspect="1" noChangeArrowheads="1"/>
          </p:cNvPicPr>
          <p:nvPr/>
        </p:nvPicPr>
        <p:blipFill>
          <a:blip r:embed="rId6"/>
          <a:srcRect/>
          <a:stretch>
            <a:fillRect/>
          </a:stretch>
        </p:blipFill>
        <p:spPr bwMode="auto">
          <a:xfrm>
            <a:off x="3500430" y="4071942"/>
            <a:ext cx="2242487" cy="2643182"/>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ltLang="en-US" sz="5400" dirty="0" smtClean="0"/>
          </a:p>
        </p:txBody>
      </p:sp>
      <p:sp>
        <p:nvSpPr>
          <p:cNvPr id="218115" name="Rectangle 3"/>
          <p:cNvSpPr>
            <a:spLocks noGrp="1" noChangeArrowheads="1"/>
          </p:cNvSpPr>
          <p:nvPr>
            <p:ph type="body" idx="1"/>
          </p:nvPr>
        </p:nvSpPr>
        <p:spPr/>
        <p:txBody>
          <a:bodyPr/>
          <a:lstStyle/>
          <a:p>
            <a:pPr>
              <a:defRPr/>
            </a:pPr>
            <a:endParaRPr lang="en-US" altLang="en-US" dirty="0" smtClean="0"/>
          </a:p>
        </p:txBody>
      </p:sp>
      <p:pic>
        <p:nvPicPr>
          <p:cNvPr id="24580" name="Picture 4" descr="figH13_01"/>
          <p:cNvPicPr>
            <a:picLocks noChangeAspect="1" noChangeArrowheads="1"/>
          </p:cNvPicPr>
          <p:nvPr/>
        </p:nvPicPr>
        <p:blipFill>
          <a:blip r:embed="rId4" cstate="print"/>
          <a:srcRect/>
          <a:stretch>
            <a:fillRect/>
          </a:stretch>
        </p:blipFill>
        <p:spPr bwMode="auto">
          <a:xfrm>
            <a:off x="0" y="-12700"/>
            <a:ext cx="9144000" cy="6870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218115">
                                            <p:txEl>
                                              <p:pRg st="0" end="0"/>
                                            </p:txEl>
                                          </p:spTgt>
                                        </p:tgtEl>
                                        <p:attrNameLst>
                                          <p:attrName>style.visibility</p:attrName>
                                        </p:attrNameLst>
                                      </p:cBhvr>
                                      <p:to>
                                        <p:strVal val="visible"/>
                                      </p:to>
                                    </p:set>
                                    <p:anim calcmode="lin" valueType="num">
                                      <p:cBhvr additive="base">
                                        <p:cTn id="7" dur="500" fill="hold"/>
                                        <p:tgtEl>
                                          <p:spTgt spid="2181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811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0" y="4071942"/>
            <a:ext cx="9144000" cy="2143140"/>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cstate="print"/>
          <a:srcRect/>
          <a:stretch>
            <a:fillRect/>
          </a:stretch>
        </p:blipFill>
        <p:spPr bwMode="auto">
          <a:xfrm>
            <a:off x="2428860" y="357166"/>
            <a:ext cx="3857652" cy="3643338"/>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العدس وصحة الجهاز الهضمي</a:t>
            </a: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0" y="1285860"/>
            <a:ext cx="9144000" cy="4929222"/>
          </a:xfrm>
          <a:prstGeom prst="rect">
            <a:avLst/>
          </a:prstGeom>
          <a:noFill/>
          <a:ln w="9525">
            <a:noFill/>
            <a:miter lim="800000"/>
            <a:headEnd/>
            <a:tailEnd/>
          </a:ln>
          <a:effectLst/>
        </p:spPr>
      </p:pic>
      <p:sp>
        <p:nvSpPr>
          <p:cNvPr id="5" name="Rectangle 4"/>
          <p:cNvSpPr/>
          <p:nvPr/>
        </p:nvSpPr>
        <p:spPr>
          <a:xfrm>
            <a:off x="214282" y="6286520"/>
            <a:ext cx="5967339" cy="461665"/>
          </a:xfrm>
          <a:prstGeom prst="rect">
            <a:avLst/>
          </a:prstGeom>
        </p:spPr>
        <p:txBody>
          <a:bodyPr wrap="none">
            <a:spAutoFit/>
          </a:bodyPr>
          <a:lstStyle/>
          <a:p>
            <a:r>
              <a:rPr lang="en-US" sz="2400" dirty="0" smtClean="0"/>
              <a:t>Queiroz-Monici. (2005) </a:t>
            </a:r>
            <a:r>
              <a:rPr lang="en-US" sz="2400" i="1" dirty="0" smtClean="0"/>
              <a:t>Nutrition</a:t>
            </a:r>
            <a:r>
              <a:rPr lang="en-US" sz="2400" dirty="0" smtClean="0"/>
              <a:t>: 21 602–608.</a:t>
            </a:r>
            <a:endParaRPr lang="en-US" sz="24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العدس وصحة الجهاز الهضمي</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0" y="1214422"/>
            <a:ext cx="9144000" cy="5072098"/>
          </a:xfrm>
          <a:prstGeom prst="rect">
            <a:avLst/>
          </a:prstGeom>
          <a:noFill/>
          <a:ln w="9525">
            <a:noFill/>
            <a:miter lim="800000"/>
            <a:headEnd/>
            <a:tailEnd/>
          </a:ln>
          <a:effectLst/>
        </p:spPr>
      </p:pic>
      <p:sp>
        <p:nvSpPr>
          <p:cNvPr id="4" name="Rectangle 3"/>
          <p:cNvSpPr/>
          <p:nvPr/>
        </p:nvSpPr>
        <p:spPr>
          <a:xfrm>
            <a:off x="214282" y="6286520"/>
            <a:ext cx="5967339" cy="461665"/>
          </a:xfrm>
          <a:prstGeom prst="rect">
            <a:avLst/>
          </a:prstGeom>
        </p:spPr>
        <p:txBody>
          <a:bodyPr wrap="none">
            <a:spAutoFit/>
          </a:bodyPr>
          <a:lstStyle/>
          <a:p>
            <a:r>
              <a:rPr lang="en-US" sz="2400" dirty="0" smtClean="0"/>
              <a:t>Queiroz-Monici. (2005) </a:t>
            </a:r>
            <a:r>
              <a:rPr lang="en-US" sz="2400" i="1" dirty="0" smtClean="0"/>
              <a:t>Nutrition</a:t>
            </a:r>
            <a:r>
              <a:rPr lang="en-US" sz="2400" dirty="0" smtClean="0"/>
              <a:t>: 21 602–608.</a:t>
            </a:r>
            <a:endParaRPr lang="en-US" sz="2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العدس وصحة الجهاز الهضمي</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0" y="1357298"/>
            <a:ext cx="9144000" cy="4929222"/>
          </a:xfrm>
          <a:prstGeom prst="rect">
            <a:avLst/>
          </a:prstGeom>
          <a:noFill/>
          <a:ln w="9525">
            <a:noFill/>
            <a:miter lim="800000"/>
            <a:headEnd/>
            <a:tailEnd/>
          </a:ln>
          <a:effectLst/>
        </p:spPr>
      </p:pic>
      <p:sp>
        <p:nvSpPr>
          <p:cNvPr id="4" name="Rectangle 3"/>
          <p:cNvSpPr/>
          <p:nvPr/>
        </p:nvSpPr>
        <p:spPr>
          <a:xfrm>
            <a:off x="214282" y="6286520"/>
            <a:ext cx="5967339" cy="461665"/>
          </a:xfrm>
          <a:prstGeom prst="rect">
            <a:avLst/>
          </a:prstGeom>
        </p:spPr>
        <p:txBody>
          <a:bodyPr wrap="none">
            <a:spAutoFit/>
          </a:bodyPr>
          <a:lstStyle/>
          <a:p>
            <a:r>
              <a:rPr lang="en-US" sz="2400" dirty="0" smtClean="0"/>
              <a:t>Queiroz-Monici. (2005) </a:t>
            </a:r>
            <a:r>
              <a:rPr lang="en-US" sz="2400" i="1" dirty="0" smtClean="0"/>
              <a:t>Nutrition</a:t>
            </a:r>
            <a:r>
              <a:rPr lang="en-US" sz="2400" dirty="0" smtClean="0"/>
              <a:t>: 21 602–608.</a:t>
            </a:r>
            <a:endParaRPr lang="en-US" sz="2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العدس وصحة الجهاز الهضمي</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0" y="1214422"/>
            <a:ext cx="9144000" cy="4929222"/>
          </a:xfrm>
          <a:prstGeom prst="rect">
            <a:avLst/>
          </a:prstGeom>
          <a:noFill/>
          <a:ln w="9525">
            <a:noFill/>
            <a:miter lim="800000"/>
            <a:headEnd/>
            <a:tailEnd/>
          </a:ln>
          <a:effectLst/>
        </p:spPr>
      </p:pic>
      <p:sp>
        <p:nvSpPr>
          <p:cNvPr id="4" name="Rectangle 3"/>
          <p:cNvSpPr/>
          <p:nvPr/>
        </p:nvSpPr>
        <p:spPr>
          <a:xfrm>
            <a:off x="214282" y="6286520"/>
            <a:ext cx="5967339" cy="461665"/>
          </a:xfrm>
          <a:prstGeom prst="rect">
            <a:avLst/>
          </a:prstGeom>
        </p:spPr>
        <p:txBody>
          <a:bodyPr wrap="none">
            <a:spAutoFit/>
          </a:bodyPr>
          <a:lstStyle/>
          <a:p>
            <a:r>
              <a:rPr lang="en-US" sz="2400" dirty="0" smtClean="0"/>
              <a:t>Queiroz-Monici. (2005) </a:t>
            </a:r>
            <a:r>
              <a:rPr lang="en-US" sz="2400" i="1" dirty="0" smtClean="0"/>
              <a:t>Nutrition</a:t>
            </a:r>
            <a:r>
              <a:rPr lang="en-US" sz="2400" dirty="0" smtClean="0"/>
              <a:t>: 21 602–608.</a:t>
            </a:r>
            <a:endParaRPr lang="en-US" sz="24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العدس وصحة الجهاز الهضمي</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0" y="1214422"/>
            <a:ext cx="9144000" cy="5072098"/>
          </a:xfrm>
          <a:prstGeom prst="rect">
            <a:avLst/>
          </a:prstGeom>
          <a:noFill/>
          <a:ln w="9525">
            <a:noFill/>
            <a:miter lim="800000"/>
            <a:headEnd/>
            <a:tailEnd/>
          </a:ln>
          <a:effectLst/>
        </p:spPr>
      </p:pic>
      <p:sp>
        <p:nvSpPr>
          <p:cNvPr id="4" name="Rectangle 3"/>
          <p:cNvSpPr/>
          <p:nvPr/>
        </p:nvSpPr>
        <p:spPr>
          <a:xfrm>
            <a:off x="214282" y="6286520"/>
            <a:ext cx="5967339" cy="461665"/>
          </a:xfrm>
          <a:prstGeom prst="rect">
            <a:avLst/>
          </a:prstGeom>
        </p:spPr>
        <p:txBody>
          <a:bodyPr wrap="none">
            <a:spAutoFit/>
          </a:bodyPr>
          <a:lstStyle/>
          <a:p>
            <a:r>
              <a:rPr lang="en-US" sz="2400" dirty="0" smtClean="0"/>
              <a:t>Queiroz-Monici. (2005) </a:t>
            </a:r>
            <a:r>
              <a:rPr lang="en-US" sz="2400" i="1" dirty="0" smtClean="0"/>
              <a:t>Nutrition</a:t>
            </a:r>
            <a:r>
              <a:rPr lang="en-US" sz="2400" dirty="0" smtClean="0"/>
              <a:t>: 21 602–608.</a:t>
            </a:r>
            <a:endParaRPr lang="en-US" sz="24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العدس وصحة الجهاز الهضمي</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0" y="1142984"/>
            <a:ext cx="9143999" cy="5143536"/>
          </a:xfrm>
          <a:prstGeom prst="rect">
            <a:avLst/>
          </a:prstGeom>
          <a:noFill/>
          <a:ln w="9525">
            <a:noFill/>
            <a:miter lim="800000"/>
            <a:headEnd/>
            <a:tailEnd/>
          </a:ln>
          <a:effectLst/>
        </p:spPr>
      </p:pic>
      <p:sp>
        <p:nvSpPr>
          <p:cNvPr id="4" name="Rectangle 3"/>
          <p:cNvSpPr/>
          <p:nvPr/>
        </p:nvSpPr>
        <p:spPr>
          <a:xfrm>
            <a:off x="214282" y="6286520"/>
            <a:ext cx="5967339" cy="461665"/>
          </a:xfrm>
          <a:prstGeom prst="rect">
            <a:avLst/>
          </a:prstGeom>
        </p:spPr>
        <p:txBody>
          <a:bodyPr wrap="none">
            <a:spAutoFit/>
          </a:bodyPr>
          <a:lstStyle/>
          <a:p>
            <a:r>
              <a:rPr lang="en-US" sz="2400" dirty="0" smtClean="0"/>
              <a:t>Queiroz-Monici. (2005) </a:t>
            </a:r>
            <a:r>
              <a:rPr lang="en-US" sz="2400" i="1" dirty="0" smtClean="0"/>
              <a:t>Nutrition</a:t>
            </a:r>
            <a:r>
              <a:rPr lang="en-US" sz="2400" dirty="0" smtClean="0"/>
              <a:t>: 21 602–608.</a:t>
            </a:r>
            <a:endParaRPr lang="en-US" sz="2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09600" y="228600"/>
            <a:ext cx="7772400" cy="1066800"/>
          </a:xfrm>
        </p:spPr>
        <p:txBody>
          <a:bodyPr>
            <a:normAutofit fontScale="90000"/>
          </a:bodyPr>
          <a:lstStyle/>
          <a:p>
            <a:pPr algn="ctr"/>
            <a:r>
              <a:rPr lang="en-US" b="1" dirty="0" smtClean="0"/>
              <a:t>ACF Under the Microscope</a:t>
            </a:r>
            <a:br>
              <a:rPr lang="en-US" b="1" dirty="0" smtClean="0"/>
            </a:br>
            <a:endParaRPr lang="en-US" dirty="0" smtClean="0"/>
          </a:p>
        </p:txBody>
      </p:sp>
      <p:graphicFrame>
        <p:nvGraphicFramePr>
          <p:cNvPr id="4" name="Content Placeholder 3"/>
          <p:cNvGraphicFramePr>
            <a:graphicFrameLocks noGrp="1"/>
          </p:cNvGraphicFramePr>
          <p:nvPr>
            <p:ph idx="1"/>
          </p:nvPr>
        </p:nvGraphicFramePr>
        <p:xfrm>
          <a:off x="838200" y="1752600"/>
          <a:ext cx="7239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820" name="Rectangle 4"/>
          <p:cNvSpPr>
            <a:spLocks noChangeArrowheads="1"/>
          </p:cNvSpPr>
          <p:nvPr/>
        </p:nvSpPr>
        <p:spPr bwMode="auto">
          <a:xfrm>
            <a:off x="0" y="1066800"/>
            <a:ext cx="9525000" cy="457200"/>
          </a:xfrm>
          <a:prstGeom prst="rect">
            <a:avLst/>
          </a:prstGeom>
          <a:noFill/>
          <a:ln w="9525">
            <a:noFill/>
            <a:miter lim="800000"/>
            <a:headEnd/>
            <a:tailEnd/>
          </a:ln>
        </p:spPr>
        <p:txBody>
          <a:bodyPr>
            <a:spAutoFit/>
          </a:bodyPr>
          <a:lstStyle/>
          <a:p>
            <a:pPr algn="ctr"/>
            <a:r>
              <a:rPr lang="en-US" sz="2400" dirty="0"/>
              <a:t>ACF: A surrogate biomarker for precarcinous lesions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E9F51AC6-BFE8-4DE0-8D46-D3F60F702ECD}"/>
                                            </p:graphicEl>
                                          </p:spTgt>
                                        </p:tgtEl>
                                        <p:attrNameLst>
                                          <p:attrName>style.visibility</p:attrName>
                                        </p:attrNameLst>
                                      </p:cBhvr>
                                      <p:to>
                                        <p:strVal val="visible"/>
                                      </p:to>
                                    </p:set>
                                    <p:animEffect transition="in" filter="fade">
                                      <p:cBhvr>
                                        <p:cTn id="7" dur="500"/>
                                        <p:tgtEl>
                                          <p:spTgt spid="4">
                                            <p:graphicEl>
                                              <a:dgm id="{E9F51AC6-BFE8-4DE0-8D46-D3F60F702EC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EC08BC9C-2051-4C89-AF66-D226A88589FA}"/>
                                            </p:graphicEl>
                                          </p:spTgt>
                                        </p:tgtEl>
                                        <p:attrNameLst>
                                          <p:attrName>style.visibility</p:attrName>
                                        </p:attrNameLst>
                                      </p:cBhvr>
                                      <p:to>
                                        <p:strVal val="visible"/>
                                      </p:to>
                                    </p:set>
                                    <p:animEffect transition="in" filter="fade">
                                      <p:cBhvr>
                                        <p:cTn id="11" dur="500"/>
                                        <p:tgtEl>
                                          <p:spTgt spid="4">
                                            <p:graphicEl>
                                              <a:dgm id="{EC08BC9C-2051-4C89-AF66-D226A88589FA}"/>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C5E942A8-8021-4554-8593-B7734676BBAA}"/>
                                            </p:graphicEl>
                                          </p:spTgt>
                                        </p:tgtEl>
                                        <p:attrNameLst>
                                          <p:attrName>style.visibility</p:attrName>
                                        </p:attrNameLst>
                                      </p:cBhvr>
                                      <p:to>
                                        <p:strVal val="visible"/>
                                      </p:to>
                                    </p:set>
                                    <p:animEffect transition="in" filter="fade">
                                      <p:cBhvr>
                                        <p:cTn id="15" dur="500"/>
                                        <p:tgtEl>
                                          <p:spTgt spid="4">
                                            <p:graphicEl>
                                              <a:dgm id="{C5E942A8-8021-4554-8593-B7734676BB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71" name="Picture 59"/>
          <p:cNvPicPr>
            <a:picLocks noChangeAspect="1" noChangeArrowheads="1"/>
          </p:cNvPicPr>
          <p:nvPr/>
        </p:nvPicPr>
        <p:blipFill>
          <a:blip r:embed="rId2"/>
          <a:srcRect/>
          <a:stretch>
            <a:fillRect/>
          </a:stretch>
        </p:blipFill>
        <p:spPr bwMode="auto">
          <a:xfrm>
            <a:off x="669925" y="615950"/>
            <a:ext cx="7802563" cy="5624513"/>
          </a:xfrm>
          <a:prstGeom prst="rect">
            <a:avLst/>
          </a:prstGeom>
          <a:noFill/>
          <a:ln w="9525">
            <a:noFill/>
            <a:miter lim="800000"/>
            <a:headEnd/>
            <a:tailEnd/>
          </a:ln>
          <a:effectLst/>
        </p:spPr>
      </p:pic>
      <p:sp>
        <p:nvSpPr>
          <p:cNvPr id="243772" name="Rectangle 60"/>
          <p:cNvSpPr>
            <a:spLocks noChangeArrowheads="1"/>
          </p:cNvSpPr>
          <p:nvPr/>
        </p:nvSpPr>
        <p:spPr bwMode="auto">
          <a:xfrm>
            <a:off x="685800" y="6324600"/>
            <a:ext cx="2482154" cy="369332"/>
          </a:xfrm>
          <a:prstGeom prst="rect">
            <a:avLst/>
          </a:prstGeom>
          <a:noFill/>
          <a:ln w="9525">
            <a:noFill/>
            <a:miter lim="800000"/>
            <a:headEnd/>
            <a:tailEnd/>
          </a:ln>
          <a:effectLst/>
        </p:spPr>
        <p:txBody>
          <a:bodyPr wrap="none" anchor="ctr">
            <a:spAutoFit/>
          </a:bodyPr>
          <a:lstStyle/>
          <a:p>
            <a:pPr eaLnBrk="0" hangingPunct="0"/>
            <a:r>
              <a:rPr lang="en-US" b="1" dirty="0"/>
              <a:t>From </a:t>
            </a:r>
            <a:r>
              <a:rPr lang="en-US" b="1" dirty="0" err="1"/>
              <a:t>Eskin</a:t>
            </a:r>
            <a:r>
              <a:rPr lang="en-US" b="1" dirty="0"/>
              <a:t> </a:t>
            </a:r>
            <a:r>
              <a:rPr lang="en-US" b="1" i="1" dirty="0"/>
              <a:t>et al.</a:t>
            </a:r>
            <a:r>
              <a:rPr lang="en-US" b="1" dirty="0"/>
              <a:t> (2006)</a:t>
            </a:r>
            <a:r>
              <a:rPr lang="en-US" dirty="0"/>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25" descr="100_5563"/>
          <p:cNvPicPr>
            <a:picLocks noChangeAspect="1" noChangeArrowheads="1"/>
          </p:cNvPicPr>
          <p:nvPr/>
        </p:nvPicPr>
        <p:blipFill>
          <a:blip r:embed="rId2"/>
          <a:srcRect/>
          <a:stretch>
            <a:fillRect/>
          </a:stretch>
        </p:blipFill>
        <p:spPr bwMode="auto">
          <a:xfrm>
            <a:off x="0" y="0"/>
            <a:ext cx="2590800" cy="1966913"/>
          </a:xfrm>
          <a:prstGeom prst="rect">
            <a:avLst/>
          </a:prstGeom>
          <a:noFill/>
          <a:ln w="9525">
            <a:solidFill>
              <a:schemeClr val="tx2"/>
            </a:solidFill>
            <a:miter lim="800000"/>
            <a:headEnd/>
            <a:tailEnd/>
          </a:ln>
        </p:spPr>
      </p:pic>
      <p:pic>
        <p:nvPicPr>
          <p:cNvPr id="49156" name="Picture 24" descr="100_5691"/>
          <p:cNvPicPr>
            <a:picLocks noChangeAspect="1" noChangeArrowheads="1"/>
          </p:cNvPicPr>
          <p:nvPr/>
        </p:nvPicPr>
        <p:blipFill>
          <a:blip r:embed="rId3"/>
          <a:srcRect/>
          <a:stretch>
            <a:fillRect/>
          </a:stretch>
        </p:blipFill>
        <p:spPr bwMode="auto">
          <a:xfrm>
            <a:off x="3048000" y="0"/>
            <a:ext cx="2819400" cy="1971675"/>
          </a:xfrm>
          <a:prstGeom prst="rect">
            <a:avLst/>
          </a:prstGeom>
          <a:noFill/>
          <a:ln w="9525">
            <a:solidFill>
              <a:schemeClr val="tx2"/>
            </a:solidFill>
            <a:miter lim="800000"/>
            <a:headEnd/>
            <a:tailEnd/>
          </a:ln>
        </p:spPr>
      </p:pic>
      <p:pic>
        <p:nvPicPr>
          <p:cNvPr id="48132" name="Picture 22"/>
          <p:cNvPicPr>
            <a:picLocks noChangeAspect="1" noChangeArrowheads="1"/>
          </p:cNvPicPr>
          <p:nvPr/>
        </p:nvPicPr>
        <p:blipFill>
          <a:blip r:embed="rId4"/>
          <a:srcRect/>
          <a:stretch>
            <a:fillRect/>
          </a:stretch>
        </p:blipFill>
        <p:spPr bwMode="auto">
          <a:xfrm>
            <a:off x="-4632325" y="-1357313"/>
            <a:ext cx="47625" cy="66675"/>
          </a:xfrm>
          <a:prstGeom prst="rect">
            <a:avLst/>
          </a:prstGeom>
          <a:noFill/>
          <a:ln w="9525">
            <a:noFill/>
            <a:miter lim="800000"/>
            <a:headEnd/>
            <a:tailEnd/>
          </a:ln>
        </p:spPr>
      </p:pic>
      <p:pic>
        <p:nvPicPr>
          <p:cNvPr id="48133" name="Picture 20"/>
          <p:cNvPicPr>
            <a:picLocks noChangeAspect="1" noChangeArrowheads="1"/>
          </p:cNvPicPr>
          <p:nvPr/>
        </p:nvPicPr>
        <p:blipFill>
          <a:blip r:embed="rId4"/>
          <a:srcRect/>
          <a:stretch>
            <a:fillRect/>
          </a:stretch>
        </p:blipFill>
        <p:spPr bwMode="auto">
          <a:xfrm>
            <a:off x="-4632325" y="-1290638"/>
            <a:ext cx="47625" cy="66675"/>
          </a:xfrm>
          <a:prstGeom prst="rect">
            <a:avLst/>
          </a:prstGeom>
          <a:noFill/>
          <a:ln w="9525">
            <a:noFill/>
            <a:miter lim="800000"/>
            <a:headEnd/>
            <a:tailEnd/>
          </a:ln>
        </p:spPr>
      </p:pic>
      <p:pic>
        <p:nvPicPr>
          <p:cNvPr id="49159" name="Picture 19" descr="Picture 182"/>
          <p:cNvPicPr>
            <a:picLocks noChangeAspect="1" noChangeArrowheads="1"/>
          </p:cNvPicPr>
          <p:nvPr/>
        </p:nvPicPr>
        <p:blipFill>
          <a:blip r:embed="rId5"/>
          <a:srcRect/>
          <a:stretch>
            <a:fillRect/>
          </a:stretch>
        </p:blipFill>
        <p:spPr bwMode="auto">
          <a:xfrm>
            <a:off x="6248400" y="0"/>
            <a:ext cx="2895600" cy="1947863"/>
          </a:xfrm>
          <a:prstGeom prst="rect">
            <a:avLst/>
          </a:prstGeom>
          <a:noFill/>
          <a:ln w="9525">
            <a:solidFill>
              <a:schemeClr val="tx2"/>
            </a:solidFill>
            <a:miter lim="800000"/>
            <a:headEnd/>
            <a:tailEnd/>
          </a:ln>
        </p:spPr>
      </p:pic>
      <p:pic>
        <p:nvPicPr>
          <p:cNvPr id="49160" name="Picture 16" descr="100_5667"/>
          <p:cNvPicPr>
            <a:picLocks noChangeAspect="1" noChangeArrowheads="1"/>
          </p:cNvPicPr>
          <p:nvPr/>
        </p:nvPicPr>
        <p:blipFill>
          <a:blip r:embed="rId6"/>
          <a:srcRect/>
          <a:stretch>
            <a:fillRect/>
          </a:stretch>
        </p:blipFill>
        <p:spPr bwMode="auto">
          <a:xfrm>
            <a:off x="0" y="2057400"/>
            <a:ext cx="2590800" cy="2003425"/>
          </a:xfrm>
          <a:prstGeom prst="rect">
            <a:avLst/>
          </a:prstGeom>
          <a:noFill/>
          <a:ln w="9525">
            <a:solidFill>
              <a:schemeClr val="tx2"/>
            </a:solidFill>
            <a:miter lim="800000"/>
            <a:headEnd/>
            <a:tailEnd/>
          </a:ln>
        </p:spPr>
      </p:pic>
      <p:pic>
        <p:nvPicPr>
          <p:cNvPr id="48136" name="Picture 14"/>
          <p:cNvPicPr>
            <a:picLocks noChangeAspect="1" noChangeArrowheads="1"/>
          </p:cNvPicPr>
          <p:nvPr/>
        </p:nvPicPr>
        <p:blipFill>
          <a:blip r:embed="rId4"/>
          <a:srcRect/>
          <a:stretch>
            <a:fillRect/>
          </a:stretch>
        </p:blipFill>
        <p:spPr bwMode="auto">
          <a:xfrm>
            <a:off x="-4632325" y="3678238"/>
            <a:ext cx="47625" cy="66675"/>
          </a:xfrm>
          <a:prstGeom prst="rect">
            <a:avLst/>
          </a:prstGeom>
          <a:noFill/>
          <a:ln w="9525">
            <a:noFill/>
            <a:miter lim="800000"/>
            <a:headEnd/>
            <a:tailEnd/>
          </a:ln>
        </p:spPr>
      </p:pic>
      <p:pic>
        <p:nvPicPr>
          <p:cNvPr id="48137" name="Picture 12"/>
          <p:cNvPicPr>
            <a:picLocks noChangeAspect="1" noChangeArrowheads="1"/>
          </p:cNvPicPr>
          <p:nvPr/>
        </p:nvPicPr>
        <p:blipFill>
          <a:blip r:embed="rId4"/>
          <a:srcRect/>
          <a:stretch>
            <a:fillRect/>
          </a:stretch>
        </p:blipFill>
        <p:spPr bwMode="auto">
          <a:xfrm>
            <a:off x="-4632325" y="3744913"/>
            <a:ext cx="47625" cy="66675"/>
          </a:xfrm>
          <a:prstGeom prst="rect">
            <a:avLst/>
          </a:prstGeom>
          <a:noFill/>
          <a:ln w="9525">
            <a:noFill/>
            <a:miter lim="800000"/>
            <a:headEnd/>
            <a:tailEnd/>
          </a:ln>
        </p:spPr>
      </p:pic>
      <p:pic>
        <p:nvPicPr>
          <p:cNvPr id="49163" name="Picture 11" descr="Picture 047"/>
          <p:cNvPicPr>
            <a:picLocks noChangeAspect="1" noChangeArrowheads="1"/>
          </p:cNvPicPr>
          <p:nvPr/>
        </p:nvPicPr>
        <p:blipFill>
          <a:blip r:embed="rId7"/>
          <a:srcRect/>
          <a:stretch>
            <a:fillRect/>
          </a:stretch>
        </p:blipFill>
        <p:spPr bwMode="auto">
          <a:xfrm>
            <a:off x="3048000" y="2057400"/>
            <a:ext cx="2819400" cy="2036763"/>
          </a:xfrm>
          <a:prstGeom prst="rect">
            <a:avLst/>
          </a:prstGeom>
          <a:noFill/>
          <a:ln w="9525">
            <a:solidFill>
              <a:schemeClr val="tx2"/>
            </a:solidFill>
            <a:miter lim="800000"/>
            <a:headEnd/>
            <a:tailEnd/>
          </a:ln>
        </p:spPr>
      </p:pic>
      <p:pic>
        <p:nvPicPr>
          <p:cNvPr id="49164" name="Picture 10" descr="Picture 018"/>
          <p:cNvPicPr>
            <a:picLocks noChangeAspect="1" noChangeArrowheads="1"/>
          </p:cNvPicPr>
          <p:nvPr/>
        </p:nvPicPr>
        <p:blipFill>
          <a:blip r:embed="rId8"/>
          <a:srcRect/>
          <a:stretch>
            <a:fillRect/>
          </a:stretch>
        </p:blipFill>
        <p:spPr bwMode="auto">
          <a:xfrm>
            <a:off x="6248400" y="2057400"/>
            <a:ext cx="2895600" cy="1981200"/>
          </a:xfrm>
          <a:prstGeom prst="rect">
            <a:avLst/>
          </a:prstGeom>
          <a:noFill/>
          <a:ln w="9525">
            <a:solidFill>
              <a:schemeClr val="tx2"/>
            </a:solidFill>
            <a:miter lim="800000"/>
            <a:headEnd/>
            <a:tailEnd/>
          </a:ln>
        </p:spPr>
      </p:pic>
      <p:pic>
        <p:nvPicPr>
          <p:cNvPr id="48140" name="Picture 8"/>
          <p:cNvPicPr>
            <a:picLocks noChangeAspect="1" noChangeArrowheads="1"/>
          </p:cNvPicPr>
          <p:nvPr/>
        </p:nvPicPr>
        <p:blipFill>
          <a:blip r:embed="rId4"/>
          <a:srcRect/>
          <a:stretch>
            <a:fillRect/>
          </a:stretch>
        </p:blipFill>
        <p:spPr bwMode="auto">
          <a:xfrm>
            <a:off x="-4632325" y="8202613"/>
            <a:ext cx="47625" cy="66675"/>
          </a:xfrm>
          <a:prstGeom prst="rect">
            <a:avLst/>
          </a:prstGeom>
          <a:noFill/>
          <a:ln w="9525">
            <a:noFill/>
            <a:miter lim="800000"/>
            <a:headEnd/>
            <a:tailEnd/>
          </a:ln>
        </p:spPr>
      </p:pic>
      <p:pic>
        <p:nvPicPr>
          <p:cNvPr id="48141" name="Picture 6"/>
          <p:cNvPicPr>
            <a:picLocks noChangeAspect="1" noChangeArrowheads="1"/>
          </p:cNvPicPr>
          <p:nvPr/>
        </p:nvPicPr>
        <p:blipFill>
          <a:blip r:embed="rId4"/>
          <a:srcRect/>
          <a:stretch>
            <a:fillRect/>
          </a:stretch>
        </p:blipFill>
        <p:spPr bwMode="auto">
          <a:xfrm>
            <a:off x="-4632325" y="8269288"/>
            <a:ext cx="47625" cy="66675"/>
          </a:xfrm>
          <a:prstGeom prst="rect">
            <a:avLst/>
          </a:prstGeom>
          <a:noFill/>
          <a:ln w="9525">
            <a:noFill/>
            <a:miter lim="800000"/>
            <a:headEnd/>
            <a:tailEnd/>
          </a:ln>
        </p:spPr>
      </p:pic>
      <p:pic>
        <p:nvPicPr>
          <p:cNvPr id="49167" name="Picture 5" descr="Picture 034"/>
          <p:cNvPicPr>
            <a:picLocks noChangeAspect="1" noChangeArrowheads="1"/>
          </p:cNvPicPr>
          <p:nvPr/>
        </p:nvPicPr>
        <p:blipFill>
          <a:blip r:embed="rId9"/>
          <a:srcRect/>
          <a:stretch>
            <a:fillRect/>
          </a:stretch>
        </p:blipFill>
        <p:spPr bwMode="auto">
          <a:xfrm>
            <a:off x="0" y="4191000"/>
            <a:ext cx="2590800" cy="1981200"/>
          </a:xfrm>
          <a:prstGeom prst="rect">
            <a:avLst/>
          </a:prstGeom>
          <a:noFill/>
          <a:ln w="9525">
            <a:solidFill>
              <a:schemeClr val="tx2"/>
            </a:solidFill>
            <a:miter lim="800000"/>
            <a:headEnd/>
            <a:tailEnd/>
          </a:ln>
        </p:spPr>
      </p:pic>
      <p:pic>
        <p:nvPicPr>
          <p:cNvPr id="49168" name="Picture 4" descr="100_5569"/>
          <p:cNvPicPr>
            <a:picLocks noChangeAspect="1" noChangeArrowheads="1"/>
          </p:cNvPicPr>
          <p:nvPr/>
        </p:nvPicPr>
        <p:blipFill>
          <a:blip r:embed="rId10"/>
          <a:srcRect/>
          <a:stretch>
            <a:fillRect/>
          </a:stretch>
        </p:blipFill>
        <p:spPr bwMode="auto">
          <a:xfrm>
            <a:off x="3048000" y="4191000"/>
            <a:ext cx="2819400" cy="1979613"/>
          </a:xfrm>
          <a:prstGeom prst="rect">
            <a:avLst/>
          </a:prstGeom>
          <a:noFill/>
          <a:ln w="9525">
            <a:solidFill>
              <a:schemeClr val="tx2"/>
            </a:solidFill>
            <a:miter lim="800000"/>
            <a:headEnd/>
            <a:tailEnd/>
          </a:ln>
        </p:spPr>
      </p:pic>
      <p:sp>
        <p:nvSpPr>
          <p:cNvPr id="48144" name="Rectangle 26"/>
          <p:cNvSpPr>
            <a:spLocks noChangeArrowheads="1"/>
          </p:cNvSpPr>
          <p:nvPr/>
        </p:nvSpPr>
        <p:spPr bwMode="auto">
          <a:xfrm>
            <a:off x="-4518025" y="-6162675"/>
            <a:ext cx="228600" cy="342900"/>
          </a:xfrm>
          <a:prstGeom prst="rect">
            <a:avLst/>
          </a:prstGeom>
          <a:noFill/>
          <a:ln w="9525">
            <a:noFill/>
            <a:miter lim="800000"/>
            <a:headEnd/>
            <a:tailEnd/>
          </a:ln>
        </p:spPr>
        <p:txBody>
          <a:bodyPr/>
          <a:lstStyle/>
          <a:p>
            <a:pPr algn="l"/>
            <a:endParaRPr lang="en-US" sz="2000">
              <a:solidFill>
                <a:srgbClr val="FFFF00"/>
              </a:solidFill>
              <a:cs typeface="Times New Roman" pitchFamily="18" charset="0"/>
            </a:endParaRPr>
          </a:p>
          <a:p>
            <a:pPr algn="l" eaLnBrk="0" hangingPunct="0"/>
            <a:endParaRPr lang="en-US" sz="2400">
              <a:solidFill>
                <a:srgbClr val="FFFF00"/>
              </a:solidFill>
            </a:endParaRPr>
          </a:p>
        </p:txBody>
      </p:sp>
      <p:sp>
        <p:nvSpPr>
          <p:cNvPr id="48145" name="Rectangle 27"/>
          <p:cNvSpPr>
            <a:spLocks noChangeArrowheads="1"/>
          </p:cNvSpPr>
          <p:nvPr/>
        </p:nvSpPr>
        <p:spPr bwMode="auto">
          <a:xfrm>
            <a:off x="3048000" y="0"/>
            <a:ext cx="228600" cy="342900"/>
          </a:xfrm>
          <a:prstGeom prst="rect">
            <a:avLst/>
          </a:prstGeom>
          <a:noFill/>
          <a:ln w="9525">
            <a:noFill/>
            <a:miter lim="800000"/>
            <a:headEnd/>
            <a:tailEnd/>
          </a:ln>
        </p:spPr>
        <p:txBody>
          <a:bodyPr/>
          <a:lstStyle/>
          <a:p>
            <a:pPr algn="l"/>
            <a:r>
              <a:rPr lang="en-US" sz="2000">
                <a:solidFill>
                  <a:srgbClr val="FFFF00"/>
                </a:solidFill>
                <a:cs typeface="Times New Roman" pitchFamily="18" charset="0"/>
              </a:rPr>
              <a:t>b</a:t>
            </a:r>
            <a:endParaRPr lang="en-US" sz="2400">
              <a:solidFill>
                <a:srgbClr val="FFFF00"/>
              </a:solidFill>
            </a:endParaRPr>
          </a:p>
        </p:txBody>
      </p:sp>
      <p:sp>
        <p:nvSpPr>
          <p:cNvPr id="48146" name="Rectangle 21"/>
          <p:cNvSpPr>
            <a:spLocks noChangeArrowheads="1"/>
          </p:cNvSpPr>
          <p:nvPr/>
        </p:nvSpPr>
        <p:spPr bwMode="auto">
          <a:xfrm>
            <a:off x="-4518025" y="-6161088"/>
            <a:ext cx="228600" cy="342900"/>
          </a:xfrm>
          <a:prstGeom prst="rect">
            <a:avLst/>
          </a:prstGeom>
          <a:noFill/>
          <a:ln w="9525">
            <a:noFill/>
            <a:miter lim="800000"/>
            <a:headEnd/>
            <a:tailEnd/>
          </a:ln>
        </p:spPr>
        <p:txBody>
          <a:bodyPr/>
          <a:lstStyle/>
          <a:p>
            <a:pPr algn="l"/>
            <a:r>
              <a:rPr lang="en-US" sz="2000">
                <a:solidFill>
                  <a:srgbClr val="FFFF00"/>
                </a:solidFill>
                <a:cs typeface="Times New Roman" pitchFamily="18" charset="0"/>
              </a:rPr>
              <a:t>c</a:t>
            </a:r>
            <a:endParaRPr lang="en-US" sz="2400">
              <a:solidFill>
                <a:srgbClr val="FFFF00"/>
              </a:solidFill>
            </a:endParaRPr>
          </a:p>
        </p:txBody>
      </p:sp>
      <p:sp>
        <p:nvSpPr>
          <p:cNvPr id="48147" name="Rectangle 23"/>
          <p:cNvSpPr>
            <a:spLocks noChangeArrowheads="1"/>
          </p:cNvSpPr>
          <p:nvPr/>
        </p:nvSpPr>
        <p:spPr bwMode="auto">
          <a:xfrm>
            <a:off x="0" y="2057400"/>
            <a:ext cx="228600" cy="342900"/>
          </a:xfrm>
          <a:prstGeom prst="rect">
            <a:avLst/>
          </a:prstGeom>
          <a:noFill/>
          <a:ln w="9525">
            <a:noFill/>
            <a:miter lim="800000"/>
            <a:headEnd/>
            <a:tailEnd/>
          </a:ln>
        </p:spPr>
        <p:txBody>
          <a:bodyPr/>
          <a:lstStyle/>
          <a:p>
            <a:pPr algn="l"/>
            <a:r>
              <a:rPr lang="en-US" sz="2000">
                <a:solidFill>
                  <a:srgbClr val="FFFF00"/>
                </a:solidFill>
                <a:cs typeface="Times New Roman" pitchFamily="18" charset="0"/>
              </a:rPr>
              <a:t>d</a:t>
            </a:r>
            <a:endParaRPr lang="en-US" sz="2400">
              <a:solidFill>
                <a:srgbClr val="FFFF00"/>
              </a:solidFill>
            </a:endParaRPr>
          </a:p>
        </p:txBody>
      </p:sp>
      <p:sp>
        <p:nvSpPr>
          <p:cNvPr id="48148" name="Rectangle 13"/>
          <p:cNvSpPr>
            <a:spLocks noChangeArrowheads="1"/>
          </p:cNvSpPr>
          <p:nvPr/>
        </p:nvSpPr>
        <p:spPr bwMode="auto">
          <a:xfrm>
            <a:off x="3200400" y="1981200"/>
            <a:ext cx="228600" cy="342900"/>
          </a:xfrm>
          <a:prstGeom prst="rect">
            <a:avLst/>
          </a:prstGeom>
          <a:noFill/>
          <a:ln w="9525">
            <a:noFill/>
            <a:miter lim="800000"/>
            <a:headEnd/>
            <a:tailEnd/>
          </a:ln>
        </p:spPr>
        <p:txBody>
          <a:bodyPr/>
          <a:lstStyle/>
          <a:p>
            <a:pPr algn="l"/>
            <a:r>
              <a:rPr lang="en-US" sz="2000">
                <a:solidFill>
                  <a:srgbClr val="FFFF00"/>
                </a:solidFill>
                <a:cs typeface="Times New Roman" pitchFamily="18" charset="0"/>
              </a:rPr>
              <a:t>e</a:t>
            </a:r>
            <a:endParaRPr lang="en-US" sz="2400">
              <a:solidFill>
                <a:srgbClr val="FFFF00"/>
              </a:solidFill>
            </a:endParaRPr>
          </a:p>
        </p:txBody>
      </p:sp>
      <p:sp>
        <p:nvSpPr>
          <p:cNvPr id="48149" name="Rectangle 15"/>
          <p:cNvSpPr>
            <a:spLocks noChangeArrowheads="1"/>
          </p:cNvSpPr>
          <p:nvPr/>
        </p:nvSpPr>
        <p:spPr bwMode="auto">
          <a:xfrm>
            <a:off x="6248400" y="2057400"/>
            <a:ext cx="304800" cy="342900"/>
          </a:xfrm>
          <a:prstGeom prst="rect">
            <a:avLst/>
          </a:prstGeom>
          <a:noFill/>
          <a:ln w="9525">
            <a:noFill/>
            <a:miter lim="800000"/>
            <a:headEnd/>
            <a:tailEnd/>
          </a:ln>
        </p:spPr>
        <p:txBody>
          <a:bodyPr/>
          <a:lstStyle/>
          <a:p>
            <a:pPr algn="l"/>
            <a:r>
              <a:rPr lang="en-US" sz="2000">
                <a:solidFill>
                  <a:srgbClr val="FFFF00"/>
                </a:solidFill>
                <a:cs typeface="Times New Roman" pitchFamily="18" charset="0"/>
              </a:rPr>
              <a:t>f</a:t>
            </a:r>
            <a:endParaRPr lang="en-US" sz="2400">
              <a:solidFill>
                <a:srgbClr val="FFFF00"/>
              </a:solidFill>
            </a:endParaRPr>
          </a:p>
        </p:txBody>
      </p:sp>
      <p:sp>
        <p:nvSpPr>
          <p:cNvPr id="48150" name="Rectangle 9"/>
          <p:cNvSpPr>
            <a:spLocks noChangeArrowheads="1"/>
          </p:cNvSpPr>
          <p:nvPr/>
        </p:nvSpPr>
        <p:spPr bwMode="auto">
          <a:xfrm>
            <a:off x="0" y="4114800"/>
            <a:ext cx="228600" cy="449263"/>
          </a:xfrm>
          <a:prstGeom prst="rect">
            <a:avLst/>
          </a:prstGeom>
          <a:noFill/>
          <a:ln w="9525">
            <a:noFill/>
            <a:miter lim="800000"/>
            <a:headEnd/>
            <a:tailEnd/>
          </a:ln>
        </p:spPr>
        <p:txBody>
          <a:bodyPr/>
          <a:lstStyle/>
          <a:p>
            <a:pPr algn="l"/>
            <a:r>
              <a:rPr lang="en-US" sz="2000">
                <a:solidFill>
                  <a:srgbClr val="FFFF00"/>
                </a:solidFill>
                <a:cs typeface="Times New Roman" pitchFamily="18" charset="0"/>
              </a:rPr>
              <a:t>g</a:t>
            </a:r>
            <a:endParaRPr lang="en-US" sz="2400">
              <a:solidFill>
                <a:srgbClr val="FFFF00"/>
              </a:solidFill>
            </a:endParaRPr>
          </a:p>
        </p:txBody>
      </p:sp>
      <p:sp>
        <p:nvSpPr>
          <p:cNvPr id="48151" name="Rectangle 7"/>
          <p:cNvSpPr>
            <a:spLocks noChangeArrowheads="1"/>
          </p:cNvSpPr>
          <p:nvPr/>
        </p:nvSpPr>
        <p:spPr bwMode="auto">
          <a:xfrm>
            <a:off x="3048000" y="4114800"/>
            <a:ext cx="228600" cy="457200"/>
          </a:xfrm>
          <a:prstGeom prst="rect">
            <a:avLst/>
          </a:prstGeom>
          <a:noFill/>
          <a:ln w="9525">
            <a:noFill/>
            <a:miter lim="800000"/>
            <a:headEnd/>
            <a:tailEnd/>
          </a:ln>
        </p:spPr>
        <p:txBody>
          <a:bodyPr/>
          <a:lstStyle/>
          <a:p>
            <a:pPr algn="l"/>
            <a:r>
              <a:rPr lang="en-US" sz="2000">
                <a:solidFill>
                  <a:srgbClr val="FFFF00"/>
                </a:solidFill>
                <a:cs typeface="Times New Roman" pitchFamily="18" charset="0"/>
              </a:rPr>
              <a:t>h</a:t>
            </a:r>
            <a:endParaRPr lang="en-US" sz="2400">
              <a:solidFill>
                <a:srgbClr val="FFFF00"/>
              </a:solidFill>
            </a:endParaRPr>
          </a:p>
        </p:txBody>
      </p:sp>
      <p:sp>
        <p:nvSpPr>
          <p:cNvPr id="48152" name="Rectangle 28"/>
          <p:cNvSpPr>
            <a:spLocks noChangeArrowheads="1"/>
          </p:cNvSpPr>
          <p:nvPr/>
        </p:nvSpPr>
        <p:spPr bwMode="auto">
          <a:xfrm>
            <a:off x="-4632325" y="-6429375"/>
            <a:ext cx="184150" cy="457200"/>
          </a:xfrm>
          <a:prstGeom prst="rect">
            <a:avLst/>
          </a:prstGeom>
          <a:noFill/>
          <a:ln w="9525">
            <a:noFill/>
            <a:miter lim="800000"/>
            <a:headEnd/>
            <a:tailEnd/>
          </a:ln>
        </p:spPr>
        <p:txBody>
          <a:bodyPr wrap="none" anchor="ctr">
            <a:spAutoFit/>
          </a:bodyPr>
          <a:lstStyle/>
          <a:p>
            <a:pPr algn="l"/>
            <a:endParaRPr lang="en-US" sz="2400">
              <a:solidFill>
                <a:srgbClr val="FFFF00"/>
              </a:solidFill>
            </a:endParaRPr>
          </a:p>
        </p:txBody>
      </p:sp>
      <p:sp>
        <p:nvSpPr>
          <p:cNvPr id="48153" name="Rectangle 29"/>
          <p:cNvSpPr>
            <a:spLocks noChangeArrowheads="1"/>
          </p:cNvSpPr>
          <p:nvPr/>
        </p:nvSpPr>
        <p:spPr bwMode="auto">
          <a:xfrm>
            <a:off x="-152400" y="-6383338"/>
            <a:ext cx="184150" cy="366713"/>
          </a:xfrm>
          <a:prstGeom prst="rect">
            <a:avLst/>
          </a:prstGeom>
          <a:noFill/>
          <a:ln w="9525">
            <a:noFill/>
            <a:miter lim="800000"/>
            <a:headEnd/>
            <a:tailEnd/>
          </a:ln>
        </p:spPr>
        <p:txBody>
          <a:bodyPr wrap="none" anchor="ctr">
            <a:spAutoFit/>
          </a:bodyPr>
          <a:lstStyle/>
          <a:p>
            <a:endParaRPr lang="en-US">
              <a:solidFill>
                <a:srgbClr val="FFFF00"/>
              </a:solidFill>
            </a:endParaRPr>
          </a:p>
        </p:txBody>
      </p:sp>
      <p:sp>
        <p:nvSpPr>
          <p:cNvPr id="48154" name="Rectangle 30"/>
          <p:cNvSpPr>
            <a:spLocks noChangeArrowheads="1"/>
          </p:cNvSpPr>
          <p:nvPr/>
        </p:nvSpPr>
        <p:spPr bwMode="auto">
          <a:xfrm>
            <a:off x="-4632325" y="-4400550"/>
            <a:ext cx="1109662" cy="593725"/>
          </a:xfrm>
          <a:prstGeom prst="rect">
            <a:avLst/>
          </a:prstGeom>
          <a:noFill/>
          <a:ln w="9525">
            <a:noFill/>
            <a:miter lim="800000"/>
            <a:headEnd/>
            <a:tailEnd/>
          </a:ln>
        </p:spPr>
        <p:txBody>
          <a:bodyPr wrap="none" anchor="ctr">
            <a:spAutoFit/>
          </a:bodyPr>
          <a:lstStyle/>
          <a:p>
            <a:pPr algn="l"/>
            <a:endParaRPr lang="en-US" sz="900">
              <a:solidFill>
                <a:srgbClr val="FFFF00"/>
              </a:solidFill>
            </a:endParaRPr>
          </a:p>
          <a:p>
            <a:pPr algn="l" eaLnBrk="0" hangingPunct="0"/>
            <a:r>
              <a:rPr lang="en-US" sz="2400">
                <a:solidFill>
                  <a:srgbClr val="FFFF00"/>
                </a:solidFill>
              </a:rPr>
              <a:t>           </a:t>
            </a:r>
          </a:p>
        </p:txBody>
      </p:sp>
      <p:sp>
        <p:nvSpPr>
          <p:cNvPr id="48155" name="Rectangle 31"/>
          <p:cNvSpPr>
            <a:spLocks noChangeArrowheads="1"/>
          </p:cNvSpPr>
          <p:nvPr/>
        </p:nvSpPr>
        <p:spPr bwMode="auto">
          <a:xfrm>
            <a:off x="-4632325" y="-1997075"/>
            <a:ext cx="1512887" cy="639762"/>
          </a:xfrm>
          <a:prstGeom prst="rect">
            <a:avLst/>
          </a:prstGeom>
          <a:noFill/>
          <a:ln w="9525">
            <a:noFill/>
            <a:miter lim="800000"/>
            <a:headEnd/>
            <a:tailEnd/>
          </a:ln>
        </p:spPr>
        <p:txBody>
          <a:bodyPr wrap="none" anchor="ctr">
            <a:spAutoFit/>
          </a:bodyPr>
          <a:lstStyle/>
          <a:p>
            <a:pPr algn="l">
              <a:tabLst>
                <a:tab pos="-114300" algn="l"/>
                <a:tab pos="4800600" algn="ctr"/>
              </a:tabLst>
            </a:pPr>
            <a:r>
              <a:rPr lang="en-US" sz="1200">
                <a:solidFill>
                  <a:srgbClr val="FFFF00"/>
                </a:solidFill>
                <a:cs typeface="Times New Roman" pitchFamily="18" charset="0"/>
              </a:rPr>
              <a:t>                               </a:t>
            </a:r>
            <a:endParaRPr lang="en-US" sz="900">
              <a:solidFill>
                <a:srgbClr val="FFFF00"/>
              </a:solidFill>
            </a:endParaRPr>
          </a:p>
          <a:p>
            <a:pPr algn="l" eaLnBrk="0" hangingPunct="0">
              <a:tabLst>
                <a:tab pos="-114300" algn="l"/>
                <a:tab pos="4800600" algn="ctr"/>
              </a:tabLst>
            </a:pPr>
            <a:endParaRPr lang="en-US" sz="2400">
              <a:solidFill>
                <a:srgbClr val="FFFF00"/>
              </a:solidFill>
            </a:endParaRPr>
          </a:p>
        </p:txBody>
      </p:sp>
      <p:sp>
        <p:nvSpPr>
          <p:cNvPr id="48156" name="Rectangle 32"/>
          <p:cNvSpPr>
            <a:spLocks noChangeArrowheads="1"/>
          </p:cNvSpPr>
          <p:nvPr/>
        </p:nvSpPr>
        <p:spPr bwMode="auto">
          <a:xfrm>
            <a:off x="-4632325" y="-1519238"/>
            <a:ext cx="184150" cy="457200"/>
          </a:xfrm>
          <a:prstGeom prst="rect">
            <a:avLst/>
          </a:prstGeom>
          <a:noFill/>
          <a:ln w="9525">
            <a:noFill/>
            <a:miter lim="800000"/>
            <a:headEnd/>
            <a:tailEnd/>
          </a:ln>
        </p:spPr>
        <p:txBody>
          <a:bodyPr wrap="none" anchor="ctr">
            <a:spAutoFit/>
          </a:bodyPr>
          <a:lstStyle/>
          <a:p>
            <a:pPr algn="l"/>
            <a:endParaRPr lang="en-US" sz="2400">
              <a:solidFill>
                <a:srgbClr val="FFFF00"/>
              </a:solidFill>
            </a:endParaRPr>
          </a:p>
        </p:txBody>
      </p:sp>
      <p:sp>
        <p:nvSpPr>
          <p:cNvPr id="48157" name="Rectangle 33"/>
          <p:cNvSpPr>
            <a:spLocks noChangeArrowheads="1"/>
          </p:cNvSpPr>
          <p:nvPr/>
        </p:nvSpPr>
        <p:spPr bwMode="auto">
          <a:xfrm>
            <a:off x="-4632325" y="-1452563"/>
            <a:ext cx="184150" cy="457200"/>
          </a:xfrm>
          <a:prstGeom prst="rect">
            <a:avLst/>
          </a:prstGeom>
          <a:noFill/>
          <a:ln w="9525">
            <a:noFill/>
            <a:miter lim="800000"/>
            <a:headEnd/>
            <a:tailEnd/>
          </a:ln>
        </p:spPr>
        <p:txBody>
          <a:bodyPr wrap="none" anchor="ctr">
            <a:spAutoFit/>
          </a:bodyPr>
          <a:lstStyle/>
          <a:p>
            <a:pPr algn="l"/>
            <a:endParaRPr lang="en-US" sz="2400">
              <a:solidFill>
                <a:srgbClr val="FFFF00"/>
              </a:solidFill>
            </a:endParaRPr>
          </a:p>
        </p:txBody>
      </p:sp>
      <p:sp>
        <p:nvSpPr>
          <p:cNvPr id="48158" name="Rectangle 34"/>
          <p:cNvSpPr>
            <a:spLocks noChangeArrowheads="1"/>
          </p:cNvSpPr>
          <p:nvPr/>
        </p:nvSpPr>
        <p:spPr bwMode="auto">
          <a:xfrm>
            <a:off x="-152400" y="-1406525"/>
            <a:ext cx="184150" cy="366712"/>
          </a:xfrm>
          <a:prstGeom prst="rect">
            <a:avLst/>
          </a:prstGeom>
          <a:noFill/>
          <a:ln w="9525">
            <a:noFill/>
            <a:miter lim="800000"/>
            <a:headEnd/>
            <a:tailEnd/>
          </a:ln>
        </p:spPr>
        <p:txBody>
          <a:bodyPr wrap="none" anchor="ctr">
            <a:spAutoFit/>
          </a:bodyPr>
          <a:lstStyle/>
          <a:p>
            <a:endParaRPr lang="en-US">
              <a:solidFill>
                <a:srgbClr val="FFFF00"/>
              </a:solidFill>
            </a:endParaRPr>
          </a:p>
        </p:txBody>
      </p:sp>
      <p:sp>
        <p:nvSpPr>
          <p:cNvPr id="48159" name="Rectangle 35"/>
          <p:cNvSpPr>
            <a:spLocks noChangeArrowheads="1"/>
          </p:cNvSpPr>
          <p:nvPr/>
        </p:nvSpPr>
        <p:spPr bwMode="auto">
          <a:xfrm>
            <a:off x="-4632325" y="481013"/>
            <a:ext cx="1277937" cy="593725"/>
          </a:xfrm>
          <a:prstGeom prst="rect">
            <a:avLst/>
          </a:prstGeom>
          <a:noFill/>
          <a:ln w="9525">
            <a:noFill/>
            <a:miter lim="800000"/>
            <a:headEnd/>
            <a:tailEnd/>
          </a:ln>
        </p:spPr>
        <p:txBody>
          <a:bodyPr wrap="none" anchor="ctr">
            <a:spAutoFit/>
          </a:bodyPr>
          <a:lstStyle/>
          <a:p>
            <a:pPr algn="l"/>
            <a:endParaRPr lang="en-US" sz="900">
              <a:solidFill>
                <a:srgbClr val="FFFF00"/>
              </a:solidFill>
            </a:endParaRPr>
          </a:p>
          <a:p>
            <a:pPr algn="l" eaLnBrk="0" hangingPunct="0"/>
            <a:r>
              <a:rPr lang="en-US" sz="2400">
                <a:solidFill>
                  <a:srgbClr val="FFFF00"/>
                </a:solidFill>
              </a:rPr>
              <a:t>             </a:t>
            </a:r>
          </a:p>
        </p:txBody>
      </p:sp>
      <p:sp>
        <p:nvSpPr>
          <p:cNvPr id="48160" name="Rectangle 36"/>
          <p:cNvSpPr>
            <a:spLocks noChangeArrowheads="1"/>
          </p:cNvSpPr>
          <p:nvPr/>
        </p:nvSpPr>
        <p:spPr bwMode="auto">
          <a:xfrm>
            <a:off x="-4632325" y="2855913"/>
            <a:ext cx="2455862" cy="822325"/>
          </a:xfrm>
          <a:prstGeom prst="rect">
            <a:avLst/>
          </a:prstGeom>
          <a:noFill/>
          <a:ln w="9525">
            <a:noFill/>
            <a:miter lim="800000"/>
            <a:headEnd/>
            <a:tailEnd/>
          </a:ln>
        </p:spPr>
        <p:txBody>
          <a:bodyPr wrap="none" anchor="ctr">
            <a:spAutoFit/>
          </a:bodyPr>
          <a:lstStyle/>
          <a:p>
            <a:pPr algn="l">
              <a:tabLst>
                <a:tab pos="-114300" algn="l"/>
                <a:tab pos="4800600" algn="ctr"/>
              </a:tabLst>
            </a:pPr>
            <a:r>
              <a:rPr lang="en-US" sz="2400">
                <a:solidFill>
                  <a:srgbClr val="FFFF00"/>
                </a:solidFill>
              </a:rPr>
              <a:t>                           </a:t>
            </a:r>
          </a:p>
          <a:p>
            <a:pPr algn="l" eaLnBrk="0" hangingPunct="0">
              <a:tabLst>
                <a:tab pos="-114300" algn="l"/>
                <a:tab pos="4800600" algn="ctr"/>
              </a:tabLst>
            </a:pPr>
            <a:endParaRPr lang="en-US" sz="2400">
              <a:solidFill>
                <a:srgbClr val="FFFF00"/>
              </a:solidFill>
            </a:endParaRPr>
          </a:p>
        </p:txBody>
      </p:sp>
      <p:sp>
        <p:nvSpPr>
          <p:cNvPr id="48161" name="Rectangle 40"/>
          <p:cNvSpPr>
            <a:spLocks noChangeArrowheads="1"/>
          </p:cNvSpPr>
          <p:nvPr/>
        </p:nvSpPr>
        <p:spPr bwMode="auto">
          <a:xfrm>
            <a:off x="-4632325" y="5897563"/>
            <a:ext cx="1193800" cy="457200"/>
          </a:xfrm>
          <a:prstGeom prst="rect">
            <a:avLst/>
          </a:prstGeom>
          <a:noFill/>
          <a:ln w="9525">
            <a:noFill/>
            <a:miter lim="800000"/>
            <a:headEnd/>
            <a:tailEnd/>
          </a:ln>
        </p:spPr>
        <p:txBody>
          <a:bodyPr wrap="none" anchor="ctr">
            <a:spAutoFit/>
          </a:bodyPr>
          <a:lstStyle/>
          <a:p>
            <a:pPr algn="l"/>
            <a:r>
              <a:rPr lang="en-US" sz="2400">
                <a:solidFill>
                  <a:srgbClr val="FFFF00"/>
                </a:solidFill>
              </a:rPr>
              <a:t>            </a:t>
            </a:r>
          </a:p>
        </p:txBody>
      </p:sp>
      <p:sp>
        <p:nvSpPr>
          <p:cNvPr id="48162" name="Rectangle 41"/>
          <p:cNvSpPr>
            <a:spLocks noChangeArrowheads="1"/>
          </p:cNvSpPr>
          <p:nvPr/>
        </p:nvSpPr>
        <p:spPr bwMode="auto">
          <a:xfrm>
            <a:off x="-4632325" y="7974013"/>
            <a:ext cx="184150" cy="457200"/>
          </a:xfrm>
          <a:prstGeom prst="rect">
            <a:avLst/>
          </a:prstGeom>
          <a:noFill/>
          <a:ln w="9525">
            <a:noFill/>
            <a:miter lim="800000"/>
            <a:headEnd/>
            <a:tailEnd/>
          </a:ln>
        </p:spPr>
        <p:txBody>
          <a:bodyPr wrap="none" anchor="ctr">
            <a:spAutoFit/>
          </a:bodyPr>
          <a:lstStyle/>
          <a:p>
            <a:pPr algn="l"/>
            <a:endParaRPr lang="en-US" sz="2400">
              <a:solidFill>
                <a:srgbClr val="FFFF00"/>
              </a:solidFill>
            </a:endParaRPr>
          </a:p>
        </p:txBody>
      </p:sp>
      <p:sp>
        <p:nvSpPr>
          <p:cNvPr id="48163" name="Rectangle 42"/>
          <p:cNvSpPr>
            <a:spLocks noChangeArrowheads="1"/>
          </p:cNvSpPr>
          <p:nvPr/>
        </p:nvSpPr>
        <p:spPr bwMode="auto">
          <a:xfrm>
            <a:off x="-4632325" y="8040688"/>
            <a:ext cx="184150" cy="457200"/>
          </a:xfrm>
          <a:prstGeom prst="rect">
            <a:avLst/>
          </a:prstGeom>
          <a:noFill/>
          <a:ln w="9525">
            <a:noFill/>
            <a:miter lim="800000"/>
            <a:headEnd/>
            <a:tailEnd/>
          </a:ln>
        </p:spPr>
        <p:txBody>
          <a:bodyPr wrap="none" anchor="ctr">
            <a:spAutoFit/>
          </a:bodyPr>
          <a:lstStyle/>
          <a:p>
            <a:pPr algn="l"/>
            <a:endParaRPr lang="en-US" sz="2400">
              <a:solidFill>
                <a:srgbClr val="FFFF00"/>
              </a:solidFill>
            </a:endParaRPr>
          </a:p>
        </p:txBody>
      </p:sp>
      <p:sp>
        <p:nvSpPr>
          <p:cNvPr id="48164" name="Rectangle 43"/>
          <p:cNvSpPr>
            <a:spLocks noChangeArrowheads="1"/>
          </p:cNvSpPr>
          <p:nvPr/>
        </p:nvSpPr>
        <p:spPr bwMode="auto">
          <a:xfrm>
            <a:off x="-4632325" y="8107363"/>
            <a:ext cx="184150" cy="457200"/>
          </a:xfrm>
          <a:prstGeom prst="rect">
            <a:avLst/>
          </a:prstGeom>
          <a:noFill/>
          <a:ln w="9525">
            <a:noFill/>
            <a:miter lim="800000"/>
            <a:headEnd/>
            <a:tailEnd/>
          </a:ln>
        </p:spPr>
        <p:txBody>
          <a:bodyPr wrap="none" anchor="ctr">
            <a:spAutoFit/>
          </a:bodyPr>
          <a:lstStyle/>
          <a:p>
            <a:pPr algn="l"/>
            <a:endParaRPr lang="en-US" sz="2400">
              <a:solidFill>
                <a:srgbClr val="FFFF00"/>
              </a:solidFill>
            </a:endParaRPr>
          </a:p>
        </p:txBody>
      </p:sp>
      <p:sp>
        <p:nvSpPr>
          <p:cNvPr id="48165" name="Rectangle 44"/>
          <p:cNvSpPr>
            <a:spLocks noChangeArrowheads="1"/>
          </p:cNvSpPr>
          <p:nvPr/>
        </p:nvSpPr>
        <p:spPr bwMode="auto">
          <a:xfrm>
            <a:off x="-4632325" y="8335963"/>
            <a:ext cx="215900" cy="228600"/>
          </a:xfrm>
          <a:prstGeom prst="rect">
            <a:avLst/>
          </a:prstGeom>
          <a:noFill/>
          <a:ln w="9525">
            <a:noFill/>
            <a:miter lim="800000"/>
            <a:headEnd/>
            <a:tailEnd/>
          </a:ln>
        </p:spPr>
        <p:txBody>
          <a:bodyPr wrap="none" anchor="ctr">
            <a:spAutoFit/>
          </a:bodyPr>
          <a:lstStyle/>
          <a:p>
            <a:pPr algn="l"/>
            <a:r>
              <a:rPr lang="en-US" sz="900">
                <a:solidFill>
                  <a:srgbClr val="FFFF00"/>
                </a:solidFill>
              </a:rPr>
              <a:t> </a:t>
            </a:r>
            <a:endParaRPr lang="en-US" sz="2400">
              <a:solidFill>
                <a:srgbClr val="FFFF00"/>
              </a:solidFill>
            </a:endParaRPr>
          </a:p>
        </p:txBody>
      </p:sp>
      <p:sp>
        <p:nvSpPr>
          <p:cNvPr id="48166" name="Rectangle 45"/>
          <p:cNvSpPr>
            <a:spLocks noChangeArrowheads="1"/>
          </p:cNvSpPr>
          <p:nvPr/>
        </p:nvSpPr>
        <p:spPr bwMode="auto">
          <a:xfrm>
            <a:off x="-4632325" y="10364788"/>
            <a:ext cx="1109662" cy="457200"/>
          </a:xfrm>
          <a:prstGeom prst="rect">
            <a:avLst/>
          </a:prstGeom>
          <a:noFill/>
          <a:ln w="9525">
            <a:noFill/>
            <a:miter lim="800000"/>
            <a:headEnd/>
            <a:tailEnd/>
          </a:ln>
        </p:spPr>
        <p:txBody>
          <a:bodyPr wrap="none" anchor="ctr">
            <a:spAutoFit/>
          </a:bodyPr>
          <a:lstStyle/>
          <a:p>
            <a:pPr algn="l"/>
            <a:r>
              <a:rPr lang="en-US" sz="2400">
                <a:solidFill>
                  <a:srgbClr val="FFFF00"/>
                </a:solidFill>
              </a:rPr>
              <a:t>           </a:t>
            </a:r>
          </a:p>
        </p:txBody>
      </p:sp>
      <p:sp>
        <p:nvSpPr>
          <p:cNvPr id="48167" name="Rectangle 47"/>
          <p:cNvSpPr>
            <a:spLocks noChangeArrowheads="1"/>
          </p:cNvSpPr>
          <p:nvPr/>
        </p:nvSpPr>
        <p:spPr bwMode="auto">
          <a:xfrm>
            <a:off x="0" y="0"/>
            <a:ext cx="311150" cy="366713"/>
          </a:xfrm>
          <a:prstGeom prst="rect">
            <a:avLst/>
          </a:prstGeom>
          <a:noFill/>
          <a:ln w="9525">
            <a:noFill/>
            <a:miter lim="800000"/>
            <a:headEnd/>
            <a:tailEnd/>
          </a:ln>
        </p:spPr>
        <p:txBody>
          <a:bodyPr>
            <a:spAutoFit/>
          </a:bodyPr>
          <a:lstStyle/>
          <a:p>
            <a:r>
              <a:rPr lang="en-US">
                <a:solidFill>
                  <a:srgbClr val="FFFF00"/>
                </a:solidFill>
              </a:rPr>
              <a:t>a</a:t>
            </a:r>
          </a:p>
        </p:txBody>
      </p:sp>
      <p:sp>
        <p:nvSpPr>
          <p:cNvPr id="48168" name="Rectangle 48"/>
          <p:cNvSpPr>
            <a:spLocks noChangeArrowheads="1"/>
          </p:cNvSpPr>
          <p:nvPr/>
        </p:nvSpPr>
        <p:spPr bwMode="auto">
          <a:xfrm>
            <a:off x="6248400" y="0"/>
            <a:ext cx="228600" cy="342900"/>
          </a:xfrm>
          <a:prstGeom prst="rect">
            <a:avLst/>
          </a:prstGeom>
          <a:noFill/>
          <a:ln w="9525">
            <a:noFill/>
            <a:miter lim="800000"/>
            <a:headEnd/>
            <a:tailEnd/>
          </a:ln>
        </p:spPr>
        <p:txBody>
          <a:bodyPr/>
          <a:lstStyle/>
          <a:p>
            <a:pPr algn="l"/>
            <a:r>
              <a:rPr lang="en-US" sz="2000">
                <a:solidFill>
                  <a:srgbClr val="FFFF00"/>
                </a:solidFill>
                <a:cs typeface="Times New Roman" pitchFamily="18" charset="0"/>
              </a:rPr>
              <a:t>c</a:t>
            </a:r>
            <a:endParaRPr lang="en-US" sz="2400">
              <a:solidFill>
                <a:srgbClr val="FFFF00"/>
              </a:solidFill>
            </a:endParaRPr>
          </a:p>
        </p:txBody>
      </p:sp>
      <p:sp>
        <p:nvSpPr>
          <p:cNvPr id="48169" name="Rectangle 49"/>
          <p:cNvSpPr>
            <a:spLocks noChangeArrowheads="1"/>
          </p:cNvSpPr>
          <p:nvPr/>
        </p:nvSpPr>
        <p:spPr bwMode="auto">
          <a:xfrm>
            <a:off x="0" y="6126163"/>
            <a:ext cx="9144000" cy="825500"/>
          </a:xfrm>
          <a:prstGeom prst="rect">
            <a:avLst/>
          </a:prstGeom>
          <a:noFill/>
          <a:ln w="9525">
            <a:noFill/>
            <a:miter lim="800000"/>
            <a:headEnd/>
            <a:tailEnd/>
          </a:ln>
        </p:spPr>
        <p:txBody>
          <a:bodyPr anchor="ctr">
            <a:spAutoFit/>
          </a:bodyPr>
          <a:lstStyle/>
          <a:p>
            <a:pPr algn="justLow"/>
            <a:r>
              <a:rPr lang="en-US" sz="1600" b="1" dirty="0" smtClean="0">
                <a:latin typeface="Times New Roman" pitchFamily="18" charset="0"/>
                <a:cs typeface="Times New Roman" pitchFamily="18" charset="0"/>
              </a:rPr>
              <a:t>Topographic </a:t>
            </a:r>
            <a:r>
              <a:rPr lang="en-US" sz="1600" b="1" dirty="0">
                <a:latin typeface="Times New Roman" pitchFamily="18" charset="0"/>
                <a:cs typeface="Times New Roman" pitchFamily="18" charset="0"/>
              </a:rPr>
              <a:t>Views of (a) Normal Crypts Carpeting the Mucosal Surface of the Rat Colon at 40X, (b) Focus with 1 AC, (c) 2AC, (d) 3AC, (e, f &amp; g) Large foci with </a:t>
            </a:r>
            <a:r>
              <a:rPr lang="en-US" sz="1600" b="1" dirty="0">
                <a:latin typeface="Times New Roman" pitchFamily="18" charset="0"/>
              </a:rPr>
              <a:t>≥</a:t>
            </a:r>
            <a:r>
              <a:rPr lang="en-US" sz="1600" b="1" dirty="0">
                <a:latin typeface="Times New Roman" pitchFamily="18" charset="0"/>
                <a:cs typeface="Times New Roman" pitchFamily="18" charset="0"/>
              </a:rPr>
              <a:t> 4AC, (h) Two Foci with 4 &amp; 2 AC, at 100 X.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500"/>
                                        <p:tgtEl>
                                          <p:spTgt spid="491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156"/>
                                        </p:tgtEl>
                                        <p:attrNameLst>
                                          <p:attrName>style.visibility</p:attrName>
                                        </p:attrNameLst>
                                      </p:cBhvr>
                                      <p:to>
                                        <p:strVal val="visible"/>
                                      </p:to>
                                    </p:set>
                                    <p:animEffect transition="in" filter="fade">
                                      <p:cBhvr>
                                        <p:cTn id="11" dur="500"/>
                                        <p:tgtEl>
                                          <p:spTgt spid="4915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9159"/>
                                        </p:tgtEl>
                                        <p:attrNameLst>
                                          <p:attrName>style.visibility</p:attrName>
                                        </p:attrNameLst>
                                      </p:cBhvr>
                                      <p:to>
                                        <p:strVal val="visible"/>
                                      </p:to>
                                    </p:set>
                                    <p:animEffect transition="in" filter="fade">
                                      <p:cBhvr>
                                        <p:cTn id="15" dur="500"/>
                                        <p:tgtEl>
                                          <p:spTgt spid="4915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9160"/>
                                        </p:tgtEl>
                                        <p:attrNameLst>
                                          <p:attrName>style.visibility</p:attrName>
                                        </p:attrNameLst>
                                      </p:cBhvr>
                                      <p:to>
                                        <p:strVal val="visible"/>
                                      </p:to>
                                    </p:set>
                                    <p:animEffect transition="in" filter="fade">
                                      <p:cBhvr>
                                        <p:cTn id="19" dur="500"/>
                                        <p:tgtEl>
                                          <p:spTgt spid="4916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9163"/>
                                        </p:tgtEl>
                                        <p:attrNameLst>
                                          <p:attrName>style.visibility</p:attrName>
                                        </p:attrNameLst>
                                      </p:cBhvr>
                                      <p:to>
                                        <p:strVal val="visible"/>
                                      </p:to>
                                    </p:set>
                                    <p:animEffect transition="in" filter="fade">
                                      <p:cBhvr>
                                        <p:cTn id="23" dur="500"/>
                                        <p:tgtEl>
                                          <p:spTgt spid="4916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9164"/>
                                        </p:tgtEl>
                                        <p:attrNameLst>
                                          <p:attrName>style.visibility</p:attrName>
                                        </p:attrNameLst>
                                      </p:cBhvr>
                                      <p:to>
                                        <p:strVal val="visible"/>
                                      </p:to>
                                    </p:set>
                                    <p:animEffect transition="in" filter="fade">
                                      <p:cBhvr>
                                        <p:cTn id="27" dur="500"/>
                                        <p:tgtEl>
                                          <p:spTgt spid="4916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9167"/>
                                        </p:tgtEl>
                                        <p:attrNameLst>
                                          <p:attrName>style.visibility</p:attrName>
                                        </p:attrNameLst>
                                      </p:cBhvr>
                                      <p:to>
                                        <p:strVal val="visible"/>
                                      </p:to>
                                    </p:set>
                                    <p:animEffect transition="in" filter="fade">
                                      <p:cBhvr>
                                        <p:cTn id="31" dur="500"/>
                                        <p:tgtEl>
                                          <p:spTgt spid="4916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9168"/>
                                        </p:tgtEl>
                                        <p:attrNameLst>
                                          <p:attrName>style.visibility</p:attrName>
                                        </p:attrNameLst>
                                      </p:cBhvr>
                                      <p:to>
                                        <p:strVal val="visible"/>
                                      </p:to>
                                    </p:set>
                                    <p:animEffect transition="in" filter="fade">
                                      <p:cBhvr>
                                        <p:cTn id="35" dur="500"/>
                                        <p:tgtEl>
                                          <p:spTgt spid="49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lgn="r" rtl="1">
              <a:tabLst>
                <a:tab pos="627063" algn="l"/>
              </a:tabLst>
            </a:pPr>
            <a:r>
              <a:rPr lang="ar-JO" sz="4800" b="1" dirty="0" smtClean="0">
                <a:latin typeface="AGA Arabesque" pitchFamily="2" charset="2"/>
              </a:rPr>
              <a:t>    البقوليات </a:t>
            </a:r>
            <a:r>
              <a:rPr lang="ar-SA" sz="4800" b="1" dirty="0" smtClean="0">
                <a:latin typeface="AGA Arabesque" pitchFamily="2" charset="2"/>
              </a:rPr>
              <a:t>كأغذية وظيفية</a:t>
            </a:r>
            <a:endParaRPr lang="ar-JO" sz="4800" b="1" dirty="0" smtClean="0">
              <a:latin typeface="AGA Arabesque" pitchFamily="2" charset="2"/>
            </a:endParaRPr>
          </a:p>
        </p:txBody>
      </p:sp>
      <p:sp>
        <p:nvSpPr>
          <p:cNvPr id="3" name="Content Placeholder 2"/>
          <p:cNvSpPr>
            <a:spLocks noGrp="1"/>
          </p:cNvSpPr>
          <p:nvPr>
            <p:ph idx="1"/>
          </p:nvPr>
        </p:nvSpPr>
        <p:spPr/>
        <p:txBody>
          <a:bodyPr/>
          <a:lstStyle/>
          <a:p>
            <a:pPr>
              <a:defRPr/>
            </a:pPr>
            <a:endParaRPr lang="ar-JO" dirty="0"/>
          </a:p>
        </p:txBody>
      </p:sp>
      <p:pic>
        <p:nvPicPr>
          <p:cNvPr id="29700" name="Picture 2"/>
          <p:cNvPicPr>
            <a:picLocks noChangeAspect="1" noChangeArrowheads="1"/>
          </p:cNvPicPr>
          <p:nvPr/>
        </p:nvPicPr>
        <p:blipFill>
          <a:blip r:embed="rId2" cstate="print"/>
          <a:srcRect/>
          <a:stretch>
            <a:fillRect/>
          </a:stretch>
        </p:blipFill>
        <p:spPr bwMode="auto">
          <a:xfrm>
            <a:off x="2667000" y="1295400"/>
            <a:ext cx="6477000" cy="5562600"/>
          </a:xfrm>
          <a:prstGeom prst="rect">
            <a:avLst/>
          </a:prstGeom>
          <a:noFill/>
          <a:ln w="9525">
            <a:noFill/>
            <a:miter lim="800000"/>
            <a:headEnd/>
            <a:tailEnd/>
          </a:ln>
        </p:spPr>
      </p:pic>
      <p:pic>
        <p:nvPicPr>
          <p:cNvPr id="29701" name="Picture 2"/>
          <p:cNvPicPr>
            <a:picLocks noChangeAspect="1" noChangeArrowheads="1"/>
          </p:cNvPicPr>
          <p:nvPr/>
        </p:nvPicPr>
        <p:blipFill>
          <a:blip r:embed="rId3" cstate="print"/>
          <a:srcRect/>
          <a:stretch>
            <a:fillRect/>
          </a:stretch>
        </p:blipFill>
        <p:spPr bwMode="auto">
          <a:xfrm>
            <a:off x="0" y="0"/>
            <a:ext cx="2667000" cy="2443163"/>
          </a:xfrm>
          <a:prstGeom prst="rect">
            <a:avLst/>
          </a:prstGeom>
          <a:noFill/>
          <a:ln w="9525">
            <a:noFill/>
            <a:miter lim="800000"/>
            <a:headEnd/>
            <a:tailEnd/>
          </a:ln>
        </p:spPr>
      </p:pic>
      <p:pic>
        <p:nvPicPr>
          <p:cNvPr id="29702" name="Picture 3"/>
          <p:cNvPicPr>
            <a:picLocks noChangeAspect="1" noChangeArrowheads="1"/>
          </p:cNvPicPr>
          <p:nvPr/>
        </p:nvPicPr>
        <p:blipFill>
          <a:blip r:embed="rId4" cstate="print"/>
          <a:srcRect/>
          <a:stretch>
            <a:fillRect/>
          </a:stretch>
        </p:blipFill>
        <p:spPr bwMode="auto">
          <a:xfrm>
            <a:off x="0" y="2971800"/>
            <a:ext cx="26670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9"/>
          <p:cNvSpPr>
            <a:spLocks noChangeArrowheads="1"/>
          </p:cNvSpPr>
          <p:nvPr/>
        </p:nvSpPr>
        <p:spPr bwMode="auto">
          <a:xfrm>
            <a:off x="2438400" y="2895600"/>
            <a:ext cx="342900" cy="228600"/>
          </a:xfrm>
          <a:prstGeom prst="rect">
            <a:avLst/>
          </a:prstGeom>
          <a:noFill/>
          <a:ln w="9525">
            <a:noFill/>
            <a:miter lim="800000"/>
            <a:headEnd/>
            <a:tailEnd/>
          </a:ln>
        </p:spPr>
        <p:txBody>
          <a:bodyPr/>
          <a:lstStyle/>
          <a:p>
            <a:pPr algn="r" rtl="1"/>
            <a:endParaRPr lang="en-US" sz="2400"/>
          </a:p>
        </p:txBody>
      </p:sp>
      <p:sp>
        <p:nvSpPr>
          <p:cNvPr id="51203" name="Rectangle 10"/>
          <p:cNvSpPr>
            <a:spLocks noChangeArrowheads="1"/>
          </p:cNvSpPr>
          <p:nvPr/>
        </p:nvSpPr>
        <p:spPr bwMode="auto">
          <a:xfrm>
            <a:off x="4079875" y="2233613"/>
            <a:ext cx="342900" cy="228600"/>
          </a:xfrm>
          <a:prstGeom prst="rect">
            <a:avLst/>
          </a:prstGeom>
          <a:noFill/>
          <a:ln w="9525">
            <a:noFill/>
            <a:miter lim="800000"/>
            <a:headEnd/>
            <a:tailEnd/>
          </a:ln>
        </p:spPr>
        <p:txBody>
          <a:bodyPr/>
          <a:lstStyle/>
          <a:p>
            <a:pPr algn="r" rtl="1"/>
            <a:endParaRPr lang="en-US"/>
          </a:p>
        </p:txBody>
      </p:sp>
      <p:sp>
        <p:nvSpPr>
          <p:cNvPr id="51204" name="Rectangle 20"/>
          <p:cNvSpPr>
            <a:spLocks noChangeArrowheads="1"/>
          </p:cNvSpPr>
          <p:nvPr/>
        </p:nvSpPr>
        <p:spPr bwMode="auto">
          <a:xfrm>
            <a:off x="5791200" y="2971800"/>
            <a:ext cx="342900" cy="228600"/>
          </a:xfrm>
          <a:prstGeom prst="rect">
            <a:avLst/>
          </a:prstGeom>
          <a:noFill/>
          <a:ln w="9525">
            <a:noFill/>
            <a:miter lim="800000"/>
            <a:headEnd/>
            <a:tailEnd/>
          </a:ln>
        </p:spPr>
        <p:txBody>
          <a:bodyPr/>
          <a:lstStyle/>
          <a:p>
            <a:pPr algn="r" rtl="1"/>
            <a:endParaRPr lang="en-US" sz="2400"/>
          </a:p>
        </p:txBody>
      </p:sp>
      <p:sp>
        <p:nvSpPr>
          <p:cNvPr id="91158" name="Rectangle 22"/>
          <p:cNvSpPr>
            <a:spLocks noChangeArrowheads="1"/>
          </p:cNvSpPr>
          <p:nvPr/>
        </p:nvSpPr>
        <p:spPr bwMode="auto">
          <a:xfrm>
            <a:off x="914400" y="0"/>
            <a:ext cx="7772400" cy="762000"/>
          </a:xfrm>
          <a:prstGeom prst="rect">
            <a:avLst/>
          </a:prstGeom>
          <a:noFill/>
          <a:ln w="9525">
            <a:noFill/>
            <a:miter lim="800000"/>
            <a:headEnd/>
            <a:tailEnd/>
          </a:ln>
        </p:spPr>
        <p:txBody>
          <a:bodyPr anchor="ctr"/>
          <a:lstStyle/>
          <a:p>
            <a:pPr algn="ctr"/>
            <a:r>
              <a:rPr lang="ar-SA" sz="3600" dirty="0" smtClean="0"/>
              <a:t>العدس وسرطان القولون</a:t>
            </a:r>
            <a:endParaRPr lang="en-US" sz="3600" dirty="0"/>
          </a:p>
        </p:txBody>
      </p:sp>
      <p:sp>
        <p:nvSpPr>
          <p:cNvPr id="51206" name="Rectangle 23"/>
          <p:cNvSpPr>
            <a:spLocks noChangeArrowheads="1"/>
          </p:cNvSpPr>
          <p:nvPr/>
        </p:nvSpPr>
        <p:spPr bwMode="auto">
          <a:xfrm>
            <a:off x="381000" y="5715000"/>
            <a:ext cx="7772400" cy="838200"/>
          </a:xfrm>
          <a:prstGeom prst="rect">
            <a:avLst/>
          </a:prstGeom>
          <a:noFill/>
          <a:ln w="9525">
            <a:noFill/>
            <a:miter lim="800000"/>
            <a:headEnd/>
            <a:tailEnd/>
          </a:ln>
        </p:spPr>
        <p:txBody>
          <a:bodyPr anchor="ctr"/>
          <a:lstStyle/>
          <a:p>
            <a:endParaRPr lang="en-US" sz="3600"/>
          </a:p>
        </p:txBody>
      </p:sp>
      <p:sp>
        <p:nvSpPr>
          <p:cNvPr id="91160" name="Rectangle 24"/>
          <p:cNvSpPr>
            <a:spLocks noChangeArrowheads="1"/>
          </p:cNvSpPr>
          <p:nvPr/>
        </p:nvSpPr>
        <p:spPr bwMode="auto">
          <a:xfrm>
            <a:off x="304800" y="6019800"/>
            <a:ext cx="8001000" cy="838200"/>
          </a:xfrm>
          <a:prstGeom prst="rect">
            <a:avLst/>
          </a:prstGeom>
          <a:noFill/>
          <a:ln w="9525">
            <a:noFill/>
            <a:miter lim="800000"/>
            <a:headEnd/>
            <a:tailEnd/>
          </a:ln>
        </p:spPr>
        <p:txBody>
          <a:bodyPr anchor="ctr"/>
          <a:lstStyle/>
          <a:p>
            <a:pPr algn="l"/>
            <a:endParaRPr lang="en-US" sz="1600" dirty="0">
              <a:latin typeface="Times New Roman" pitchFamily="18" charset="0"/>
              <a:cs typeface="Times New Roman" pitchFamily="18" charset="0"/>
            </a:endParaRPr>
          </a:p>
        </p:txBody>
      </p:sp>
      <p:graphicFrame>
        <p:nvGraphicFramePr>
          <p:cNvPr id="15" name="Object 25"/>
          <p:cNvGraphicFramePr>
            <a:graphicFrameLocks noGrp="1" noChangeAspect="1"/>
          </p:cNvGraphicFramePr>
          <p:nvPr>
            <p:ph idx="1"/>
          </p:nvPr>
        </p:nvGraphicFramePr>
        <p:xfrm>
          <a:off x="0" y="685800"/>
          <a:ext cx="91440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51209" name="Rectangle 12"/>
          <p:cNvSpPr>
            <a:spLocks noChangeArrowheads="1"/>
          </p:cNvSpPr>
          <p:nvPr/>
        </p:nvSpPr>
        <p:spPr bwMode="auto">
          <a:xfrm>
            <a:off x="2667000" y="1905000"/>
            <a:ext cx="304800" cy="366713"/>
          </a:xfrm>
          <a:prstGeom prst="rect">
            <a:avLst/>
          </a:prstGeom>
          <a:noFill/>
          <a:ln w="9525">
            <a:noFill/>
            <a:miter lim="800000"/>
            <a:headEnd/>
            <a:tailEnd/>
          </a:ln>
        </p:spPr>
        <p:txBody>
          <a:bodyPr>
            <a:spAutoFit/>
          </a:bodyPr>
          <a:lstStyle/>
          <a:p>
            <a:pPr algn="r" rtl="1"/>
            <a:r>
              <a:rPr lang="en-US">
                <a:latin typeface="Times New Roman" pitchFamily="18" charset="0"/>
              </a:rPr>
              <a:t>*</a:t>
            </a:r>
            <a:endParaRPr lang="en-US" sz="2800"/>
          </a:p>
        </p:txBody>
      </p:sp>
      <p:sp>
        <p:nvSpPr>
          <p:cNvPr id="51210" name="Rectangle 13"/>
          <p:cNvSpPr>
            <a:spLocks noChangeArrowheads="1"/>
          </p:cNvSpPr>
          <p:nvPr/>
        </p:nvSpPr>
        <p:spPr bwMode="auto">
          <a:xfrm>
            <a:off x="7621588" y="2133600"/>
            <a:ext cx="298450" cy="366713"/>
          </a:xfrm>
          <a:prstGeom prst="rect">
            <a:avLst/>
          </a:prstGeom>
          <a:noFill/>
          <a:ln w="9525">
            <a:noFill/>
            <a:miter lim="800000"/>
            <a:headEnd/>
            <a:tailEnd/>
          </a:ln>
        </p:spPr>
        <p:txBody>
          <a:bodyPr wrap="none">
            <a:spAutoFit/>
          </a:bodyPr>
          <a:lstStyle/>
          <a:p>
            <a:pPr algn="r" rtl="1"/>
            <a:r>
              <a:rPr lang="en-US">
                <a:latin typeface="Times New Roman" pitchFamily="18" charset="0"/>
              </a:rPr>
              <a:t>*</a:t>
            </a:r>
            <a:endParaRPr lang="en-US" sz="2800"/>
          </a:p>
        </p:txBody>
      </p:sp>
      <p:sp>
        <p:nvSpPr>
          <p:cNvPr id="51211" name="Rectangle 15"/>
          <p:cNvSpPr>
            <a:spLocks noChangeArrowheads="1"/>
          </p:cNvSpPr>
          <p:nvPr/>
        </p:nvSpPr>
        <p:spPr bwMode="auto">
          <a:xfrm>
            <a:off x="6707188" y="2362200"/>
            <a:ext cx="298450" cy="366713"/>
          </a:xfrm>
          <a:prstGeom prst="rect">
            <a:avLst/>
          </a:prstGeom>
          <a:noFill/>
          <a:ln w="9525">
            <a:noFill/>
            <a:miter lim="800000"/>
            <a:headEnd/>
            <a:tailEnd/>
          </a:ln>
        </p:spPr>
        <p:txBody>
          <a:bodyPr wrap="none">
            <a:spAutoFit/>
          </a:bodyPr>
          <a:lstStyle/>
          <a:p>
            <a:pPr algn="r" rtl="1"/>
            <a:r>
              <a:rPr lang="en-US">
                <a:latin typeface="Times New Roman" pitchFamily="18" charset="0"/>
              </a:rPr>
              <a:t>*</a:t>
            </a:r>
            <a:endParaRPr lang="en-US" sz="2800"/>
          </a:p>
        </p:txBody>
      </p:sp>
      <p:sp>
        <p:nvSpPr>
          <p:cNvPr id="51212" name="Rectangle 16"/>
          <p:cNvSpPr>
            <a:spLocks noChangeArrowheads="1"/>
          </p:cNvSpPr>
          <p:nvPr/>
        </p:nvSpPr>
        <p:spPr bwMode="auto">
          <a:xfrm>
            <a:off x="5640388" y="2057400"/>
            <a:ext cx="298450" cy="366713"/>
          </a:xfrm>
          <a:prstGeom prst="rect">
            <a:avLst/>
          </a:prstGeom>
          <a:noFill/>
          <a:ln w="9525">
            <a:noFill/>
            <a:miter lim="800000"/>
            <a:headEnd/>
            <a:tailEnd/>
          </a:ln>
        </p:spPr>
        <p:txBody>
          <a:bodyPr wrap="none">
            <a:spAutoFit/>
          </a:bodyPr>
          <a:lstStyle/>
          <a:p>
            <a:pPr algn="r" rtl="1"/>
            <a:r>
              <a:rPr lang="en-US">
                <a:latin typeface="Times New Roman" pitchFamily="18" charset="0"/>
              </a:rPr>
              <a:t>*</a:t>
            </a:r>
            <a:endParaRPr lang="en-US" sz="2800"/>
          </a:p>
        </p:txBody>
      </p:sp>
      <p:sp>
        <p:nvSpPr>
          <p:cNvPr id="51213" name="Rectangle 17"/>
          <p:cNvSpPr>
            <a:spLocks noChangeArrowheads="1"/>
          </p:cNvSpPr>
          <p:nvPr/>
        </p:nvSpPr>
        <p:spPr bwMode="auto">
          <a:xfrm>
            <a:off x="4649788" y="2057400"/>
            <a:ext cx="298450" cy="366713"/>
          </a:xfrm>
          <a:prstGeom prst="rect">
            <a:avLst/>
          </a:prstGeom>
          <a:noFill/>
          <a:ln w="9525">
            <a:noFill/>
            <a:miter lim="800000"/>
            <a:headEnd/>
            <a:tailEnd/>
          </a:ln>
        </p:spPr>
        <p:txBody>
          <a:bodyPr wrap="none">
            <a:spAutoFit/>
          </a:bodyPr>
          <a:lstStyle/>
          <a:p>
            <a:pPr algn="r" rtl="1"/>
            <a:r>
              <a:rPr lang="en-US">
                <a:latin typeface="Times New Roman" pitchFamily="18" charset="0"/>
              </a:rPr>
              <a:t>*</a:t>
            </a:r>
            <a:endParaRPr lang="en-US" sz="2800"/>
          </a:p>
        </p:txBody>
      </p:sp>
      <p:sp>
        <p:nvSpPr>
          <p:cNvPr id="51214" name="Rectangle 18"/>
          <p:cNvSpPr>
            <a:spLocks noChangeArrowheads="1"/>
          </p:cNvSpPr>
          <p:nvPr/>
        </p:nvSpPr>
        <p:spPr bwMode="auto">
          <a:xfrm>
            <a:off x="3659188" y="2743200"/>
            <a:ext cx="298450" cy="366713"/>
          </a:xfrm>
          <a:prstGeom prst="rect">
            <a:avLst/>
          </a:prstGeom>
          <a:noFill/>
          <a:ln w="9525">
            <a:noFill/>
            <a:miter lim="800000"/>
            <a:headEnd/>
            <a:tailEnd/>
          </a:ln>
        </p:spPr>
        <p:txBody>
          <a:bodyPr wrap="none">
            <a:spAutoFit/>
          </a:bodyPr>
          <a:lstStyle/>
          <a:p>
            <a:pPr algn="r" rtl="1"/>
            <a:r>
              <a:rPr lang="en-US">
                <a:latin typeface="Times New Roman" pitchFamily="18" charset="0"/>
              </a:rPr>
              <a:t>*</a:t>
            </a:r>
            <a:endParaRPr lang="en-US" sz="2800"/>
          </a:p>
        </p:txBody>
      </p:sp>
      <p:sp>
        <p:nvSpPr>
          <p:cNvPr id="17" name="Text Placeholder 3"/>
          <p:cNvSpPr txBox="1">
            <a:spLocks/>
          </p:cNvSpPr>
          <p:nvPr/>
        </p:nvSpPr>
        <p:spPr>
          <a:xfrm>
            <a:off x="0" y="5929330"/>
            <a:ext cx="9144000" cy="80486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Faris </a:t>
            </a:r>
            <a:r>
              <a:rPr kumimoji="0" lang="en-GB" sz="2800" b="0" i="1" u="none" strike="noStrike" kern="1200" cap="none" spc="0" normalizeH="0" baseline="0" noProof="0" dirty="0" smtClean="0">
                <a:ln>
                  <a:noFill/>
                </a:ln>
                <a:solidFill>
                  <a:schemeClr val="tx1"/>
                </a:solidFill>
                <a:effectLst/>
                <a:uLnTx/>
                <a:uFillTx/>
                <a:latin typeface="+mn-lt"/>
                <a:ea typeface="+mn-ea"/>
                <a:cs typeface="+mn-cs"/>
              </a:rPr>
              <a:t>et al. </a:t>
            </a:r>
            <a:r>
              <a:rPr kumimoji="0" lang="en-GB" sz="2800" b="0" i="0" u="none" strike="noStrike" kern="1200" cap="none" spc="0" normalizeH="0" baseline="0" noProof="0" dirty="0" smtClean="0">
                <a:ln>
                  <a:noFill/>
                </a:ln>
                <a:solidFill>
                  <a:schemeClr val="tx1"/>
                </a:solidFill>
                <a:effectLst/>
                <a:uLnTx/>
                <a:uFillTx/>
                <a:latin typeface="+mn-lt"/>
                <a:ea typeface="+mn-ea"/>
                <a:cs typeface="+mn-cs"/>
              </a:rPr>
              <a:t>(2009).  </a:t>
            </a:r>
            <a:r>
              <a:rPr kumimoji="0" lang="en-GB" sz="2800" b="0" i="1" u="none" strike="noStrike" kern="1200" cap="none" spc="0" normalizeH="0" baseline="0" noProof="0" dirty="0" smtClean="0">
                <a:ln>
                  <a:noFill/>
                </a:ln>
                <a:solidFill>
                  <a:schemeClr val="tx1"/>
                </a:solidFill>
                <a:effectLst/>
                <a:uLnTx/>
                <a:uFillTx/>
                <a:latin typeface="+mn-lt"/>
                <a:ea typeface="+mn-ea"/>
                <a:cs typeface="+mn-cs"/>
              </a:rPr>
              <a:t>Nutrition Research,29:355-362.</a:t>
            </a:r>
            <a:endParaRPr kumimoji="0" lang="en-US" sz="2800" b="0"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1158"/>
                                        </p:tgtEl>
                                        <p:attrNameLst>
                                          <p:attrName>style.visibility</p:attrName>
                                        </p:attrNameLst>
                                      </p:cBhvr>
                                      <p:to>
                                        <p:strVal val="visible"/>
                                      </p:to>
                                    </p:set>
                                    <p:animEffect transition="in" filter="blinds(horizontal)">
                                      <p:cBhvr>
                                        <p:cTn id="7" dur="500"/>
                                        <p:tgtEl>
                                          <p:spTgt spid="911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91160"/>
                                        </p:tgtEl>
                                        <p:attrNameLst>
                                          <p:attrName>style.visibility</p:attrName>
                                        </p:attrNameLst>
                                      </p:cBhvr>
                                      <p:to>
                                        <p:strVal val="visible"/>
                                      </p:to>
                                    </p:set>
                                    <p:animEffect transition="in" filter="box(in)">
                                      <p:cBhvr>
                                        <p:cTn id="12" dur="500"/>
                                        <p:tgtEl>
                                          <p:spTgt spid="911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ipe(down)">
                                      <p:cBhvr>
                                        <p:cTn id="17" dur="500"/>
                                        <p:tgtEl>
                                          <p:spTgt spid="15">
                                            <p:graphicEl>
                                              <a:chart seriesIdx="-3" categoryIdx="-3" bldStep="gridLegen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graphicEl>
                                              <a:chart seriesIdx="0" categoryIdx="0" bldStep="ptInCategory"/>
                                            </p:graphicEl>
                                          </p:spTgt>
                                        </p:tgtEl>
                                        <p:attrNameLst>
                                          <p:attrName>style.visibility</p:attrName>
                                        </p:attrNameLst>
                                      </p:cBhvr>
                                      <p:to>
                                        <p:strVal val="visible"/>
                                      </p:to>
                                    </p:set>
                                    <p:animEffect transition="in" filter="wipe(down)">
                                      <p:cBhvr>
                                        <p:cTn id="22" dur="500"/>
                                        <p:tgtEl>
                                          <p:spTgt spid="15">
                                            <p:graphicEl>
                                              <a:chart seriesIdx="0"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graphicEl>
                                              <a:chart seriesIdx="0" categoryIdx="1" bldStep="ptInCategory"/>
                                            </p:graphicEl>
                                          </p:spTgt>
                                        </p:tgtEl>
                                        <p:attrNameLst>
                                          <p:attrName>style.visibility</p:attrName>
                                        </p:attrNameLst>
                                      </p:cBhvr>
                                      <p:to>
                                        <p:strVal val="visible"/>
                                      </p:to>
                                    </p:set>
                                    <p:animEffect transition="in" filter="wipe(down)">
                                      <p:cBhvr>
                                        <p:cTn id="27" dur="500"/>
                                        <p:tgtEl>
                                          <p:spTgt spid="15">
                                            <p:graphicEl>
                                              <a:chart seriesIdx="0" categoryIdx="1"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graphicEl>
                                              <a:chart seriesIdx="0" categoryIdx="2" bldStep="ptInCategory"/>
                                            </p:graphicEl>
                                          </p:spTgt>
                                        </p:tgtEl>
                                        <p:attrNameLst>
                                          <p:attrName>style.visibility</p:attrName>
                                        </p:attrNameLst>
                                      </p:cBhvr>
                                      <p:to>
                                        <p:strVal val="visible"/>
                                      </p:to>
                                    </p:set>
                                    <p:animEffect transition="in" filter="wipe(down)">
                                      <p:cBhvr>
                                        <p:cTn id="32" dur="500"/>
                                        <p:tgtEl>
                                          <p:spTgt spid="15">
                                            <p:graphicEl>
                                              <a:chart seriesIdx="0" categoryIdx="2"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graphicEl>
                                              <a:chart seriesIdx="0" categoryIdx="3" bldStep="ptInCategory"/>
                                            </p:graphicEl>
                                          </p:spTgt>
                                        </p:tgtEl>
                                        <p:attrNameLst>
                                          <p:attrName>style.visibility</p:attrName>
                                        </p:attrNameLst>
                                      </p:cBhvr>
                                      <p:to>
                                        <p:strVal val="visible"/>
                                      </p:to>
                                    </p:set>
                                    <p:animEffect transition="in" filter="wipe(down)">
                                      <p:cBhvr>
                                        <p:cTn id="37" dur="500"/>
                                        <p:tgtEl>
                                          <p:spTgt spid="15">
                                            <p:graphicEl>
                                              <a:chart seriesIdx="0" categoryIdx="3"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graphicEl>
                                              <a:chart seriesIdx="0" categoryIdx="4" bldStep="ptInCategory"/>
                                            </p:graphicEl>
                                          </p:spTgt>
                                        </p:tgtEl>
                                        <p:attrNameLst>
                                          <p:attrName>style.visibility</p:attrName>
                                        </p:attrNameLst>
                                      </p:cBhvr>
                                      <p:to>
                                        <p:strVal val="visible"/>
                                      </p:to>
                                    </p:set>
                                    <p:animEffect transition="in" filter="wipe(down)">
                                      <p:cBhvr>
                                        <p:cTn id="42" dur="500"/>
                                        <p:tgtEl>
                                          <p:spTgt spid="15">
                                            <p:graphicEl>
                                              <a:chart seriesIdx="0" categoryIdx="4"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graphicEl>
                                              <a:chart seriesIdx="0" categoryIdx="5" bldStep="ptInCategory"/>
                                            </p:graphicEl>
                                          </p:spTgt>
                                        </p:tgtEl>
                                        <p:attrNameLst>
                                          <p:attrName>style.visibility</p:attrName>
                                        </p:attrNameLst>
                                      </p:cBhvr>
                                      <p:to>
                                        <p:strVal val="visible"/>
                                      </p:to>
                                    </p:set>
                                    <p:animEffect transition="in" filter="wipe(down)">
                                      <p:cBhvr>
                                        <p:cTn id="47" dur="500"/>
                                        <p:tgtEl>
                                          <p:spTgt spid="15">
                                            <p:graphicEl>
                                              <a:chart seriesIdx="0" categoryIdx="5" bldStep="ptIn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graphicEl>
                                              <a:chart seriesIdx="0" categoryIdx="6" bldStep="ptInCategory"/>
                                            </p:graphicEl>
                                          </p:spTgt>
                                        </p:tgtEl>
                                        <p:attrNameLst>
                                          <p:attrName>style.visibility</p:attrName>
                                        </p:attrNameLst>
                                      </p:cBhvr>
                                      <p:to>
                                        <p:strVal val="visible"/>
                                      </p:to>
                                    </p:set>
                                    <p:animEffect transition="in" filter="wipe(down)">
                                      <p:cBhvr>
                                        <p:cTn id="52" dur="500"/>
                                        <p:tgtEl>
                                          <p:spTgt spid="15">
                                            <p:graphicEl>
                                              <a:chart seriesIdx="0" categoryIdx="6"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8" grpId="0"/>
      <p:bldP spid="91160" grpId="0"/>
      <p:bldGraphic spid="15" grpId="0">
        <p:bldSub>
          <a:bldChart bld="categoryEl"/>
        </p:bldSub>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9"/>
          <p:cNvGraphicFramePr>
            <a:graphicFrameLocks noGrp="1" noChangeAspect="1"/>
          </p:cNvGraphicFramePr>
          <p:nvPr>
            <p:ph idx="1"/>
          </p:nvPr>
        </p:nvGraphicFramePr>
        <p:xfrm>
          <a:off x="-228600" y="381000"/>
          <a:ext cx="922020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52228" name="Rectangle 3"/>
          <p:cNvSpPr>
            <a:spLocks noChangeArrowheads="1"/>
          </p:cNvSpPr>
          <p:nvPr/>
        </p:nvSpPr>
        <p:spPr bwMode="auto">
          <a:xfrm>
            <a:off x="2971800" y="1371600"/>
            <a:ext cx="342900" cy="2286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52229" name="Rectangle 4"/>
          <p:cNvSpPr>
            <a:spLocks noChangeArrowheads="1"/>
          </p:cNvSpPr>
          <p:nvPr/>
        </p:nvSpPr>
        <p:spPr bwMode="auto">
          <a:xfrm>
            <a:off x="3886200" y="2514600"/>
            <a:ext cx="342900" cy="3048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52230" name="Rectangle 5"/>
          <p:cNvSpPr>
            <a:spLocks noChangeArrowheads="1"/>
          </p:cNvSpPr>
          <p:nvPr/>
        </p:nvSpPr>
        <p:spPr bwMode="auto">
          <a:xfrm flipV="1">
            <a:off x="4800600" y="2209800"/>
            <a:ext cx="342900" cy="2286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52231" name="Rectangle 6"/>
          <p:cNvSpPr>
            <a:spLocks noChangeArrowheads="1"/>
          </p:cNvSpPr>
          <p:nvPr/>
        </p:nvSpPr>
        <p:spPr bwMode="auto">
          <a:xfrm>
            <a:off x="5715000" y="2057400"/>
            <a:ext cx="342900" cy="2286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52232" name="Rectangle 7"/>
          <p:cNvSpPr>
            <a:spLocks noChangeArrowheads="1"/>
          </p:cNvSpPr>
          <p:nvPr/>
        </p:nvSpPr>
        <p:spPr bwMode="auto">
          <a:xfrm>
            <a:off x="6629400" y="2590800"/>
            <a:ext cx="342900" cy="2286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195592" name="Rectangle 8"/>
          <p:cNvSpPr>
            <a:spLocks noChangeArrowheads="1"/>
          </p:cNvSpPr>
          <p:nvPr/>
        </p:nvSpPr>
        <p:spPr bwMode="auto">
          <a:xfrm>
            <a:off x="914400" y="0"/>
            <a:ext cx="7772400" cy="685800"/>
          </a:xfrm>
          <a:prstGeom prst="rect">
            <a:avLst/>
          </a:prstGeom>
          <a:noFill/>
          <a:ln w="9525">
            <a:noFill/>
            <a:miter lim="800000"/>
            <a:headEnd/>
            <a:tailEnd/>
          </a:ln>
        </p:spPr>
        <p:txBody>
          <a:bodyPr anchor="ctr"/>
          <a:lstStyle/>
          <a:p>
            <a:pPr algn="ctr"/>
            <a:r>
              <a:rPr lang="ar-SA" sz="3600" dirty="0" smtClean="0"/>
              <a:t>العدس وسرطان القولون</a:t>
            </a:r>
            <a:endParaRPr lang="en-US" sz="3600" dirty="0"/>
          </a:p>
        </p:txBody>
      </p:sp>
      <p:sp>
        <p:nvSpPr>
          <p:cNvPr id="10" name="Text Placeholder 3"/>
          <p:cNvSpPr txBox="1">
            <a:spLocks noGrp="1"/>
          </p:cNvSpPr>
          <p:nvPr>
            <p:ph type="title"/>
          </p:nvPr>
        </p:nvSpPr>
        <p:spPr>
          <a:xfrm>
            <a:off x="609600" y="6019800"/>
            <a:ext cx="7772400" cy="838200"/>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Faris </a:t>
            </a:r>
            <a:r>
              <a:rPr kumimoji="0" lang="en-GB" sz="2800" b="0" i="1" u="none" strike="noStrike" kern="1200" cap="none" spc="0" normalizeH="0" baseline="0" noProof="0" dirty="0" smtClean="0">
                <a:ln>
                  <a:noFill/>
                </a:ln>
                <a:solidFill>
                  <a:schemeClr val="tx1"/>
                </a:solidFill>
                <a:effectLst/>
                <a:uLnTx/>
                <a:uFillTx/>
                <a:latin typeface="+mn-lt"/>
                <a:ea typeface="+mn-ea"/>
                <a:cs typeface="+mn-cs"/>
              </a:rPr>
              <a:t>et al. </a:t>
            </a:r>
            <a:r>
              <a:rPr kumimoji="0" lang="en-GB" sz="2800" b="0" i="0" u="none" strike="noStrike" kern="1200" cap="none" spc="0" normalizeH="0" baseline="0" noProof="0" dirty="0" smtClean="0">
                <a:ln>
                  <a:noFill/>
                </a:ln>
                <a:solidFill>
                  <a:schemeClr val="tx1"/>
                </a:solidFill>
                <a:effectLst/>
                <a:uLnTx/>
                <a:uFillTx/>
                <a:latin typeface="+mn-lt"/>
                <a:ea typeface="+mn-ea"/>
                <a:cs typeface="+mn-cs"/>
              </a:rPr>
              <a:t>(2009).  </a:t>
            </a:r>
            <a:r>
              <a:rPr kumimoji="0" lang="en-GB" sz="2800" b="0" i="1" u="none" strike="noStrike" kern="1200" cap="none" spc="0" normalizeH="0" baseline="0" noProof="0" dirty="0" smtClean="0">
                <a:ln>
                  <a:noFill/>
                </a:ln>
                <a:solidFill>
                  <a:schemeClr val="tx1"/>
                </a:solidFill>
                <a:effectLst/>
                <a:uLnTx/>
                <a:uFillTx/>
                <a:latin typeface="+mn-lt"/>
                <a:ea typeface="+mn-ea"/>
                <a:cs typeface="+mn-cs"/>
              </a:rPr>
              <a:t>Nutrition Research,29:355-362.</a:t>
            </a:r>
            <a:endParaRPr kumimoji="0" lang="en-US" sz="2800" b="0"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95592"/>
                                        </p:tgtEl>
                                        <p:attrNameLst>
                                          <p:attrName>style.visibility</p:attrName>
                                        </p:attrNameLst>
                                      </p:cBhvr>
                                      <p:to>
                                        <p:strVal val="visible"/>
                                      </p:to>
                                    </p:set>
                                    <p:animEffect transition="in" filter="blinds(horizontal)">
                                      <p:cBhvr>
                                        <p:cTn id="7" dur="500"/>
                                        <p:tgtEl>
                                          <p:spTgt spid="1955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wipe(down)">
                                      <p:cBhvr>
                                        <p:cTn id="12" dur="500"/>
                                        <p:tgtEl>
                                          <p:spTgt spid="12">
                                            <p:graphicEl>
                                              <a:chart seriesIdx="-3" categoryIdx="-3" bldStep="gridLegen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graphicEl>
                                              <a:chart seriesIdx="0" categoryIdx="0" bldStep="ptInCategory"/>
                                            </p:graphicEl>
                                          </p:spTgt>
                                        </p:tgtEl>
                                        <p:attrNameLst>
                                          <p:attrName>style.visibility</p:attrName>
                                        </p:attrNameLst>
                                      </p:cBhvr>
                                      <p:to>
                                        <p:strVal val="visible"/>
                                      </p:to>
                                    </p:set>
                                    <p:animEffect transition="in" filter="wipe(down)">
                                      <p:cBhvr>
                                        <p:cTn id="17" dur="500"/>
                                        <p:tgtEl>
                                          <p:spTgt spid="12">
                                            <p:graphicEl>
                                              <a:chart seriesIdx="0"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graphicEl>
                                              <a:chart seriesIdx="0" categoryIdx="1" bldStep="ptInCategory"/>
                                            </p:graphicEl>
                                          </p:spTgt>
                                        </p:tgtEl>
                                        <p:attrNameLst>
                                          <p:attrName>style.visibility</p:attrName>
                                        </p:attrNameLst>
                                      </p:cBhvr>
                                      <p:to>
                                        <p:strVal val="visible"/>
                                      </p:to>
                                    </p:set>
                                    <p:animEffect transition="in" filter="wipe(down)">
                                      <p:cBhvr>
                                        <p:cTn id="22" dur="500"/>
                                        <p:tgtEl>
                                          <p:spTgt spid="12">
                                            <p:graphicEl>
                                              <a:chart seriesIdx="0" categoryIdx="1"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graphicEl>
                                              <a:chart seriesIdx="0" categoryIdx="2" bldStep="ptInCategory"/>
                                            </p:graphicEl>
                                          </p:spTgt>
                                        </p:tgtEl>
                                        <p:attrNameLst>
                                          <p:attrName>style.visibility</p:attrName>
                                        </p:attrNameLst>
                                      </p:cBhvr>
                                      <p:to>
                                        <p:strVal val="visible"/>
                                      </p:to>
                                    </p:set>
                                    <p:animEffect transition="in" filter="wipe(down)">
                                      <p:cBhvr>
                                        <p:cTn id="27" dur="500"/>
                                        <p:tgtEl>
                                          <p:spTgt spid="12">
                                            <p:graphicEl>
                                              <a:chart seriesIdx="0" categoryIdx="2"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graphicEl>
                                              <a:chart seriesIdx="0" categoryIdx="3" bldStep="ptInCategory"/>
                                            </p:graphicEl>
                                          </p:spTgt>
                                        </p:tgtEl>
                                        <p:attrNameLst>
                                          <p:attrName>style.visibility</p:attrName>
                                        </p:attrNameLst>
                                      </p:cBhvr>
                                      <p:to>
                                        <p:strVal val="visible"/>
                                      </p:to>
                                    </p:set>
                                    <p:animEffect transition="in" filter="wipe(down)">
                                      <p:cBhvr>
                                        <p:cTn id="32" dur="500"/>
                                        <p:tgtEl>
                                          <p:spTgt spid="12">
                                            <p:graphicEl>
                                              <a:chart seriesIdx="0" categoryIdx="3"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graphicEl>
                                              <a:chart seriesIdx="0" categoryIdx="4" bldStep="ptInCategory"/>
                                            </p:graphicEl>
                                          </p:spTgt>
                                        </p:tgtEl>
                                        <p:attrNameLst>
                                          <p:attrName>style.visibility</p:attrName>
                                        </p:attrNameLst>
                                      </p:cBhvr>
                                      <p:to>
                                        <p:strVal val="visible"/>
                                      </p:to>
                                    </p:set>
                                    <p:animEffect transition="in" filter="wipe(down)">
                                      <p:cBhvr>
                                        <p:cTn id="37" dur="500"/>
                                        <p:tgtEl>
                                          <p:spTgt spid="12">
                                            <p:graphicEl>
                                              <a:chart seriesIdx="0" categoryIdx="4"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graphicEl>
                                              <a:chart seriesIdx="0" categoryIdx="5" bldStep="ptInCategory"/>
                                            </p:graphicEl>
                                          </p:spTgt>
                                        </p:tgtEl>
                                        <p:attrNameLst>
                                          <p:attrName>style.visibility</p:attrName>
                                        </p:attrNameLst>
                                      </p:cBhvr>
                                      <p:to>
                                        <p:strVal val="visible"/>
                                      </p:to>
                                    </p:set>
                                    <p:animEffect transition="in" filter="wipe(down)">
                                      <p:cBhvr>
                                        <p:cTn id="42" dur="500"/>
                                        <p:tgtEl>
                                          <p:spTgt spid="12">
                                            <p:graphicEl>
                                              <a:chart seriesIdx="0" categoryIdx="5"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graphicEl>
                                              <a:chart seriesIdx="0" categoryIdx="6" bldStep="ptInCategory"/>
                                            </p:graphicEl>
                                          </p:spTgt>
                                        </p:tgtEl>
                                        <p:attrNameLst>
                                          <p:attrName>style.visibility</p:attrName>
                                        </p:attrNameLst>
                                      </p:cBhvr>
                                      <p:to>
                                        <p:strVal val="visible"/>
                                      </p:to>
                                    </p:set>
                                    <p:animEffect transition="in" filter="wipe(down)">
                                      <p:cBhvr>
                                        <p:cTn id="47" dur="500"/>
                                        <p:tgtEl>
                                          <p:spTgt spid="12">
                                            <p:graphicEl>
                                              <a:chart seriesIdx="0" categoryIdx="6"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Chart bld="categoryEl"/>
        </p:bldSub>
      </p:bldGraphic>
      <p:bldP spid="19559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7"/>
          <p:cNvGraphicFramePr>
            <a:graphicFrameLocks noGrp="1" noChangeAspect="1"/>
          </p:cNvGraphicFramePr>
          <p:nvPr>
            <p:ph idx="1"/>
          </p:nvPr>
        </p:nvGraphicFramePr>
        <p:xfrm>
          <a:off x="-304800" y="685800"/>
          <a:ext cx="97536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53252" name="Rectangle 3"/>
          <p:cNvSpPr>
            <a:spLocks noChangeArrowheads="1"/>
          </p:cNvSpPr>
          <p:nvPr/>
        </p:nvSpPr>
        <p:spPr bwMode="auto">
          <a:xfrm>
            <a:off x="6705600" y="2286000"/>
            <a:ext cx="342900" cy="2286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53253" name="Rectangle 4"/>
          <p:cNvSpPr>
            <a:spLocks noChangeArrowheads="1"/>
          </p:cNvSpPr>
          <p:nvPr/>
        </p:nvSpPr>
        <p:spPr bwMode="auto">
          <a:xfrm>
            <a:off x="4724400" y="1752600"/>
            <a:ext cx="342900" cy="2286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53254" name="Rectangle 5"/>
          <p:cNvSpPr>
            <a:spLocks noChangeArrowheads="1"/>
          </p:cNvSpPr>
          <p:nvPr/>
        </p:nvSpPr>
        <p:spPr bwMode="auto">
          <a:xfrm>
            <a:off x="3810000" y="1905000"/>
            <a:ext cx="342900" cy="2286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196614" name="Rectangle 6"/>
          <p:cNvSpPr>
            <a:spLocks noChangeArrowheads="1"/>
          </p:cNvSpPr>
          <p:nvPr/>
        </p:nvSpPr>
        <p:spPr bwMode="auto">
          <a:xfrm>
            <a:off x="914400" y="0"/>
            <a:ext cx="7772400" cy="838200"/>
          </a:xfrm>
          <a:prstGeom prst="rect">
            <a:avLst/>
          </a:prstGeom>
          <a:noFill/>
          <a:ln w="9525">
            <a:noFill/>
            <a:miter lim="800000"/>
            <a:headEnd/>
            <a:tailEnd/>
          </a:ln>
        </p:spPr>
        <p:txBody>
          <a:bodyPr anchor="ctr"/>
          <a:lstStyle/>
          <a:p>
            <a:pPr algn="ctr"/>
            <a:r>
              <a:rPr lang="ar-SA" sz="3600" dirty="0" smtClean="0"/>
              <a:t>العدس وسرطان القولون</a:t>
            </a:r>
            <a:endParaRPr lang="en-US" sz="3600" dirty="0"/>
          </a:p>
        </p:txBody>
      </p:sp>
      <p:sp>
        <p:nvSpPr>
          <p:cNvPr id="8" name="Text Placeholder 3"/>
          <p:cNvSpPr txBox="1">
            <a:spLocks noGrp="1"/>
          </p:cNvSpPr>
          <p:nvPr>
            <p:ph type="title"/>
          </p:nvPr>
        </p:nvSpPr>
        <p:spPr>
          <a:xfrm>
            <a:off x="609600" y="5638800"/>
            <a:ext cx="7772400" cy="1219200"/>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Faris </a:t>
            </a:r>
            <a:r>
              <a:rPr kumimoji="0" lang="en-GB" sz="2800" b="0" i="1" u="none" strike="noStrike" kern="1200" cap="none" spc="0" normalizeH="0" baseline="0" noProof="0" dirty="0" smtClean="0">
                <a:ln>
                  <a:noFill/>
                </a:ln>
                <a:solidFill>
                  <a:schemeClr val="tx1"/>
                </a:solidFill>
                <a:effectLst/>
                <a:uLnTx/>
                <a:uFillTx/>
                <a:latin typeface="+mn-lt"/>
                <a:ea typeface="+mn-ea"/>
                <a:cs typeface="+mn-cs"/>
              </a:rPr>
              <a:t>et al. </a:t>
            </a:r>
            <a:r>
              <a:rPr kumimoji="0" lang="en-GB" sz="2800" b="0" i="0" u="none" strike="noStrike" kern="1200" cap="none" spc="0" normalizeH="0" baseline="0" noProof="0" dirty="0" smtClean="0">
                <a:ln>
                  <a:noFill/>
                </a:ln>
                <a:solidFill>
                  <a:schemeClr val="tx1"/>
                </a:solidFill>
                <a:effectLst/>
                <a:uLnTx/>
                <a:uFillTx/>
                <a:latin typeface="+mn-lt"/>
                <a:ea typeface="+mn-ea"/>
                <a:cs typeface="+mn-cs"/>
              </a:rPr>
              <a:t>(2009).  </a:t>
            </a:r>
            <a:r>
              <a:rPr kumimoji="0" lang="en-GB" sz="2800" b="0" i="1" u="none" strike="noStrike" kern="1200" cap="none" spc="0" normalizeH="0" baseline="0" noProof="0" dirty="0" smtClean="0">
                <a:ln>
                  <a:noFill/>
                </a:ln>
                <a:solidFill>
                  <a:schemeClr val="tx1"/>
                </a:solidFill>
                <a:effectLst/>
                <a:uLnTx/>
                <a:uFillTx/>
                <a:latin typeface="+mn-lt"/>
                <a:ea typeface="+mn-ea"/>
                <a:cs typeface="+mn-cs"/>
              </a:rPr>
              <a:t>Nutrition Research,29:355-362.</a:t>
            </a:r>
            <a:endParaRPr kumimoji="0" lang="en-US" sz="2800" b="0"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96614"/>
                                        </p:tgtEl>
                                        <p:attrNameLst>
                                          <p:attrName>style.visibility</p:attrName>
                                        </p:attrNameLst>
                                      </p:cBhvr>
                                      <p:to>
                                        <p:strVal val="visible"/>
                                      </p:to>
                                    </p:set>
                                    <p:animEffect transition="in" filter="blinds(horizontal)">
                                      <p:cBhvr>
                                        <p:cTn id="7" dur="500"/>
                                        <p:tgtEl>
                                          <p:spTgt spid="1966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12" dur="500"/>
                                        <p:tgtEl>
                                          <p:spTgt spid="10">
                                            <p:graphicEl>
                                              <a:chart seriesIdx="-3" categoryIdx="-3" bldStep="gridLegen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graphicEl>
                                              <a:chart seriesIdx="0" categoryIdx="0" bldStep="ptInCategory"/>
                                            </p:graphicEl>
                                          </p:spTgt>
                                        </p:tgtEl>
                                        <p:attrNameLst>
                                          <p:attrName>style.visibility</p:attrName>
                                        </p:attrNameLst>
                                      </p:cBhvr>
                                      <p:to>
                                        <p:strVal val="visible"/>
                                      </p:to>
                                    </p:set>
                                    <p:animEffect transition="in" filter="wipe(down)">
                                      <p:cBhvr>
                                        <p:cTn id="17" dur="500"/>
                                        <p:tgtEl>
                                          <p:spTgt spid="10">
                                            <p:graphicEl>
                                              <a:chart seriesIdx="0"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graphicEl>
                                              <a:chart seriesIdx="0" categoryIdx="1" bldStep="ptInCategory"/>
                                            </p:graphicEl>
                                          </p:spTgt>
                                        </p:tgtEl>
                                        <p:attrNameLst>
                                          <p:attrName>style.visibility</p:attrName>
                                        </p:attrNameLst>
                                      </p:cBhvr>
                                      <p:to>
                                        <p:strVal val="visible"/>
                                      </p:to>
                                    </p:set>
                                    <p:animEffect transition="in" filter="wipe(down)">
                                      <p:cBhvr>
                                        <p:cTn id="22" dur="500"/>
                                        <p:tgtEl>
                                          <p:spTgt spid="10">
                                            <p:graphicEl>
                                              <a:chart seriesIdx="0" categoryIdx="1"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graphicEl>
                                              <a:chart seriesIdx="0" categoryIdx="2" bldStep="ptInCategory"/>
                                            </p:graphicEl>
                                          </p:spTgt>
                                        </p:tgtEl>
                                        <p:attrNameLst>
                                          <p:attrName>style.visibility</p:attrName>
                                        </p:attrNameLst>
                                      </p:cBhvr>
                                      <p:to>
                                        <p:strVal val="visible"/>
                                      </p:to>
                                    </p:set>
                                    <p:animEffect transition="in" filter="wipe(down)">
                                      <p:cBhvr>
                                        <p:cTn id="27" dur="500"/>
                                        <p:tgtEl>
                                          <p:spTgt spid="10">
                                            <p:graphicEl>
                                              <a:chart seriesIdx="0" categoryIdx="2"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graphicEl>
                                              <a:chart seriesIdx="0" categoryIdx="3" bldStep="ptInCategory"/>
                                            </p:graphicEl>
                                          </p:spTgt>
                                        </p:tgtEl>
                                        <p:attrNameLst>
                                          <p:attrName>style.visibility</p:attrName>
                                        </p:attrNameLst>
                                      </p:cBhvr>
                                      <p:to>
                                        <p:strVal val="visible"/>
                                      </p:to>
                                    </p:set>
                                    <p:animEffect transition="in" filter="wipe(down)">
                                      <p:cBhvr>
                                        <p:cTn id="32" dur="500"/>
                                        <p:tgtEl>
                                          <p:spTgt spid="10">
                                            <p:graphicEl>
                                              <a:chart seriesIdx="0" categoryIdx="3"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graphicEl>
                                              <a:chart seriesIdx="0" categoryIdx="4" bldStep="ptInCategory"/>
                                            </p:graphicEl>
                                          </p:spTgt>
                                        </p:tgtEl>
                                        <p:attrNameLst>
                                          <p:attrName>style.visibility</p:attrName>
                                        </p:attrNameLst>
                                      </p:cBhvr>
                                      <p:to>
                                        <p:strVal val="visible"/>
                                      </p:to>
                                    </p:set>
                                    <p:animEffect transition="in" filter="wipe(down)">
                                      <p:cBhvr>
                                        <p:cTn id="37" dur="500"/>
                                        <p:tgtEl>
                                          <p:spTgt spid="10">
                                            <p:graphicEl>
                                              <a:chart seriesIdx="0" categoryIdx="4"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graphicEl>
                                              <a:chart seriesIdx="0" categoryIdx="5" bldStep="ptInCategory"/>
                                            </p:graphicEl>
                                          </p:spTgt>
                                        </p:tgtEl>
                                        <p:attrNameLst>
                                          <p:attrName>style.visibility</p:attrName>
                                        </p:attrNameLst>
                                      </p:cBhvr>
                                      <p:to>
                                        <p:strVal val="visible"/>
                                      </p:to>
                                    </p:set>
                                    <p:animEffect transition="in" filter="wipe(down)">
                                      <p:cBhvr>
                                        <p:cTn id="42" dur="500"/>
                                        <p:tgtEl>
                                          <p:spTgt spid="10">
                                            <p:graphicEl>
                                              <a:chart seriesIdx="0" categoryIdx="5"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graphicEl>
                                              <a:chart seriesIdx="0" categoryIdx="6" bldStep="ptInCategory"/>
                                            </p:graphicEl>
                                          </p:spTgt>
                                        </p:tgtEl>
                                        <p:attrNameLst>
                                          <p:attrName>style.visibility</p:attrName>
                                        </p:attrNameLst>
                                      </p:cBhvr>
                                      <p:to>
                                        <p:strVal val="visible"/>
                                      </p:to>
                                    </p:set>
                                    <p:animEffect transition="in" filter="wipe(down)">
                                      <p:cBhvr>
                                        <p:cTn id="47" dur="500"/>
                                        <p:tgtEl>
                                          <p:spTgt spid="10">
                                            <p:graphicEl>
                                              <a:chart seriesIdx="0" categoryIdx="6"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categoryEl"/>
        </p:bldSub>
      </p:bldGraphic>
      <p:bldP spid="1966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0"/>
          <p:cNvGraphicFramePr>
            <a:graphicFrameLocks noGrp="1" noChangeAspect="1"/>
          </p:cNvGraphicFramePr>
          <p:nvPr>
            <p:ph idx="1"/>
          </p:nvPr>
        </p:nvGraphicFramePr>
        <p:xfrm>
          <a:off x="-304800" y="762000"/>
          <a:ext cx="96012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54276" name="Rectangle 3"/>
          <p:cNvSpPr>
            <a:spLocks noChangeArrowheads="1"/>
          </p:cNvSpPr>
          <p:nvPr/>
        </p:nvSpPr>
        <p:spPr bwMode="auto">
          <a:xfrm>
            <a:off x="3733800" y="1905000"/>
            <a:ext cx="342900" cy="2286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54277" name="Rectangle 4"/>
          <p:cNvSpPr>
            <a:spLocks noChangeArrowheads="1"/>
          </p:cNvSpPr>
          <p:nvPr/>
        </p:nvSpPr>
        <p:spPr bwMode="auto">
          <a:xfrm>
            <a:off x="2819400" y="1752600"/>
            <a:ext cx="342900" cy="2286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54278" name="Rectangle 5"/>
          <p:cNvSpPr>
            <a:spLocks noChangeArrowheads="1"/>
          </p:cNvSpPr>
          <p:nvPr/>
        </p:nvSpPr>
        <p:spPr bwMode="auto">
          <a:xfrm>
            <a:off x="4724400" y="1828800"/>
            <a:ext cx="342900" cy="2286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54279" name="Rectangle 6"/>
          <p:cNvSpPr>
            <a:spLocks noChangeArrowheads="1"/>
          </p:cNvSpPr>
          <p:nvPr/>
        </p:nvSpPr>
        <p:spPr bwMode="auto">
          <a:xfrm>
            <a:off x="5715000" y="1828800"/>
            <a:ext cx="342900" cy="2286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54280" name="Rectangle 7"/>
          <p:cNvSpPr>
            <a:spLocks noChangeArrowheads="1"/>
          </p:cNvSpPr>
          <p:nvPr/>
        </p:nvSpPr>
        <p:spPr bwMode="auto">
          <a:xfrm>
            <a:off x="6705600" y="1905000"/>
            <a:ext cx="342900" cy="2286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54281" name="Rectangle 8"/>
          <p:cNvSpPr>
            <a:spLocks noChangeArrowheads="1"/>
          </p:cNvSpPr>
          <p:nvPr/>
        </p:nvSpPr>
        <p:spPr bwMode="auto">
          <a:xfrm>
            <a:off x="7620000" y="1828800"/>
            <a:ext cx="342900" cy="2286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197641" name="Rectangle 9"/>
          <p:cNvSpPr>
            <a:spLocks noChangeArrowheads="1"/>
          </p:cNvSpPr>
          <p:nvPr/>
        </p:nvSpPr>
        <p:spPr bwMode="auto">
          <a:xfrm>
            <a:off x="838200" y="0"/>
            <a:ext cx="7772400" cy="838200"/>
          </a:xfrm>
          <a:prstGeom prst="rect">
            <a:avLst/>
          </a:prstGeom>
          <a:noFill/>
          <a:ln w="9525">
            <a:noFill/>
            <a:miter lim="800000"/>
            <a:headEnd/>
            <a:tailEnd/>
          </a:ln>
        </p:spPr>
        <p:txBody>
          <a:bodyPr anchor="ctr"/>
          <a:lstStyle/>
          <a:p>
            <a:pPr algn="ctr"/>
            <a:r>
              <a:rPr lang="ar-SA" sz="3600" dirty="0" smtClean="0"/>
              <a:t>العدس وسرطان القولون</a:t>
            </a:r>
            <a:endParaRPr lang="en-US" sz="3600" dirty="0"/>
          </a:p>
        </p:txBody>
      </p:sp>
      <p:sp>
        <p:nvSpPr>
          <p:cNvPr id="11" name="Text Placeholder 3"/>
          <p:cNvSpPr txBox="1">
            <a:spLocks noGrp="1"/>
          </p:cNvSpPr>
          <p:nvPr>
            <p:ph type="title"/>
          </p:nvPr>
        </p:nvSpPr>
        <p:spPr>
          <a:xfrm>
            <a:off x="381000" y="5715000"/>
            <a:ext cx="7772400" cy="838200"/>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Faris </a:t>
            </a:r>
            <a:r>
              <a:rPr kumimoji="0" lang="en-GB" sz="2800" b="0" i="1" u="none" strike="noStrike" kern="1200" cap="none" spc="0" normalizeH="0" baseline="0" noProof="0" dirty="0" smtClean="0">
                <a:ln>
                  <a:noFill/>
                </a:ln>
                <a:solidFill>
                  <a:schemeClr val="tx1"/>
                </a:solidFill>
                <a:effectLst/>
                <a:uLnTx/>
                <a:uFillTx/>
                <a:latin typeface="+mn-lt"/>
                <a:ea typeface="+mn-ea"/>
                <a:cs typeface="+mn-cs"/>
              </a:rPr>
              <a:t>et al. </a:t>
            </a:r>
            <a:r>
              <a:rPr kumimoji="0" lang="en-GB" sz="2800" b="0" i="0" u="none" strike="noStrike" kern="1200" cap="none" spc="0" normalizeH="0" baseline="0" noProof="0" dirty="0" smtClean="0">
                <a:ln>
                  <a:noFill/>
                </a:ln>
                <a:solidFill>
                  <a:schemeClr val="tx1"/>
                </a:solidFill>
                <a:effectLst/>
                <a:uLnTx/>
                <a:uFillTx/>
                <a:latin typeface="+mn-lt"/>
                <a:ea typeface="+mn-ea"/>
                <a:cs typeface="+mn-cs"/>
              </a:rPr>
              <a:t>(2009).  </a:t>
            </a:r>
            <a:r>
              <a:rPr kumimoji="0" lang="en-GB" sz="2800" b="0" i="1" u="none" strike="noStrike" kern="1200" cap="none" spc="0" normalizeH="0" baseline="0" noProof="0" dirty="0" smtClean="0">
                <a:ln>
                  <a:noFill/>
                </a:ln>
                <a:solidFill>
                  <a:schemeClr val="tx1"/>
                </a:solidFill>
                <a:effectLst/>
                <a:uLnTx/>
                <a:uFillTx/>
                <a:latin typeface="+mn-lt"/>
                <a:ea typeface="+mn-ea"/>
                <a:cs typeface="+mn-cs"/>
              </a:rPr>
              <a:t>Nutrition Research,29:355-362.</a:t>
            </a:r>
            <a:endParaRPr kumimoji="0" lang="en-US" sz="2800" b="0"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97641"/>
                                        </p:tgtEl>
                                        <p:attrNameLst>
                                          <p:attrName>style.visibility</p:attrName>
                                        </p:attrNameLst>
                                      </p:cBhvr>
                                      <p:to>
                                        <p:strVal val="visible"/>
                                      </p:to>
                                    </p:set>
                                    <p:animEffect transition="in" filter="blinds(horizontal)">
                                      <p:cBhvr>
                                        <p:cTn id="7" dur="500"/>
                                        <p:tgtEl>
                                          <p:spTgt spid="1976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ipe(down)">
                                      <p:cBhvr>
                                        <p:cTn id="12" dur="500"/>
                                        <p:tgtEl>
                                          <p:spTgt spid="13">
                                            <p:graphicEl>
                                              <a:chart seriesIdx="-3" categoryIdx="-3" bldStep="gridLegen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graphicEl>
                                              <a:chart seriesIdx="0" categoryIdx="0" bldStep="ptInCategory"/>
                                            </p:graphicEl>
                                          </p:spTgt>
                                        </p:tgtEl>
                                        <p:attrNameLst>
                                          <p:attrName>style.visibility</p:attrName>
                                        </p:attrNameLst>
                                      </p:cBhvr>
                                      <p:to>
                                        <p:strVal val="visible"/>
                                      </p:to>
                                    </p:set>
                                    <p:animEffect transition="in" filter="wipe(down)">
                                      <p:cBhvr>
                                        <p:cTn id="17" dur="500"/>
                                        <p:tgtEl>
                                          <p:spTgt spid="13">
                                            <p:graphicEl>
                                              <a:chart seriesIdx="0"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graphicEl>
                                              <a:chart seriesIdx="0" categoryIdx="1" bldStep="ptInCategory"/>
                                            </p:graphicEl>
                                          </p:spTgt>
                                        </p:tgtEl>
                                        <p:attrNameLst>
                                          <p:attrName>style.visibility</p:attrName>
                                        </p:attrNameLst>
                                      </p:cBhvr>
                                      <p:to>
                                        <p:strVal val="visible"/>
                                      </p:to>
                                    </p:set>
                                    <p:animEffect transition="in" filter="wipe(down)">
                                      <p:cBhvr>
                                        <p:cTn id="22" dur="500"/>
                                        <p:tgtEl>
                                          <p:spTgt spid="13">
                                            <p:graphicEl>
                                              <a:chart seriesIdx="0" categoryIdx="1"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graphicEl>
                                              <a:chart seriesIdx="0" categoryIdx="2" bldStep="ptInCategory"/>
                                            </p:graphicEl>
                                          </p:spTgt>
                                        </p:tgtEl>
                                        <p:attrNameLst>
                                          <p:attrName>style.visibility</p:attrName>
                                        </p:attrNameLst>
                                      </p:cBhvr>
                                      <p:to>
                                        <p:strVal val="visible"/>
                                      </p:to>
                                    </p:set>
                                    <p:animEffect transition="in" filter="wipe(down)">
                                      <p:cBhvr>
                                        <p:cTn id="27" dur="500"/>
                                        <p:tgtEl>
                                          <p:spTgt spid="13">
                                            <p:graphicEl>
                                              <a:chart seriesIdx="0" categoryIdx="2"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graphicEl>
                                              <a:chart seriesIdx="0" categoryIdx="3" bldStep="ptInCategory"/>
                                            </p:graphicEl>
                                          </p:spTgt>
                                        </p:tgtEl>
                                        <p:attrNameLst>
                                          <p:attrName>style.visibility</p:attrName>
                                        </p:attrNameLst>
                                      </p:cBhvr>
                                      <p:to>
                                        <p:strVal val="visible"/>
                                      </p:to>
                                    </p:set>
                                    <p:animEffect transition="in" filter="wipe(down)">
                                      <p:cBhvr>
                                        <p:cTn id="32" dur="500"/>
                                        <p:tgtEl>
                                          <p:spTgt spid="13">
                                            <p:graphicEl>
                                              <a:chart seriesIdx="0" categoryIdx="3"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graphicEl>
                                              <a:chart seriesIdx="0" categoryIdx="4" bldStep="ptInCategory"/>
                                            </p:graphicEl>
                                          </p:spTgt>
                                        </p:tgtEl>
                                        <p:attrNameLst>
                                          <p:attrName>style.visibility</p:attrName>
                                        </p:attrNameLst>
                                      </p:cBhvr>
                                      <p:to>
                                        <p:strVal val="visible"/>
                                      </p:to>
                                    </p:set>
                                    <p:animEffect transition="in" filter="wipe(down)">
                                      <p:cBhvr>
                                        <p:cTn id="37" dur="500"/>
                                        <p:tgtEl>
                                          <p:spTgt spid="13">
                                            <p:graphicEl>
                                              <a:chart seriesIdx="0" categoryIdx="4"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graphicEl>
                                              <a:chart seriesIdx="0" categoryIdx="5" bldStep="ptInCategory"/>
                                            </p:graphicEl>
                                          </p:spTgt>
                                        </p:tgtEl>
                                        <p:attrNameLst>
                                          <p:attrName>style.visibility</p:attrName>
                                        </p:attrNameLst>
                                      </p:cBhvr>
                                      <p:to>
                                        <p:strVal val="visible"/>
                                      </p:to>
                                    </p:set>
                                    <p:animEffect transition="in" filter="wipe(down)">
                                      <p:cBhvr>
                                        <p:cTn id="42" dur="500"/>
                                        <p:tgtEl>
                                          <p:spTgt spid="13">
                                            <p:graphicEl>
                                              <a:chart seriesIdx="0" categoryIdx="5"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graphicEl>
                                              <a:chart seriesIdx="0" categoryIdx="6" bldStep="ptInCategory"/>
                                            </p:graphicEl>
                                          </p:spTgt>
                                        </p:tgtEl>
                                        <p:attrNameLst>
                                          <p:attrName>style.visibility</p:attrName>
                                        </p:attrNameLst>
                                      </p:cBhvr>
                                      <p:to>
                                        <p:strVal val="visible"/>
                                      </p:to>
                                    </p:set>
                                    <p:animEffect transition="in" filter="wipe(down)">
                                      <p:cBhvr>
                                        <p:cTn id="47" dur="500"/>
                                        <p:tgtEl>
                                          <p:spTgt spid="13">
                                            <p:graphicEl>
                                              <a:chart seriesIdx="0" categoryIdx="6"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Chart bld="categoryEl"/>
        </p:bldSub>
      </p:bldGraphic>
      <p:bldP spid="19764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algn="ctr" rtl="1" eaLnBrk="1" hangingPunct="1"/>
            <a:r>
              <a:rPr lang="en-US" sz="1600" b="1" i="0" dirty="0" smtClean="0">
                <a:latin typeface="Times New Roman" pitchFamily="18" charset="0"/>
                <a:cs typeface="Times New Roman" pitchFamily="18" charset="0"/>
              </a:rPr>
              <a:t>Incidence of Colonic Lesions in Azoxymethane-Treated Rats Fed Control, Lentils, Soybean and Pluronic F-68 Diets.</a:t>
            </a:r>
            <a:br>
              <a:rPr lang="en-US" sz="1600" b="1" i="0" dirty="0" smtClean="0">
                <a:latin typeface="Times New Roman" pitchFamily="18" charset="0"/>
                <a:cs typeface="Times New Roman" pitchFamily="18" charset="0"/>
              </a:rPr>
            </a:br>
            <a:r>
              <a:rPr lang="en-US" sz="1600" b="1" i="0" dirty="0" smtClean="0">
                <a:latin typeface="Times New Roman" pitchFamily="18" charset="0"/>
                <a:cs typeface="Times New Roman" pitchFamily="18" charset="0"/>
              </a:rPr>
              <a:t/>
            </a:r>
            <a:br>
              <a:rPr lang="en-US" sz="1600" b="1" i="0" dirty="0" smtClean="0">
                <a:latin typeface="Times New Roman" pitchFamily="18" charset="0"/>
                <a:cs typeface="Times New Roman" pitchFamily="18" charset="0"/>
              </a:rPr>
            </a:br>
            <a:endParaRPr lang="en-US" sz="1600" b="1" i="0" dirty="0" smtClean="0">
              <a:latin typeface="Times New Roman" pitchFamily="18" charset="0"/>
              <a:cs typeface="Times New Roman" pitchFamily="18" charset="0"/>
            </a:endParaRPr>
          </a:p>
        </p:txBody>
      </p:sp>
      <p:sp>
        <p:nvSpPr>
          <p:cNvPr id="56323" name="Line 159"/>
          <p:cNvSpPr>
            <a:spLocks noChangeShapeType="1"/>
          </p:cNvSpPr>
          <p:nvPr/>
        </p:nvSpPr>
        <p:spPr bwMode="auto">
          <a:xfrm>
            <a:off x="1671638" y="979488"/>
            <a:ext cx="0" cy="0"/>
          </a:xfrm>
          <a:prstGeom prst="line">
            <a:avLst/>
          </a:prstGeom>
          <a:noFill/>
          <a:ln w="12700" cap="rnd">
            <a:solidFill>
              <a:srgbClr val="000000"/>
            </a:solidFill>
            <a:round/>
            <a:headEnd/>
            <a:tailEnd/>
          </a:ln>
        </p:spPr>
        <p:txBody>
          <a:bodyPr/>
          <a:lstStyle/>
          <a:p>
            <a:endParaRPr lang="en-US"/>
          </a:p>
        </p:txBody>
      </p:sp>
      <p:graphicFrame>
        <p:nvGraphicFramePr>
          <p:cNvPr id="84567" name="Group 599"/>
          <p:cNvGraphicFramePr>
            <a:graphicFrameLocks noGrp="1"/>
          </p:cNvGraphicFramePr>
          <p:nvPr/>
        </p:nvGraphicFramePr>
        <p:xfrm>
          <a:off x="1071538" y="1071546"/>
          <a:ext cx="7367613" cy="5123603"/>
        </p:xfrm>
        <a:graphic>
          <a:graphicData uri="http://schemas.openxmlformats.org/drawingml/2006/table">
            <a:tbl>
              <a:tblPr/>
              <a:tblGrid>
                <a:gridCol w="1052516"/>
                <a:gridCol w="751797"/>
                <a:gridCol w="687582"/>
                <a:gridCol w="975770"/>
                <a:gridCol w="1419017"/>
                <a:gridCol w="1201310"/>
                <a:gridCol w="1279621"/>
              </a:tblGrid>
              <a:tr h="287317">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Diet  Group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Type of Colonic Lesion</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Number of tumors/total lesions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Tumor-bearing rats (%)</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449396">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Dysplasia</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Number and type of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tumor (%)</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hMerge="1">
                  <a:txBody>
                    <a:bodyPr/>
                    <a:lstStyle/>
                    <a:p>
                      <a:endParaRPr lang="en-US"/>
                    </a:p>
                  </a:txBody>
                  <a:tcPr/>
                </a:tc>
                <a:tc vMerge="1">
                  <a:txBody>
                    <a:bodyPr/>
                    <a:lstStyle/>
                    <a:p>
                      <a:endParaRPr lang="en-US"/>
                    </a:p>
                  </a:txBody>
                  <a:tcPr/>
                </a:tc>
                <a:tc vMerge="1">
                  <a:txBody>
                    <a:bodyPr/>
                    <a:lstStyle/>
                    <a:p>
                      <a:endParaRPr lang="en-US"/>
                    </a:p>
                  </a:txBody>
                  <a:tcPr/>
                </a:tc>
              </a:tr>
              <a:tr h="44492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Mild</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Severe</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Adenoma</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Adenocarcinoma</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r>
              <a:tr h="4493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(10)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5/10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4/10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4/10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(40%)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5/14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 (36%)</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5/10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(50%)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4493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C+5%RWL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(10)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5/10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2/10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ab</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1/10</a:t>
                      </a:r>
                      <a:r>
                        <a:rPr kumimoji="0" lang="en-US" sz="1300" b="1" i="0" u="none" strike="noStrike" cap="none" normalizeH="0" baseline="30000" smtClean="0">
                          <a:ln>
                            <a:noFill/>
                          </a:ln>
                          <a:solidFill>
                            <a:schemeClr val="tx1"/>
                          </a:solidFill>
                          <a:effectLst/>
                          <a:latin typeface="Times New Roman" pitchFamily="18" charset="0"/>
                          <a:cs typeface="Times New Roman" pitchFamily="18" charset="0"/>
                        </a:rPr>
                        <a:t> b</a:t>
                      </a:r>
                      <a:endParaRPr kumimoji="0" lang="en-US" sz="13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(10%)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1/8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(12.5%)</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4493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C+5%CWL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(10)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6/10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0/10</a:t>
                      </a:r>
                      <a:r>
                        <a:rPr kumimoji="0" lang="en-US" sz="1300" b="1" i="0" u="none" strike="noStrike" cap="none" normalizeH="0" baseline="30000" smtClean="0">
                          <a:ln>
                            <a:noFill/>
                          </a:ln>
                          <a:solidFill>
                            <a:schemeClr val="tx1"/>
                          </a:solidFill>
                          <a:effectLst/>
                          <a:latin typeface="Times New Roman" pitchFamily="18" charset="0"/>
                          <a:cs typeface="Times New Roman" pitchFamily="18" charset="0"/>
                        </a:rPr>
                        <a:t>b</a:t>
                      </a:r>
                      <a:endParaRPr kumimoji="0" lang="en-US" sz="1300" b="1"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1/10</a:t>
                      </a:r>
                      <a:r>
                        <a:rPr kumimoji="0" lang="en-US" sz="1300" b="1" i="0" u="none" strike="noStrike" cap="none" normalizeH="0" baseline="30000" smtClean="0">
                          <a:ln>
                            <a:noFill/>
                          </a:ln>
                          <a:solidFill>
                            <a:schemeClr val="tx1"/>
                          </a:solidFill>
                          <a:effectLst/>
                          <a:latin typeface="Times New Roman" pitchFamily="18" charset="0"/>
                          <a:cs typeface="Times New Roman" pitchFamily="18" charset="0"/>
                        </a:rPr>
                        <a:t> b</a:t>
                      </a:r>
                      <a:endParaRPr kumimoji="0" lang="en-US" sz="13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(10%)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1/7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(14.3%)</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4493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C+5%RSL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(10)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4/10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0/10</a:t>
                      </a:r>
                      <a:r>
                        <a:rPr kumimoji="0" lang="en-US" sz="1300" b="1" i="0" u="none" strike="noStrike" cap="none" normalizeH="0" baseline="30000" smtClean="0">
                          <a:ln>
                            <a:noFill/>
                          </a:ln>
                          <a:solidFill>
                            <a:schemeClr val="tx1"/>
                          </a:solidFill>
                          <a:effectLst/>
                          <a:latin typeface="Times New Roman" pitchFamily="18" charset="0"/>
                          <a:cs typeface="Times New Roman" pitchFamily="18" charset="0"/>
                        </a:rPr>
                        <a:t>b</a:t>
                      </a:r>
                      <a:endParaRPr kumimoji="0" lang="en-US" sz="1300" b="1"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2/10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ab</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(20%)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3/7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(43.0%)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3/10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(30%)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4493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C+5%CSL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(9)</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5/9</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0/9</a:t>
                      </a:r>
                      <a:r>
                        <a:rPr kumimoji="0" lang="en-US" sz="1300" b="1" i="0" u="none" strike="noStrike" cap="none" normalizeH="0" baseline="30000" smtClean="0">
                          <a:ln>
                            <a:noFill/>
                          </a:ln>
                          <a:solidFill>
                            <a:schemeClr val="tx1"/>
                          </a:solidFill>
                          <a:effectLst/>
                          <a:latin typeface="Times New Roman" pitchFamily="18" charset="0"/>
                          <a:cs typeface="Times New Roman" pitchFamily="18" charset="0"/>
                        </a:rPr>
                        <a:t>b</a:t>
                      </a:r>
                      <a:endParaRPr kumimoji="0" lang="en-US" sz="1300" b="1"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1/9</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(11%)</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0/9</a:t>
                      </a:r>
                      <a:r>
                        <a:rPr kumimoji="0" lang="en-US" sz="1300" b="1" i="0" u="none" strike="noStrike" cap="none" normalizeH="0" baseline="30000" smtClean="0">
                          <a:ln>
                            <a:noFill/>
                          </a:ln>
                          <a:solidFill>
                            <a:schemeClr val="tx1"/>
                          </a:solidFill>
                          <a:effectLst/>
                          <a:latin typeface="Times New Roman" pitchFamily="18" charset="0"/>
                          <a:cs typeface="Times New Roman" pitchFamily="18" charset="0"/>
                        </a:rPr>
                        <a:t> b</a:t>
                      </a:r>
                      <a:endParaRPr kumimoji="0" lang="en-US" sz="13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1/6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(17.0%)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1/9</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(11%)</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4493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C+5%RSB</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(10)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6/10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b</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b</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0/6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4493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C+1%PF68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(10)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2/10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1/10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b</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b</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0/10</a:t>
                      </a:r>
                      <a:r>
                        <a:rPr kumimoji="0" lang="en-US" sz="1300" b="0" i="0" u="none" strike="noStrike" cap="none" normalizeH="0" baseline="30000" smtClean="0">
                          <a:ln>
                            <a:noFill/>
                          </a:ln>
                          <a:solidFill>
                            <a:schemeClr val="tx1"/>
                          </a:solidFill>
                          <a:effectLst/>
                          <a:latin typeface="Times New Roman" pitchFamily="18" charset="0"/>
                          <a:cs typeface="Times New Roman" pitchFamily="18" charset="0"/>
                        </a:rPr>
                        <a:t> </a:t>
                      </a:r>
                      <a:endParaRPr kumimoji="0" lang="en-US" sz="1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4493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Times New Roman" pitchFamily="18" charset="0"/>
                        </a:rPr>
                        <a:t>(6)</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bl>
          </a:graphicData>
        </a:graphic>
      </p:graphicFrame>
      <p:sp>
        <p:nvSpPr>
          <p:cNvPr id="5" name="مستطيل 4"/>
          <p:cNvSpPr/>
          <p:nvPr/>
        </p:nvSpPr>
        <p:spPr>
          <a:xfrm>
            <a:off x="0" y="6286520"/>
            <a:ext cx="9429784" cy="400110"/>
          </a:xfrm>
          <a:prstGeom prst="rect">
            <a:avLst/>
          </a:prstGeom>
        </p:spPr>
        <p:txBody>
          <a:bodyPr wrap="square">
            <a:spAutoFit/>
          </a:bodyPr>
          <a:lstStyle/>
          <a:p>
            <a:r>
              <a:rPr lang="en-US" sz="2000" dirty="0" smtClean="0"/>
              <a:t>Shomaf MS, Takruri HR &amp; Faris MAIE (2011) </a:t>
            </a:r>
            <a:r>
              <a:rPr lang="en-US" sz="2000" i="1" dirty="0" smtClean="0"/>
              <a:t>Jordan</a:t>
            </a:r>
            <a:r>
              <a:rPr lang="en-US" sz="2000" dirty="0" smtClean="0"/>
              <a:t> </a:t>
            </a:r>
            <a:r>
              <a:rPr lang="en-US" sz="2000" i="1" dirty="0" smtClean="0"/>
              <a:t>Medical Journal, xx, xx-xx.</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blinds(horizontal)">
                                      <p:cBhvr>
                                        <p:cTn id="7" dur="500"/>
                                        <p:tgtEl>
                                          <p:spTgt spid="8397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4567"/>
                                        </p:tgtEl>
                                        <p:attrNameLst>
                                          <p:attrName>style.visibility</p:attrName>
                                        </p:attrNameLst>
                                      </p:cBhvr>
                                      <p:to>
                                        <p:strVal val="visible"/>
                                      </p:to>
                                    </p:set>
                                    <p:anim calcmode="lin" valueType="num">
                                      <p:cBhvr additive="base">
                                        <p:cTn id="11" dur="500" fill="hold"/>
                                        <p:tgtEl>
                                          <p:spTgt spid="84567"/>
                                        </p:tgtEl>
                                        <p:attrNameLst>
                                          <p:attrName>ppt_x</p:attrName>
                                        </p:attrNameLst>
                                      </p:cBhvr>
                                      <p:tavLst>
                                        <p:tav tm="0">
                                          <p:val>
                                            <p:strVal val="#ppt_x"/>
                                          </p:val>
                                        </p:tav>
                                        <p:tav tm="100000">
                                          <p:val>
                                            <p:strVal val="#ppt_x"/>
                                          </p:val>
                                        </p:tav>
                                      </p:tavLst>
                                    </p:anim>
                                    <p:anim calcmode="lin" valueType="num">
                                      <p:cBhvr additive="base">
                                        <p:cTn id="12" dur="500" fill="hold"/>
                                        <p:tgtEl>
                                          <p:spTgt spid="845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1000108"/>
          <a:ext cx="7772400" cy="5172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9395" name="Rectangle 14"/>
          <p:cNvSpPr>
            <a:spLocks noChangeArrowheads="1"/>
          </p:cNvSpPr>
          <p:nvPr/>
        </p:nvSpPr>
        <p:spPr bwMode="auto">
          <a:xfrm>
            <a:off x="609600" y="2060575"/>
            <a:ext cx="304800" cy="646331"/>
          </a:xfrm>
          <a:prstGeom prst="rect">
            <a:avLst/>
          </a:prstGeom>
          <a:noFill/>
          <a:ln w="9525">
            <a:noFill/>
            <a:miter lim="800000"/>
            <a:headEnd/>
            <a:tailEnd/>
          </a:ln>
        </p:spPr>
        <p:txBody>
          <a:bodyPr anchor="ctr">
            <a:spAutoFit/>
          </a:bodyPr>
          <a:lstStyle/>
          <a:p>
            <a:pPr algn="l"/>
            <a:r>
              <a:rPr lang="en-US" sz="1200" b="1">
                <a:cs typeface="Times New Roman" pitchFamily="18" charset="0"/>
              </a:rPr>
              <a:t>                         I</a:t>
            </a:r>
            <a:endParaRPr lang="en-US" sz="1200"/>
          </a:p>
          <a:p>
            <a:pPr algn="l" eaLnBrk="0" hangingPunct="0"/>
            <a:endParaRPr lang="en-US" sz="1200"/>
          </a:p>
        </p:txBody>
      </p:sp>
      <p:sp>
        <p:nvSpPr>
          <p:cNvPr id="59396" name="Rectangle 18"/>
          <p:cNvSpPr>
            <a:spLocks noChangeArrowheads="1"/>
          </p:cNvSpPr>
          <p:nvPr/>
        </p:nvSpPr>
        <p:spPr bwMode="auto">
          <a:xfrm>
            <a:off x="4572000" y="2286000"/>
            <a:ext cx="312738" cy="274638"/>
          </a:xfrm>
          <a:prstGeom prst="rect">
            <a:avLst/>
          </a:prstGeom>
          <a:noFill/>
          <a:ln w="9525">
            <a:noFill/>
            <a:miter lim="800000"/>
            <a:headEnd/>
            <a:tailEnd/>
          </a:ln>
        </p:spPr>
        <p:txBody>
          <a:bodyPr wrap="none">
            <a:spAutoFit/>
          </a:bodyPr>
          <a:lstStyle/>
          <a:p>
            <a:pPr eaLnBrk="0" hangingPunct="0"/>
            <a:r>
              <a:rPr lang="en-US" sz="1200"/>
              <a:t> </a:t>
            </a:r>
            <a:r>
              <a:rPr lang="en-US" sz="1200" b="1"/>
              <a:t>II</a:t>
            </a:r>
          </a:p>
        </p:txBody>
      </p:sp>
      <p:cxnSp>
        <p:nvCxnSpPr>
          <p:cNvPr id="10" name="Straight Arrow Connector 9"/>
          <p:cNvCxnSpPr>
            <a:stCxn id="59398" idx="0"/>
          </p:cNvCxnSpPr>
          <p:nvPr/>
        </p:nvCxnSpPr>
        <p:spPr bwMode="auto">
          <a:xfrm rot="16200000" flipV="1">
            <a:off x="7564438" y="2036762"/>
            <a:ext cx="381000" cy="1946275"/>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sp>
        <p:nvSpPr>
          <p:cNvPr id="59398" name="Rectangle 12"/>
          <p:cNvSpPr>
            <a:spLocks noChangeArrowheads="1"/>
          </p:cNvSpPr>
          <p:nvPr/>
        </p:nvSpPr>
        <p:spPr bwMode="auto">
          <a:xfrm>
            <a:off x="8201025" y="3200400"/>
            <a:ext cx="1054100" cy="641350"/>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  Normal </a:t>
            </a:r>
          </a:p>
          <a:p>
            <a:r>
              <a:rPr lang="en-US">
                <a:latin typeface="Times New Roman" pitchFamily="18" charset="0"/>
                <a:cs typeface="Times New Roman" pitchFamily="18" charset="0"/>
              </a:rPr>
              <a:t>crypts</a:t>
            </a:r>
          </a:p>
        </p:txBody>
      </p:sp>
      <p:cxnSp>
        <p:nvCxnSpPr>
          <p:cNvPr id="20" name="Straight Arrow Connector 19"/>
          <p:cNvCxnSpPr/>
          <p:nvPr/>
        </p:nvCxnSpPr>
        <p:spPr bwMode="auto">
          <a:xfrm rot="10800000">
            <a:off x="5791200" y="4419600"/>
            <a:ext cx="2895600" cy="762000"/>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p:nvPr/>
        </p:nvCxnSpPr>
        <p:spPr bwMode="auto">
          <a:xfrm rot="10800000">
            <a:off x="6477000" y="4495800"/>
            <a:ext cx="2209800" cy="685800"/>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4" name="Straight Arrow Connector 23"/>
          <p:cNvCxnSpPr/>
          <p:nvPr/>
        </p:nvCxnSpPr>
        <p:spPr bwMode="auto">
          <a:xfrm rot="10800000">
            <a:off x="6172200" y="4876800"/>
            <a:ext cx="2514600" cy="304800"/>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6" name="Straight Arrow Connector 25"/>
          <p:cNvCxnSpPr/>
          <p:nvPr/>
        </p:nvCxnSpPr>
        <p:spPr bwMode="auto">
          <a:xfrm rot="10800000">
            <a:off x="5943600" y="5029200"/>
            <a:ext cx="2743200" cy="152400"/>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sp>
        <p:nvSpPr>
          <p:cNvPr id="59403" name="Rectangle 26"/>
          <p:cNvSpPr>
            <a:spLocks noChangeArrowheads="1"/>
          </p:cNvSpPr>
          <p:nvPr/>
        </p:nvSpPr>
        <p:spPr bwMode="auto">
          <a:xfrm>
            <a:off x="8278813" y="5181600"/>
            <a:ext cx="1044575" cy="523220"/>
          </a:xfrm>
          <a:prstGeom prst="rect">
            <a:avLst/>
          </a:prstGeom>
          <a:noFill/>
          <a:ln w="9525">
            <a:noFill/>
            <a:miter lim="800000"/>
            <a:headEnd/>
            <a:tailEnd/>
          </a:ln>
        </p:spPr>
        <p:txBody>
          <a:bodyPr>
            <a:spAutoFit/>
          </a:bodyPr>
          <a:lstStyle/>
          <a:p>
            <a:r>
              <a:rPr lang="en-US" sz="1400">
                <a:latin typeface="Times New Roman" pitchFamily="18" charset="0"/>
                <a:cs typeface="Times New Roman" pitchFamily="18" charset="0"/>
              </a:rPr>
              <a:t>Severe </a:t>
            </a:r>
          </a:p>
          <a:p>
            <a:r>
              <a:rPr lang="en-US" sz="1400">
                <a:latin typeface="Times New Roman" pitchFamily="18" charset="0"/>
                <a:cs typeface="Times New Roman" pitchFamily="18" charset="0"/>
              </a:rPr>
              <a:t>dysplasia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90F1A8EC-24C7-4298-91D5-0943A5DADAE2}"/>
                                            </p:graphicEl>
                                          </p:spTgt>
                                        </p:tgtEl>
                                        <p:attrNameLst>
                                          <p:attrName>style.visibility</p:attrName>
                                        </p:attrNameLst>
                                      </p:cBhvr>
                                      <p:to>
                                        <p:strVal val="visible"/>
                                      </p:to>
                                    </p:set>
                                    <p:animEffect transition="in" filter="fade">
                                      <p:cBhvr>
                                        <p:cTn id="7" dur="500"/>
                                        <p:tgtEl>
                                          <p:spTgt spid="4">
                                            <p:graphicEl>
                                              <a:dgm id="{90F1A8EC-24C7-4298-91D5-0943A5DADAE2}"/>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05D5C6EE-3CC9-423E-95FC-D3E23047F949}"/>
                                            </p:graphicEl>
                                          </p:spTgt>
                                        </p:tgtEl>
                                        <p:attrNameLst>
                                          <p:attrName>style.visibility</p:attrName>
                                        </p:attrNameLst>
                                      </p:cBhvr>
                                      <p:to>
                                        <p:strVal val="visible"/>
                                      </p:to>
                                    </p:set>
                                    <p:animEffect transition="in" filter="fade">
                                      <p:cBhvr>
                                        <p:cTn id="11" dur="500"/>
                                        <p:tgtEl>
                                          <p:spTgt spid="4">
                                            <p:graphicEl>
                                              <a:dgm id="{05D5C6EE-3CC9-423E-95FC-D3E23047F949}"/>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62E56CE8-F075-4C64-8020-EFC9F92A9F17}"/>
                                            </p:graphicEl>
                                          </p:spTgt>
                                        </p:tgtEl>
                                        <p:attrNameLst>
                                          <p:attrName>style.visibility</p:attrName>
                                        </p:attrNameLst>
                                      </p:cBhvr>
                                      <p:to>
                                        <p:strVal val="visible"/>
                                      </p:to>
                                    </p:set>
                                    <p:animEffect transition="in" filter="fade">
                                      <p:cBhvr>
                                        <p:cTn id="15" dur="500"/>
                                        <p:tgtEl>
                                          <p:spTgt spid="4">
                                            <p:graphicEl>
                                              <a:dgm id="{62E56CE8-F075-4C64-8020-EFC9F92A9F17}"/>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0831895B-F822-4F03-BA3A-0DAD50063D6F}"/>
                                            </p:graphicEl>
                                          </p:spTgt>
                                        </p:tgtEl>
                                        <p:attrNameLst>
                                          <p:attrName>style.visibility</p:attrName>
                                        </p:attrNameLst>
                                      </p:cBhvr>
                                      <p:to>
                                        <p:strVal val="visible"/>
                                      </p:to>
                                    </p:set>
                                    <p:animEffect transition="in" filter="fade">
                                      <p:cBhvr>
                                        <p:cTn id="19" dur="500"/>
                                        <p:tgtEl>
                                          <p:spTgt spid="4">
                                            <p:graphicEl>
                                              <a:dgm id="{0831895B-F822-4F03-BA3A-0DAD50063D6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85800" y="1447800"/>
          <a:ext cx="7772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10"/>
          <p:cNvSpPr>
            <a:spLocks noChangeArrowheads="1"/>
          </p:cNvSpPr>
          <p:nvPr/>
        </p:nvSpPr>
        <p:spPr bwMode="auto">
          <a:xfrm rot="-2163940">
            <a:off x="2111375" y="2217738"/>
            <a:ext cx="1143000" cy="2628900"/>
          </a:xfrm>
          <a:prstGeom prst="ellipse">
            <a:avLst/>
          </a:prstGeom>
          <a:noFill/>
          <a:ln w="9525">
            <a:solidFill>
              <a:srgbClr val="FBCC03"/>
            </a:solidFill>
            <a:round/>
            <a:headEnd/>
            <a:tailEnd/>
          </a:ln>
        </p:spPr>
        <p:txBody>
          <a:bodyPr/>
          <a:lstStyle/>
          <a:p>
            <a:endParaRPr lang="en-US"/>
          </a:p>
        </p:txBody>
      </p:sp>
      <p:cxnSp>
        <p:nvCxnSpPr>
          <p:cNvPr id="7" name="Straight Arrow Connector 6"/>
          <p:cNvCxnSpPr/>
          <p:nvPr/>
        </p:nvCxnSpPr>
        <p:spPr bwMode="auto">
          <a:xfrm rot="16200000" flipH="1">
            <a:off x="990600" y="1524000"/>
            <a:ext cx="1219200" cy="609600"/>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sp>
        <p:nvSpPr>
          <p:cNvPr id="60421" name="Rectangle 8"/>
          <p:cNvSpPr>
            <a:spLocks noChangeArrowheads="1"/>
          </p:cNvSpPr>
          <p:nvPr/>
        </p:nvSpPr>
        <p:spPr bwMode="auto">
          <a:xfrm>
            <a:off x="690563" y="838200"/>
            <a:ext cx="1073150" cy="366713"/>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Adenoma</a:t>
            </a:r>
          </a:p>
        </p:txBody>
      </p:sp>
      <p:sp>
        <p:nvSpPr>
          <p:cNvPr id="10" name="Oval 6"/>
          <p:cNvSpPr>
            <a:spLocks noChangeArrowheads="1"/>
          </p:cNvSpPr>
          <p:nvPr/>
        </p:nvSpPr>
        <p:spPr bwMode="auto">
          <a:xfrm rot="-8459498">
            <a:off x="5718175" y="2538413"/>
            <a:ext cx="2600325" cy="1658937"/>
          </a:xfrm>
          <a:prstGeom prst="ellipse">
            <a:avLst/>
          </a:prstGeom>
          <a:noFill/>
          <a:ln w="9525">
            <a:solidFill>
              <a:srgbClr val="FBCC03"/>
            </a:solidFill>
            <a:round/>
            <a:headEnd/>
            <a:tailEnd/>
          </a:ln>
        </p:spPr>
        <p:txBody>
          <a:bodyPr/>
          <a:lstStyle/>
          <a:p>
            <a:endParaRPr lang="en-US"/>
          </a:p>
        </p:txBody>
      </p:sp>
      <p:cxnSp>
        <p:nvCxnSpPr>
          <p:cNvPr id="14" name="Straight Arrow Connector 13"/>
          <p:cNvCxnSpPr>
            <a:endCxn id="10" idx="5"/>
          </p:cNvCxnSpPr>
          <p:nvPr/>
        </p:nvCxnSpPr>
        <p:spPr bwMode="auto">
          <a:xfrm rot="16200000" flipH="1">
            <a:off x="6132512" y="1792288"/>
            <a:ext cx="962025" cy="120650"/>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sp>
        <p:nvSpPr>
          <p:cNvPr id="60424" name="Rectangle 14"/>
          <p:cNvSpPr>
            <a:spLocks noChangeArrowheads="1"/>
          </p:cNvSpPr>
          <p:nvPr/>
        </p:nvSpPr>
        <p:spPr bwMode="auto">
          <a:xfrm>
            <a:off x="6024563" y="914400"/>
            <a:ext cx="1073150" cy="366713"/>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Adenoma</a:t>
            </a:r>
            <a:endParaRPr lang="en-US"/>
          </a:p>
        </p:txBody>
      </p:sp>
      <p:sp>
        <p:nvSpPr>
          <p:cNvPr id="60425" name="Rectangle 15"/>
          <p:cNvSpPr>
            <a:spLocks noChangeArrowheads="1"/>
          </p:cNvSpPr>
          <p:nvPr/>
        </p:nvSpPr>
        <p:spPr bwMode="auto">
          <a:xfrm>
            <a:off x="838200" y="1981200"/>
            <a:ext cx="247650" cy="366713"/>
          </a:xfrm>
          <a:prstGeom prst="rect">
            <a:avLst/>
          </a:prstGeom>
          <a:noFill/>
          <a:ln w="9525">
            <a:noFill/>
            <a:miter lim="800000"/>
            <a:headEnd/>
            <a:tailEnd/>
          </a:ln>
        </p:spPr>
        <p:txBody>
          <a:bodyPr wrap="none">
            <a:spAutoFit/>
          </a:bodyPr>
          <a:lstStyle/>
          <a:p>
            <a:r>
              <a:rPr lang="en-US" b="1">
                <a:cs typeface="Times New Roman" pitchFamily="18" charset="0"/>
              </a:rPr>
              <a:t>I</a:t>
            </a:r>
            <a:endParaRPr lang="en-US"/>
          </a:p>
        </p:txBody>
      </p:sp>
      <p:sp>
        <p:nvSpPr>
          <p:cNvPr id="60426" name="Rectangle 17"/>
          <p:cNvSpPr>
            <a:spLocks noChangeArrowheads="1"/>
          </p:cNvSpPr>
          <p:nvPr/>
        </p:nvSpPr>
        <p:spPr bwMode="auto">
          <a:xfrm>
            <a:off x="4572000" y="2057400"/>
            <a:ext cx="311150" cy="366713"/>
          </a:xfrm>
          <a:prstGeom prst="rect">
            <a:avLst/>
          </a:prstGeom>
          <a:noFill/>
          <a:ln w="9525">
            <a:noFill/>
            <a:miter lim="800000"/>
            <a:headEnd/>
            <a:tailEnd/>
          </a:ln>
        </p:spPr>
        <p:txBody>
          <a:bodyPr wrap="none">
            <a:spAutoFit/>
          </a:bodyPr>
          <a:lstStyle/>
          <a:p>
            <a:r>
              <a:rPr lang="en-US">
                <a:cs typeface="Times New Roman" pitchFamily="18" charset="0"/>
              </a:rPr>
              <a:t>I</a:t>
            </a:r>
            <a:r>
              <a:rPr lang="en-US" b="1">
                <a:cs typeface="Times New Roman" pitchFamily="18" charset="0"/>
              </a:rPr>
              <a:t>I</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90F1A8EC-24C7-4298-91D5-0943A5DADAE2}"/>
                                            </p:graphicEl>
                                          </p:spTgt>
                                        </p:tgtEl>
                                        <p:attrNameLst>
                                          <p:attrName>style.visibility</p:attrName>
                                        </p:attrNameLst>
                                      </p:cBhvr>
                                      <p:to>
                                        <p:strVal val="visible"/>
                                      </p:to>
                                    </p:set>
                                    <p:animEffect transition="in" filter="fade">
                                      <p:cBhvr>
                                        <p:cTn id="7" dur="500"/>
                                        <p:tgtEl>
                                          <p:spTgt spid="4">
                                            <p:graphicEl>
                                              <a:dgm id="{90F1A8EC-24C7-4298-91D5-0943A5DADAE2}"/>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05D5C6EE-3CC9-423E-95FC-D3E23047F949}"/>
                                            </p:graphicEl>
                                          </p:spTgt>
                                        </p:tgtEl>
                                        <p:attrNameLst>
                                          <p:attrName>style.visibility</p:attrName>
                                        </p:attrNameLst>
                                      </p:cBhvr>
                                      <p:to>
                                        <p:strVal val="visible"/>
                                      </p:to>
                                    </p:set>
                                    <p:animEffect transition="in" filter="fade">
                                      <p:cBhvr>
                                        <p:cTn id="11" dur="500"/>
                                        <p:tgtEl>
                                          <p:spTgt spid="4">
                                            <p:graphicEl>
                                              <a:dgm id="{05D5C6EE-3CC9-423E-95FC-D3E23047F949}"/>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62E56CE8-F075-4C64-8020-EFC9F92A9F17}"/>
                                            </p:graphicEl>
                                          </p:spTgt>
                                        </p:tgtEl>
                                        <p:attrNameLst>
                                          <p:attrName>style.visibility</p:attrName>
                                        </p:attrNameLst>
                                      </p:cBhvr>
                                      <p:to>
                                        <p:strVal val="visible"/>
                                      </p:to>
                                    </p:set>
                                    <p:animEffect transition="in" filter="fade">
                                      <p:cBhvr>
                                        <p:cTn id="15" dur="500"/>
                                        <p:tgtEl>
                                          <p:spTgt spid="4">
                                            <p:graphicEl>
                                              <a:dgm id="{62E56CE8-F075-4C64-8020-EFC9F92A9F17}"/>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0831895B-F822-4F03-BA3A-0DAD50063D6F}"/>
                                            </p:graphicEl>
                                          </p:spTgt>
                                        </p:tgtEl>
                                        <p:attrNameLst>
                                          <p:attrName>style.visibility</p:attrName>
                                        </p:attrNameLst>
                                      </p:cBhvr>
                                      <p:to>
                                        <p:strVal val="visible"/>
                                      </p:to>
                                    </p:set>
                                    <p:animEffect transition="in" filter="fade">
                                      <p:cBhvr>
                                        <p:cTn id="19" dur="500"/>
                                        <p:tgtEl>
                                          <p:spTgt spid="4">
                                            <p:graphicEl>
                                              <a:dgm id="{0831895B-F822-4F03-BA3A-0DAD50063D6F}"/>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685800" y="304800"/>
            <a:ext cx="7772400" cy="457200"/>
          </a:xfrm>
        </p:spPr>
        <p:txBody>
          <a:bodyPr>
            <a:normAutofit fontScale="90000"/>
          </a:bodyPr>
          <a:lstStyle/>
          <a:p>
            <a:pPr algn="ctr"/>
            <a:r>
              <a:rPr lang="en-US" smtClean="0"/>
              <a:t>RESULTS</a:t>
            </a:r>
          </a:p>
        </p:txBody>
      </p:sp>
      <p:graphicFrame>
        <p:nvGraphicFramePr>
          <p:cNvPr id="4" name="Content Placeholder 3"/>
          <p:cNvGraphicFramePr>
            <a:graphicFrameLocks noGrp="1"/>
          </p:cNvGraphicFramePr>
          <p:nvPr>
            <p:ph idx="1"/>
          </p:nvPr>
        </p:nvGraphicFramePr>
        <p:xfrm>
          <a:off x="1600200" y="1676400"/>
          <a:ext cx="68580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Oval 7"/>
          <p:cNvSpPr>
            <a:spLocks noChangeArrowheads="1"/>
          </p:cNvSpPr>
          <p:nvPr/>
        </p:nvSpPr>
        <p:spPr bwMode="auto">
          <a:xfrm>
            <a:off x="2971800" y="2514600"/>
            <a:ext cx="1981200" cy="1524000"/>
          </a:xfrm>
          <a:prstGeom prst="ellipse">
            <a:avLst/>
          </a:prstGeom>
          <a:noFill/>
          <a:ln w="9525">
            <a:solidFill>
              <a:srgbClr val="FBCC03"/>
            </a:solidFill>
            <a:round/>
            <a:headEnd/>
            <a:tailEnd/>
          </a:ln>
        </p:spPr>
        <p:txBody>
          <a:bodyPr/>
          <a:lstStyle/>
          <a:p>
            <a:endParaRPr lang="en-US"/>
          </a:p>
        </p:txBody>
      </p:sp>
      <p:cxnSp>
        <p:nvCxnSpPr>
          <p:cNvPr id="19" name="Straight Arrow Connector 18"/>
          <p:cNvCxnSpPr/>
          <p:nvPr/>
        </p:nvCxnSpPr>
        <p:spPr bwMode="auto">
          <a:xfrm flipV="1">
            <a:off x="1295400" y="3048000"/>
            <a:ext cx="1752600" cy="76200"/>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sp>
        <p:nvSpPr>
          <p:cNvPr id="21" name="Rectangle 11"/>
          <p:cNvSpPr>
            <a:spLocks noChangeArrowheads="1"/>
          </p:cNvSpPr>
          <p:nvPr/>
        </p:nvSpPr>
        <p:spPr bwMode="auto">
          <a:xfrm>
            <a:off x="0" y="3048000"/>
            <a:ext cx="1600200" cy="762000"/>
          </a:xfrm>
          <a:prstGeom prst="rect">
            <a:avLst/>
          </a:prstGeom>
          <a:noFill/>
          <a:ln w="9525">
            <a:noFill/>
            <a:miter lim="800000"/>
            <a:headEnd/>
            <a:tailEnd/>
          </a:ln>
        </p:spPr>
        <p:txBody>
          <a:bodyPr/>
          <a:lstStyle/>
          <a:p>
            <a:pPr rtl="1"/>
            <a:r>
              <a:rPr lang="en-US" sz="1600">
                <a:latin typeface="Times New Roman" pitchFamily="18" charset="0"/>
              </a:rPr>
              <a:t>Infiltrating adenocarcinoma</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70BE9CF5-7BB4-4D93-A9A6-4440D0DDD7E3}"/>
                                            </p:graphicEl>
                                          </p:spTgt>
                                        </p:tgtEl>
                                        <p:attrNameLst>
                                          <p:attrName>style.visibility</p:attrName>
                                        </p:attrNameLst>
                                      </p:cBhvr>
                                      <p:to>
                                        <p:strVal val="visible"/>
                                      </p:to>
                                    </p:set>
                                    <p:animEffect transition="in" filter="fade">
                                      <p:cBhvr>
                                        <p:cTn id="7" dur="2000"/>
                                        <p:tgtEl>
                                          <p:spTgt spid="4">
                                            <p:graphicEl>
                                              <a:dgm id="{70BE9CF5-7BB4-4D93-A9A6-4440D0DDD7E3}"/>
                                            </p:graphic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graphicEl>
                                              <a:dgm id="{3502B1E9-1FB3-47F2-8703-411505DFB5B6}"/>
                                            </p:graphicEl>
                                          </p:spTgt>
                                        </p:tgtEl>
                                        <p:attrNameLst>
                                          <p:attrName>style.visibility</p:attrName>
                                        </p:attrNameLst>
                                      </p:cBhvr>
                                      <p:to>
                                        <p:strVal val="visible"/>
                                      </p:to>
                                    </p:set>
                                    <p:animEffect transition="in" filter="fade">
                                      <p:cBhvr>
                                        <p:cTn id="11" dur="2000"/>
                                        <p:tgtEl>
                                          <p:spTgt spid="4">
                                            <p:graphicEl>
                                              <a:dgm id="{3502B1E9-1FB3-47F2-8703-411505DFB5B6}"/>
                                            </p:graphic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716247B6-1DF7-4369-ABF8-3CE18C49E31A}"/>
                                            </p:graphicEl>
                                          </p:spTgt>
                                        </p:tgtEl>
                                        <p:attrNameLst>
                                          <p:attrName>style.visibility</p:attrName>
                                        </p:attrNameLst>
                                      </p:cBhvr>
                                      <p:to>
                                        <p:strVal val="visible"/>
                                      </p:to>
                                    </p:set>
                                    <p:animEffect transition="in" filter="fade">
                                      <p:cBhvr>
                                        <p:cTn id="15" dur="2000"/>
                                        <p:tgtEl>
                                          <p:spTgt spid="4">
                                            <p:graphicEl>
                                              <a:dgm id="{716247B6-1DF7-4369-ABF8-3CE18C49E31A}"/>
                                            </p:graphic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6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17" grpId="0" animBg="1"/>
      <p:bldP spid="2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
          <p:cNvSpPr>
            <a:spLocks noChangeArrowheads="1"/>
          </p:cNvSpPr>
          <p:nvPr/>
        </p:nvSpPr>
        <p:spPr bwMode="auto">
          <a:xfrm>
            <a:off x="8001000" y="1295400"/>
            <a:ext cx="342900" cy="3429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62467" name="Rectangle 11"/>
          <p:cNvSpPr>
            <a:spLocks noChangeArrowheads="1"/>
          </p:cNvSpPr>
          <p:nvPr/>
        </p:nvSpPr>
        <p:spPr bwMode="auto">
          <a:xfrm>
            <a:off x="6934200" y="1295400"/>
            <a:ext cx="342900" cy="3429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62468" name="Rectangle 12"/>
          <p:cNvSpPr>
            <a:spLocks noChangeArrowheads="1"/>
          </p:cNvSpPr>
          <p:nvPr/>
        </p:nvSpPr>
        <p:spPr bwMode="auto">
          <a:xfrm>
            <a:off x="5791200" y="1524000"/>
            <a:ext cx="342900" cy="4191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62469" name="Rectangle 13"/>
          <p:cNvSpPr>
            <a:spLocks noChangeArrowheads="1"/>
          </p:cNvSpPr>
          <p:nvPr/>
        </p:nvSpPr>
        <p:spPr bwMode="auto">
          <a:xfrm>
            <a:off x="4724400" y="1600200"/>
            <a:ext cx="342900" cy="3429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62470" name="Rectangle 14"/>
          <p:cNvSpPr>
            <a:spLocks noChangeArrowheads="1"/>
          </p:cNvSpPr>
          <p:nvPr/>
        </p:nvSpPr>
        <p:spPr bwMode="auto">
          <a:xfrm>
            <a:off x="3657600" y="762000"/>
            <a:ext cx="342900" cy="3429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62471" name="Rectangle 15"/>
          <p:cNvSpPr>
            <a:spLocks noChangeArrowheads="1"/>
          </p:cNvSpPr>
          <p:nvPr/>
        </p:nvSpPr>
        <p:spPr bwMode="auto">
          <a:xfrm>
            <a:off x="2514600" y="1295400"/>
            <a:ext cx="342900" cy="419100"/>
          </a:xfrm>
          <a:prstGeom prst="rect">
            <a:avLst/>
          </a:prstGeom>
          <a:noFill/>
          <a:ln w="9525">
            <a:noFill/>
            <a:miter lim="800000"/>
            <a:headEnd/>
            <a:tailEnd/>
          </a:ln>
        </p:spPr>
        <p:txBody>
          <a:bodyPr/>
          <a:lstStyle/>
          <a:p>
            <a:pPr algn="r" rtl="1"/>
            <a:r>
              <a:rPr lang="en-US" sz="1600">
                <a:latin typeface="Times New Roman" pitchFamily="18" charset="0"/>
              </a:rPr>
              <a:t>*</a:t>
            </a:r>
            <a:endParaRPr lang="en-US" sz="2400"/>
          </a:p>
        </p:txBody>
      </p:sp>
      <p:sp>
        <p:nvSpPr>
          <p:cNvPr id="82960" name="Rectangle 16"/>
          <p:cNvSpPr>
            <a:spLocks noGrp="1" noChangeArrowheads="1"/>
          </p:cNvSpPr>
          <p:nvPr>
            <p:ph type="title"/>
          </p:nvPr>
        </p:nvSpPr>
        <p:spPr>
          <a:xfrm>
            <a:off x="685800" y="0"/>
            <a:ext cx="7772400" cy="762000"/>
          </a:xfrm>
          <a:noFill/>
        </p:spPr>
        <p:txBody>
          <a:bodyPr/>
          <a:lstStyle/>
          <a:p>
            <a:pPr algn="ctr" eaLnBrk="1" hangingPunct="1"/>
            <a:r>
              <a:rPr lang="ar-SA" dirty="0" smtClean="0"/>
              <a:t>التأثير الوقائي من السرطان للعدس</a:t>
            </a:r>
            <a:endParaRPr lang="en-US" i="0" dirty="0" smtClean="0"/>
          </a:p>
        </p:txBody>
      </p:sp>
      <p:graphicFrame>
        <p:nvGraphicFramePr>
          <p:cNvPr id="13" name="Object 21"/>
          <p:cNvGraphicFramePr>
            <a:graphicFrameLocks noGrp="1" noChangeAspect="1"/>
          </p:cNvGraphicFramePr>
          <p:nvPr>
            <p:ph idx="1"/>
          </p:nvPr>
        </p:nvGraphicFramePr>
        <p:xfrm>
          <a:off x="0" y="381000"/>
          <a:ext cx="10439400" cy="56388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3"/>
          <p:cNvSpPr txBox="1">
            <a:spLocks/>
          </p:cNvSpPr>
          <p:nvPr/>
        </p:nvSpPr>
        <p:spPr>
          <a:xfrm>
            <a:off x="0" y="5929330"/>
            <a:ext cx="9144000" cy="80486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Faris </a:t>
            </a:r>
            <a:r>
              <a:rPr kumimoji="0" lang="en-GB" sz="2800" b="0" i="1" u="none" strike="noStrike" kern="1200" cap="none" spc="0" normalizeH="0" baseline="0" noProof="0" dirty="0" smtClean="0">
                <a:ln>
                  <a:noFill/>
                </a:ln>
                <a:solidFill>
                  <a:schemeClr val="tx1"/>
                </a:solidFill>
                <a:effectLst/>
                <a:uLnTx/>
                <a:uFillTx/>
                <a:latin typeface="+mn-lt"/>
                <a:ea typeface="+mn-ea"/>
                <a:cs typeface="+mn-cs"/>
              </a:rPr>
              <a:t>et al. </a:t>
            </a:r>
            <a:r>
              <a:rPr kumimoji="0" lang="en-GB" sz="2800" b="0" i="0" u="none" strike="noStrike" kern="1200" cap="none" spc="0" normalizeH="0" baseline="0" noProof="0" dirty="0" smtClean="0">
                <a:ln>
                  <a:noFill/>
                </a:ln>
                <a:solidFill>
                  <a:schemeClr val="tx1"/>
                </a:solidFill>
                <a:effectLst/>
                <a:uLnTx/>
                <a:uFillTx/>
                <a:latin typeface="+mn-lt"/>
                <a:ea typeface="+mn-ea"/>
                <a:cs typeface="+mn-cs"/>
              </a:rPr>
              <a:t>(2009).  </a:t>
            </a:r>
            <a:r>
              <a:rPr kumimoji="0" lang="en-GB" sz="2800" b="0" i="1" u="none" strike="noStrike" kern="1200" cap="none" spc="0" normalizeH="0" baseline="0" noProof="0" dirty="0" smtClean="0">
                <a:ln>
                  <a:noFill/>
                </a:ln>
                <a:solidFill>
                  <a:schemeClr val="tx1"/>
                </a:solidFill>
                <a:effectLst/>
                <a:uLnTx/>
                <a:uFillTx/>
                <a:latin typeface="+mn-lt"/>
                <a:ea typeface="+mn-ea"/>
                <a:cs typeface="+mn-cs"/>
              </a:rPr>
              <a:t>Nutrition Research,29:355-362.</a:t>
            </a:r>
            <a:endParaRPr kumimoji="0" lang="en-US" sz="2800" b="0"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2960"/>
                                        </p:tgtEl>
                                        <p:attrNameLst>
                                          <p:attrName>style.visibility</p:attrName>
                                        </p:attrNameLst>
                                      </p:cBhvr>
                                      <p:to>
                                        <p:strVal val="visible"/>
                                      </p:to>
                                    </p:set>
                                    <p:animEffect transition="in" filter="blinds(horizontal)">
                                      <p:cBhvr>
                                        <p:cTn id="7" dur="500"/>
                                        <p:tgtEl>
                                          <p:spTgt spid="8296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ipe(down)">
                                      <p:cBhvr>
                                        <p:cTn id="11" dur="500"/>
                                        <p:tgtEl>
                                          <p:spTgt spid="13">
                                            <p:graphicEl>
                                              <a:chart seriesIdx="-3" categoryIdx="-3" bldStep="gridLegend"/>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3">
                                            <p:graphicEl>
                                              <a:chart seriesIdx="0" categoryIdx="0" bldStep="ptInCategory"/>
                                            </p:graphicEl>
                                          </p:spTgt>
                                        </p:tgtEl>
                                        <p:attrNameLst>
                                          <p:attrName>style.visibility</p:attrName>
                                        </p:attrNameLst>
                                      </p:cBhvr>
                                      <p:to>
                                        <p:strVal val="visible"/>
                                      </p:to>
                                    </p:set>
                                    <p:animEffect transition="in" filter="wipe(down)">
                                      <p:cBhvr>
                                        <p:cTn id="15" dur="500"/>
                                        <p:tgtEl>
                                          <p:spTgt spid="13">
                                            <p:graphicEl>
                                              <a:chart seriesIdx="0" categoryIdx="0" bldStep="ptInCategory"/>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3">
                                            <p:graphicEl>
                                              <a:chart seriesIdx="0" categoryIdx="1" bldStep="ptInCategory"/>
                                            </p:graphicEl>
                                          </p:spTgt>
                                        </p:tgtEl>
                                        <p:attrNameLst>
                                          <p:attrName>style.visibility</p:attrName>
                                        </p:attrNameLst>
                                      </p:cBhvr>
                                      <p:to>
                                        <p:strVal val="visible"/>
                                      </p:to>
                                    </p:set>
                                    <p:animEffect transition="in" filter="wipe(down)">
                                      <p:cBhvr>
                                        <p:cTn id="19" dur="500"/>
                                        <p:tgtEl>
                                          <p:spTgt spid="13">
                                            <p:graphicEl>
                                              <a:chart seriesIdx="0" categoryIdx="1" bldStep="ptInCategory"/>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3">
                                            <p:graphicEl>
                                              <a:chart seriesIdx="0" categoryIdx="2" bldStep="ptInCategory"/>
                                            </p:graphicEl>
                                          </p:spTgt>
                                        </p:tgtEl>
                                        <p:attrNameLst>
                                          <p:attrName>style.visibility</p:attrName>
                                        </p:attrNameLst>
                                      </p:cBhvr>
                                      <p:to>
                                        <p:strVal val="visible"/>
                                      </p:to>
                                    </p:set>
                                    <p:animEffect transition="in" filter="wipe(down)">
                                      <p:cBhvr>
                                        <p:cTn id="23" dur="500"/>
                                        <p:tgtEl>
                                          <p:spTgt spid="13">
                                            <p:graphicEl>
                                              <a:chart seriesIdx="0" categoryIdx="2" bldStep="ptInCategory"/>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3">
                                            <p:graphicEl>
                                              <a:chart seriesIdx="0" categoryIdx="3" bldStep="ptInCategory"/>
                                            </p:graphicEl>
                                          </p:spTgt>
                                        </p:tgtEl>
                                        <p:attrNameLst>
                                          <p:attrName>style.visibility</p:attrName>
                                        </p:attrNameLst>
                                      </p:cBhvr>
                                      <p:to>
                                        <p:strVal val="visible"/>
                                      </p:to>
                                    </p:set>
                                    <p:animEffect transition="in" filter="wipe(down)">
                                      <p:cBhvr>
                                        <p:cTn id="27" dur="500"/>
                                        <p:tgtEl>
                                          <p:spTgt spid="13">
                                            <p:graphicEl>
                                              <a:chart seriesIdx="0" categoryIdx="3" bldStep="ptInCategory"/>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3">
                                            <p:graphicEl>
                                              <a:chart seriesIdx="0" categoryIdx="4" bldStep="ptInCategory"/>
                                            </p:graphicEl>
                                          </p:spTgt>
                                        </p:tgtEl>
                                        <p:attrNameLst>
                                          <p:attrName>style.visibility</p:attrName>
                                        </p:attrNameLst>
                                      </p:cBhvr>
                                      <p:to>
                                        <p:strVal val="visible"/>
                                      </p:to>
                                    </p:set>
                                    <p:animEffect transition="in" filter="wipe(down)">
                                      <p:cBhvr>
                                        <p:cTn id="31" dur="500"/>
                                        <p:tgtEl>
                                          <p:spTgt spid="13">
                                            <p:graphicEl>
                                              <a:chart seriesIdx="0" categoryIdx="4" bldStep="ptInCategory"/>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13">
                                            <p:graphicEl>
                                              <a:chart seriesIdx="0" categoryIdx="5" bldStep="ptInCategory"/>
                                            </p:graphicEl>
                                          </p:spTgt>
                                        </p:tgtEl>
                                        <p:attrNameLst>
                                          <p:attrName>style.visibility</p:attrName>
                                        </p:attrNameLst>
                                      </p:cBhvr>
                                      <p:to>
                                        <p:strVal val="visible"/>
                                      </p:to>
                                    </p:set>
                                    <p:animEffect transition="in" filter="wipe(down)">
                                      <p:cBhvr>
                                        <p:cTn id="35" dur="500"/>
                                        <p:tgtEl>
                                          <p:spTgt spid="13">
                                            <p:graphicEl>
                                              <a:chart seriesIdx="0" categoryIdx="5" bldStep="ptInCategory"/>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13">
                                            <p:graphicEl>
                                              <a:chart seriesIdx="0" categoryIdx="6" bldStep="ptInCategory"/>
                                            </p:graphicEl>
                                          </p:spTgt>
                                        </p:tgtEl>
                                        <p:attrNameLst>
                                          <p:attrName>style.visibility</p:attrName>
                                        </p:attrNameLst>
                                      </p:cBhvr>
                                      <p:to>
                                        <p:strVal val="visible"/>
                                      </p:to>
                                    </p:set>
                                    <p:animEffect transition="in" filter="wipe(down)">
                                      <p:cBhvr>
                                        <p:cTn id="39" dur="500"/>
                                        <p:tgtEl>
                                          <p:spTgt spid="13">
                                            <p:graphicEl>
                                              <a:chart seriesIdx="0" categoryIdx="6"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Graphic spid="13" grpId="0">
        <p:bldSub>
          <a:bldChart bld="categoryEl"/>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219200" y="228600"/>
            <a:ext cx="7696200" cy="1066800"/>
          </a:xfrm>
        </p:spPr>
        <p:txBody>
          <a:bodyPr/>
          <a:lstStyle/>
          <a:p>
            <a:r>
              <a:rPr lang="ar-SA" sz="4000" dirty="0" smtClean="0"/>
              <a:t>كيف يمنع العدس السرطان؟</a:t>
            </a:r>
            <a:endParaRPr lang="en-US" sz="4000" dirty="0" smtClean="0"/>
          </a:p>
        </p:txBody>
      </p:sp>
      <p:pic>
        <p:nvPicPr>
          <p:cNvPr id="64515" name="Picture 4"/>
          <p:cNvPicPr>
            <a:picLocks noGrp="1" noChangeAspect="1" noChangeArrowheads="1"/>
          </p:cNvPicPr>
          <p:nvPr>
            <p:ph type="body" idx="1"/>
          </p:nvPr>
        </p:nvPicPr>
        <p:blipFill>
          <a:blip r:embed="rId3"/>
          <a:srcRect/>
          <a:stretch>
            <a:fillRect/>
          </a:stretch>
        </p:blipFill>
        <p:spPr>
          <a:xfrm>
            <a:off x="1143000" y="1600200"/>
            <a:ext cx="7467600" cy="3595688"/>
          </a:xfrm>
        </p:spPr>
      </p:pic>
      <p:sp>
        <p:nvSpPr>
          <p:cNvPr id="64516" name="Rectangle 5"/>
          <p:cNvSpPr>
            <a:spLocks noChangeArrowheads="1"/>
          </p:cNvSpPr>
          <p:nvPr/>
        </p:nvSpPr>
        <p:spPr bwMode="auto">
          <a:xfrm>
            <a:off x="304800" y="5675313"/>
            <a:ext cx="8686800" cy="1200329"/>
          </a:xfrm>
          <a:prstGeom prst="rect">
            <a:avLst/>
          </a:prstGeom>
          <a:noFill/>
          <a:ln w="12700" cap="sq">
            <a:noFill/>
            <a:miter lim="800000"/>
            <a:headEnd type="none" w="sm" len="sm"/>
            <a:tailEnd type="none" w="sm" len="sm"/>
          </a:ln>
        </p:spPr>
        <p:txBody>
          <a:bodyPr anchor="ctr">
            <a:spAutoFit/>
          </a:bodyPr>
          <a:lstStyle/>
          <a:p>
            <a:pPr algn="l" rtl="0"/>
            <a:r>
              <a:rPr lang="en-US" sz="1200" dirty="0"/>
              <a:t>Role of Dietary Detoxifying Enzyme Inducers in Chemoprevention. (A) Concept of Chemoprevention. Carcinogenesis can be Divided into Three Stages: Initiation, Promotion, and Progression. Blocking Agents Inhibit the Initiation Process, which Converts Normal Cells to Transformed Cells by Mutation, and Suppressing Agents Inhibit the Processes of Promotion and Progression, which Lead to the Final Form of Malignant Tumors. (B) Inhibition of Carcinogenesis by Detoxifying Enzyme Inducers. Environmental Toxins and Endogenous Mutagens (With/out Activation) Cause DNA Damage to Normal Cells. Detoxification system Inactivates Carcinogens through Reduction and Conjugation to Render them Less Reactive and More Easily Eliminated. From Chen and Kong (2005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ar-JO" sz="5400" b="1" dirty="0" smtClean="0"/>
              <a:t>البقوليات</a:t>
            </a:r>
            <a:endParaRPr lang="en-US" sz="5400" b="1" dirty="0" smtClean="0"/>
          </a:p>
        </p:txBody>
      </p:sp>
      <p:graphicFrame>
        <p:nvGraphicFramePr>
          <p:cNvPr id="5" name="Content Placeholder 4"/>
          <p:cNvGraphicFramePr>
            <a:graphicFrameLocks noGrp="1"/>
          </p:cNvGraphicFramePr>
          <p:nvPr>
            <p:ph idx="1"/>
          </p:nvPr>
        </p:nvGraphicFramePr>
        <p:xfrm>
          <a:off x="357158" y="1285860"/>
          <a:ext cx="8643998" cy="5572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smtClean="0"/>
              <a:t>Tumor Development</a:t>
            </a:r>
          </a:p>
        </p:txBody>
      </p:sp>
      <p:pic>
        <p:nvPicPr>
          <p:cNvPr id="65539" name="Picture 4" descr="2901"/>
          <p:cNvPicPr>
            <a:picLocks noGrp="1" noChangeAspect="1" noChangeArrowheads="1"/>
          </p:cNvPicPr>
          <p:nvPr>
            <p:ph type="body" idx="1"/>
          </p:nvPr>
        </p:nvPicPr>
        <p:blipFill>
          <a:blip r:embed="rId3"/>
          <a:srcRect/>
          <a:stretch>
            <a:fillRect/>
          </a:stretch>
        </p:blipFill>
        <p:spPr>
          <a:xfrm>
            <a:off x="0" y="1371600"/>
            <a:ext cx="9144000" cy="5548313"/>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725470"/>
          </a:xfrm>
        </p:spPr>
        <p:txBody>
          <a:bodyPr>
            <a:normAutofit fontScale="90000"/>
          </a:bodyPr>
          <a:lstStyle/>
          <a:p>
            <a:r>
              <a:rPr lang="ar-JO" dirty="0" smtClean="0"/>
              <a:t>العدس والسرطان</a:t>
            </a:r>
            <a:endParaRPr lang="en-US" dirty="0"/>
          </a:p>
        </p:txBody>
      </p:sp>
      <p:pic>
        <p:nvPicPr>
          <p:cNvPr id="1030" name="Picture 6"/>
          <p:cNvPicPr>
            <a:picLocks noChangeAspect="1" noChangeArrowheads="1"/>
          </p:cNvPicPr>
          <p:nvPr/>
        </p:nvPicPr>
        <p:blipFill>
          <a:blip r:embed="rId2"/>
          <a:srcRect/>
          <a:stretch>
            <a:fillRect/>
          </a:stretch>
        </p:blipFill>
        <p:spPr bwMode="auto">
          <a:xfrm>
            <a:off x="1571604" y="1071546"/>
            <a:ext cx="6215106" cy="5000660"/>
          </a:xfrm>
          <a:prstGeom prst="rect">
            <a:avLst/>
          </a:prstGeom>
          <a:noFill/>
          <a:ln w="9525">
            <a:noFill/>
            <a:miter lim="800000"/>
            <a:headEnd/>
            <a:tailEnd/>
          </a:ln>
          <a:effectLst/>
        </p:spPr>
      </p:pic>
      <p:sp>
        <p:nvSpPr>
          <p:cNvPr id="8" name="مستطيل 7"/>
          <p:cNvSpPr/>
          <p:nvPr/>
        </p:nvSpPr>
        <p:spPr>
          <a:xfrm>
            <a:off x="1571604" y="6215082"/>
            <a:ext cx="5502019" cy="369332"/>
          </a:xfrm>
          <a:prstGeom prst="rect">
            <a:avLst/>
          </a:prstGeom>
        </p:spPr>
        <p:txBody>
          <a:bodyPr wrap="none">
            <a:spAutoFit/>
          </a:bodyPr>
          <a:lstStyle/>
          <a:p>
            <a:r>
              <a:rPr lang="en-US" dirty="0" smtClean="0"/>
              <a:t>Caccialupi </a:t>
            </a:r>
            <a:r>
              <a:rPr lang="en-US" i="1" dirty="0" smtClean="0"/>
              <a:t>et al</a:t>
            </a:r>
            <a:r>
              <a:rPr lang="en-US" dirty="0" smtClean="0"/>
              <a:t>. (2010). Food Chemistry, 120: 1058–1066</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7158" y="3000372"/>
            <a:ext cx="8229600" cy="1143000"/>
          </a:xfrm>
        </p:spPr>
        <p:txBody>
          <a:bodyPr>
            <a:noAutofit/>
          </a:bodyPr>
          <a:lstStyle/>
          <a:p>
            <a:r>
              <a:rPr lang="ar-SA" sz="5400" dirty="0" smtClean="0"/>
              <a:t>العدس ومرض السكري واضطراب  دهون الدم</a:t>
            </a:r>
            <a:r>
              <a:rPr lang="en-US" sz="5400" dirty="0" smtClean="0"/>
              <a:t/>
            </a:r>
            <a:br>
              <a:rPr lang="en-US" sz="5400" dirty="0" smtClean="0"/>
            </a:br>
            <a:r>
              <a:rPr lang="en-US" sz="5400" dirty="0" smtClean="0"/>
              <a:t>Lentils and Diabetes and Dyslipidemia</a:t>
            </a:r>
            <a:endParaRPr lang="en-US" sz="5400" dirty="0"/>
          </a:p>
        </p:txBody>
      </p:sp>
      <p:pic>
        <p:nvPicPr>
          <p:cNvPr id="3" name="Picture 2" descr="D:\Lentils pictures\lentils21.jpg"/>
          <p:cNvPicPr>
            <a:picLocks noChangeAspect="1" noChangeArrowheads="1"/>
          </p:cNvPicPr>
          <p:nvPr/>
        </p:nvPicPr>
        <p:blipFill>
          <a:blip r:embed="rId2" cstate="print"/>
          <a:srcRect/>
          <a:stretch>
            <a:fillRect/>
          </a:stretch>
        </p:blipFill>
        <p:spPr bwMode="auto">
          <a:xfrm>
            <a:off x="7143768" y="0"/>
            <a:ext cx="2000232" cy="1818362"/>
          </a:xfrm>
          <a:prstGeom prst="rect">
            <a:avLst/>
          </a:prstGeom>
          <a:noFill/>
        </p:spPr>
      </p:pic>
      <p:pic>
        <p:nvPicPr>
          <p:cNvPr id="4" name="Picture 5" descr="D:\Lentils pictures\lentils-image1.jpg"/>
          <p:cNvPicPr>
            <a:picLocks noChangeAspect="1" noChangeArrowheads="1"/>
          </p:cNvPicPr>
          <p:nvPr/>
        </p:nvPicPr>
        <p:blipFill>
          <a:blip r:embed="rId3" cstate="print"/>
          <a:srcRect/>
          <a:stretch>
            <a:fillRect/>
          </a:stretch>
        </p:blipFill>
        <p:spPr bwMode="auto">
          <a:xfrm>
            <a:off x="7043748" y="4857760"/>
            <a:ext cx="2100252" cy="2000240"/>
          </a:xfrm>
          <a:prstGeom prst="rect">
            <a:avLst/>
          </a:prstGeom>
          <a:noFill/>
        </p:spPr>
      </p:pic>
      <p:pic>
        <p:nvPicPr>
          <p:cNvPr id="5" name="Picture 7" descr="D:\Lentils pictures\Red lentils.jpg"/>
          <p:cNvPicPr>
            <a:picLocks noChangeAspect="1" noChangeArrowheads="1"/>
          </p:cNvPicPr>
          <p:nvPr/>
        </p:nvPicPr>
        <p:blipFill>
          <a:blip r:embed="rId4" cstate="print"/>
          <a:srcRect/>
          <a:stretch>
            <a:fillRect/>
          </a:stretch>
        </p:blipFill>
        <p:spPr bwMode="auto">
          <a:xfrm>
            <a:off x="0" y="4631126"/>
            <a:ext cx="2500298" cy="2226874"/>
          </a:xfrm>
          <a:prstGeom prst="rect">
            <a:avLst/>
          </a:prstGeom>
          <a:noFill/>
        </p:spPr>
      </p:pic>
      <p:pic>
        <p:nvPicPr>
          <p:cNvPr id="6" name="Picture 4" descr="D:\Lentils pictures\images.jpg"/>
          <p:cNvPicPr>
            <a:picLocks noChangeAspect="1" noChangeArrowheads="1"/>
          </p:cNvPicPr>
          <p:nvPr/>
        </p:nvPicPr>
        <p:blipFill>
          <a:blip r:embed="rId5" cstate="print"/>
          <a:srcRect/>
          <a:stretch>
            <a:fillRect/>
          </a:stretch>
        </p:blipFill>
        <p:spPr bwMode="auto">
          <a:xfrm>
            <a:off x="0" y="0"/>
            <a:ext cx="2000232" cy="194311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        العدس ومرض السكري</a:t>
            </a:r>
            <a:r>
              <a:rPr lang="en-GB" dirty="0" smtClean="0"/>
              <a:t> </a:t>
            </a:r>
            <a:r>
              <a:rPr lang="ar-SA" dirty="0" smtClean="0"/>
              <a:t> </a:t>
            </a:r>
            <a:endParaRPr lang="en-US" dirty="0"/>
          </a:p>
        </p:txBody>
      </p:sp>
      <p:sp>
        <p:nvSpPr>
          <p:cNvPr id="3" name="Content Placeholder 2"/>
          <p:cNvSpPr>
            <a:spLocks noGrp="1"/>
          </p:cNvSpPr>
          <p:nvPr>
            <p:ph idx="1"/>
          </p:nvPr>
        </p:nvSpPr>
        <p:spPr>
          <a:xfrm>
            <a:off x="457200" y="1600200"/>
            <a:ext cx="5400684" cy="4525963"/>
          </a:xfrm>
        </p:spPr>
        <p:txBody>
          <a:bodyPr>
            <a:normAutofit/>
          </a:bodyPr>
          <a:lstStyle/>
          <a:p>
            <a:pPr algn="r" rtl="1"/>
            <a:r>
              <a:rPr lang="ar-SA" dirty="0" smtClean="0"/>
              <a:t>من بين 102 مادة غذائية غنية بالكربوهيدرات، كان للعدس القيمة الأقل من مؤشر سكر الدم، حيث بلغ قيمة </a:t>
            </a:r>
            <a:r>
              <a:rPr lang="en-US" dirty="0" smtClean="0"/>
              <a:t>GI</a:t>
            </a:r>
            <a:r>
              <a:rPr lang="ar-SA" dirty="0" smtClean="0"/>
              <a:t> </a:t>
            </a:r>
            <a:r>
              <a:rPr lang="en-GB" dirty="0" smtClean="0"/>
              <a:t>(</a:t>
            </a:r>
            <a:r>
              <a:rPr lang="en-US" dirty="0" smtClean="0"/>
              <a:t>63</a:t>
            </a:r>
            <a:r>
              <a:rPr lang="en-US" u="sng" dirty="0" smtClean="0"/>
              <a:t>+</a:t>
            </a:r>
            <a:r>
              <a:rPr lang="en-US" dirty="0" smtClean="0"/>
              <a:t>6</a:t>
            </a:r>
            <a:r>
              <a:rPr lang="en-GB" dirty="0" smtClean="0"/>
              <a:t>) </a:t>
            </a:r>
            <a:r>
              <a:rPr lang="ar-SA" dirty="0" smtClean="0"/>
              <a:t>في مجموعة من مرضى السكري وارتفاع دهون الدم</a:t>
            </a:r>
          </a:p>
          <a:p>
            <a:pPr>
              <a:buNone/>
            </a:pPr>
            <a:r>
              <a:rPr lang="en-GB" sz="2000" dirty="0" smtClean="0"/>
              <a:t>(Wolever </a:t>
            </a:r>
            <a:r>
              <a:rPr lang="en-GB" sz="2000" i="1" dirty="0" smtClean="0"/>
              <a:t>et al</a:t>
            </a:r>
            <a:r>
              <a:rPr lang="en-GB" sz="2000" dirty="0" smtClean="0"/>
              <a:t>. </a:t>
            </a:r>
            <a:r>
              <a:rPr lang="en-GB" sz="2000" i="1" dirty="0" smtClean="0"/>
              <a:t>Nutrition Research</a:t>
            </a:r>
            <a:r>
              <a:rPr lang="en-GB" sz="2000" dirty="0" smtClean="0"/>
              <a:t>,14(5): 651-669).</a:t>
            </a:r>
          </a:p>
          <a:p>
            <a:endParaRPr lang="en-GB" dirty="0" smtClean="0"/>
          </a:p>
          <a:p>
            <a:endParaRPr lang="en-US" dirty="0"/>
          </a:p>
        </p:txBody>
      </p:sp>
      <p:pic>
        <p:nvPicPr>
          <p:cNvPr id="4" name="Picture 2" descr="D:\Lentils pictures\lentils21.jpg"/>
          <p:cNvPicPr>
            <a:picLocks noChangeAspect="1" noChangeArrowheads="1"/>
          </p:cNvPicPr>
          <p:nvPr/>
        </p:nvPicPr>
        <p:blipFill>
          <a:blip r:embed="rId2" cstate="print"/>
          <a:srcRect/>
          <a:stretch>
            <a:fillRect/>
          </a:stretch>
        </p:blipFill>
        <p:spPr bwMode="auto">
          <a:xfrm>
            <a:off x="5929322" y="4000500"/>
            <a:ext cx="3214678" cy="2857500"/>
          </a:xfrm>
          <a:prstGeom prst="rect">
            <a:avLst/>
          </a:prstGeom>
          <a:noFill/>
        </p:spPr>
      </p:pic>
      <p:pic>
        <p:nvPicPr>
          <p:cNvPr id="5" name="Picture 7" descr="D:\Lentils pictures\Red lentils.jpg"/>
          <p:cNvPicPr>
            <a:picLocks noChangeAspect="1" noChangeArrowheads="1"/>
          </p:cNvPicPr>
          <p:nvPr/>
        </p:nvPicPr>
        <p:blipFill>
          <a:blip r:embed="rId3" cstate="print"/>
          <a:srcRect/>
          <a:stretch>
            <a:fillRect/>
          </a:stretch>
        </p:blipFill>
        <p:spPr bwMode="auto">
          <a:xfrm>
            <a:off x="5983319" y="685811"/>
            <a:ext cx="3181333" cy="2385999"/>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العدس ومرض السكري</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 y="1714488"/>
            <a:ext cx="9082088" cy="3357586"/>
          </a:xfrm>
          <a:prstGeom prst="rect">
            <a:avLst/>
          </a:prstGeom>
          <a:noFill/>
          <a:ln w="9525">
            <a:noFill/>
            <a:miter lim="800000"/>
            <a:headEnd/>
            <a:tailEnd/>
          </a:ln>
          <a:effectLst/>
        </p:spPr>
      </p:pic>
      <p:sp>
        <p:nvSpPr>
          <p:cNvPr id="4" name="Rectangle 3"/>
          <p:cNvSpPr/>
          <p:nvPr/>
        </p:nvSpPr>
        <p:spPr>
          <a:xfrm>
            <a:off x="357158" y="4857760"/>
            <a:ext cx="8215370" cy="400110"/>
          </a:xfrm>
          <a:prstGeom prst="rect">
            <a:avLst/>
          </a:prstGeom>
        </p:spPr>
        <p:txBody>
          <a:bodyPr wrap="square">
            <a:spAutoFit/>
          </a:bodyPr>
          <a:lstStyle/>
          <a:p>
            <a:r>
              <a:rPr lang="en-GB" sz="2000" dirty="0" smtClean="0"/>
              <a:t>Shams </a:t>
            </a:r>
            <a:r>
              <a:rPr lang="en-GB" sz="2000" i="1" dirty="0" smtClean="0"/>
              <a:t>et al</a:t>
            </a:r>
            <a:r>
              <a:rPr lang="en-GB" sz="2000" dirty="0" smtClean="0"/>
              <a:t>. (2008). ARYA Atherosclerosis Journal, 3(4): 215-218.</a:t>
            </a:r>
            <a:endParaRPr lang="en-US" sz="20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normAutofit/>
          </a:bodyPr>
          <a:lstStyle/>
          <a:p>
            <a:r>
              <a:rPr lang="ar-SA" dirty="0" smtClean="0"/>
              <a:t>العدس وارتفاع دهون الدم</a:t>
            </a:r>
            <a:r>
              <a:rPr lang="en-GB" dirty="0" smtClean="0"/>
              <a:t> </a:t>
            </a:r>
            <a:endParaRPr lang="en-US" dirty="0"/>
          </a:p>
        </p:txBody>
      </p:sp>
      <p:pic>
        <p:nvPicPr>
          <p:cNvPr id="2051" name="Picture 3" descr="C:\Users\moezfaris\Desktop\lentils.jpg"/>
          <p:cNvPicPr>
            <a:picLocks noChangeAspect="1" noChangeArrowheads="1"/>
          </p:cNvPicPr>
          <p:nvPr/>
        </p:nvPicPr>
        <p:blipFill>
          <a:blip r:embed="rId2" cstate="print"/>
          <a:srcRect/>
          <a:stretch>
            <a:fillRect/>
          </a:stretch>
        </p:blipFill>
        <p:spPr bwMode="auto">
          <a:xfrm>
            <a:off x="0" y="1285860"/>
            <a:ext cx="9144000" cy="4857784"/>
          </a:xfrm>
          <a:prstGeom prst="rect">
            <a:avLst/>
          </a:prstGeom>
          <a:noFill/>
        </p:spPr>
      </p:pic>
      <p:sp>
        <p:nvSpPr>
          <p:cNvPr id="5" name="Rectangle 4"/>
          <p:cNvSpPr/>
          <p:nvPr/>
        </p:nvSpPr>
        <p:spPr>
          <a:xfrm>
            <a:off x="285720" y="6072206"/>
            <a:ext cx="7715304" cy="400110"/>
          </a:xfrm>
          <a:prstGeom prst="rect">
            <a:avLst/>
          </a:prstGeom>
        </p:spPr>
        <p:txBody>
          <a:bodyPr wrap="square">
            <a:spAutoFit/>
          </a:bodyPr>
          <a:lstStyle/>
          <a:p>
            <a:r>
              <a:rPr lang="en-US" sz="2000" dirty="0" smtClean="0"/>
              <a:t>El-</a:t>
            </a:r>
            <a:r>
              <a:rPr lang="en-US" sz="2000" dirty="0" err="1" smtClean="0"/>
              <a:t>Beltagi</a:t>
            </a:r>
            <a:r>
              <a:rPr lang="en-US" sz="2000" dirty="0" smtClean="0"/>
              <a:t>  </a:t>
            </a:r>
            <a:r>
              <a:rPr lang="en-US" sz="2000" i="1" dirty="0" smtClean="0"/>
              <a:t>et al</a:t>
            </a:r>
            <a:r>
              <a:rPr lang="en-US" sz="2000" dirty="0" smtClean="0"/>
              <a:t>. (2010). </a:t>
            </a:r>
            <a:r>
              <a:rPr lang="en-US" sz="2000" dirty="0" err="1" smtClean="0"/>
              <a:t>EJEAFChe</a:t>
            </a:r>
            <a:r>
              <a:rPr lang="en-US" sz="2000" dirty="0" smtClean="0"/>
              <a:t>, 9 (6): 1117-1127.</a:t>
            </a:r>
            <a:endParaRPr lang="en-US" sz="20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dirty="0" smtClean="0"/>
              <a:t>العدس وارتفاع دهون الدم</a:t>
            </a:r>
            <a:r>
              <a:rPr lang="en-GB" dirty="0" smtClean="0"/>
              <a:t> </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0" y="1214422"/>
            <a:ext cx="8929718" cy="4857784"/>
          </a:xfrm>
          <a:prstGeom prst="rect">
            <a:avLst/>
          </a:prstGeom>
          <a:noFill/>
          <a:ln w="9525">
            <a:noFill/>
            <a:miter lim="800000"/>
            <a:headEnd/>
            <a:tailEnd/>
          </a:ln>
          <a:effectLst/>
        </p:spPr>
      </p:pic>
      <p:sp>
        <p:nvSpPr>
          <p:cNvPr id="4" name="Rectangle 3"/>
          <p:cNvSpPr/>
          <p:nvPr/>
        </p:nvSpPr>
        <p:spPr>
          <a:xfrm>
            <a:off x="285720" y="6072206"/>
            <a:ext cx="7715304" cy="400110"/>
          </a:xfrm>
          <a:prstGeom prst="rect">
            <a:avLst/>
          </a:prstGeom>
        </p:spPr>
        <p:txBody>
          <a:bodyPr wrap="square">
            <a:spAutoFit/>
          </a:bodyPr>
          <a:lstStyle/>
          <a:p>
            <a:r>
              <a:rPr lang="en-US" sz="2000" dirty="0" smtClean="0"/>
              <a:t>El-</a:t>
            </a:r>
            <a:r>
              <a:rPr lang="en-US" sz="2000" dirty="0" err="1" smtClean="0"/>
              <a:t>Beltagi</a:t>
            </a:r>
            <a:r>
              <a:rPr lang="en-US" sz="2000" dirty="0" smtClean="0"/>
              <a:t>  </a:t>
            </a:r>
            <a:r>
              <a:rPr lang="en-US" sz="2000" i="1" dirty="0" smtClean="0"/>
              <a:t>et al</a:t>
            </a:r>
            <a:r>
              <a:rPr lang="en-US" sz="2000" dirty="0" smtClean="0"/>
              <a:t>. (2010). </a:t>
            </a:r>
            <a:r>
              <a:rPr lang="en-US" sz="2000" dirty="0" err="1" smtClean="0"/>
              <a:t>EJEAFChe</a:t>
            </a:r>
            <a:r>
              <a:rPr lang="en-US" sz="2000" dirty="0" smtClean="0"/>
              <a:t>, 9 (6): 1117-1127.</a:t>
            </a:r>
            <a:endParaRPr lang="en-US" sz="20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العدس وارتفاع دهون الدم</a:t>
            </a:r>
            <a:r>
              <a:rPr lang="en-GB" dirty="0" smtClean="0"/>
              <a:t> </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214282" y="1214422"/>
            <a:ext cx="8715436" cy="4805365"/>
          </a:xfrm>
          <a:prstGeom prst="rect">
            <a:avLst/>
          </a:prstGeom>
          <a:noFill/>
          <a:ln w="9525">
            <a:noFill/>
            <a:miter lim="800000"/>
            <a:headEnd/>
            <a:tailEnd/>
          </a:ln>
          <a:effectLst/>
        </p:spPr>
      </p:pic>
      <p:sp>
        <p:nvSpPr>
          <p:cNvPr id="4" name="Rectangle 3"/>
          <p:cNvSpPr/>
          <p:nvPr/>
        </p:nvSpPr>
        <p:spPr>
          <a:xfrm>
            <a:off x="285720" y="6072206"/>
            <a:ext cx="7715304" cy="461665"/>
          </a:xfrm>
          <a:prstGeom prst="rect">
            <a:avLst/>
          </a:prstGeom>
        </p:spPr>
        <p:txBody>
          <a:bodyPr wrap="square">
            <a:spAutoFit/>
          </a:bodyPr>
          <a:lstStyle/>
          <a:p>
            <a:r>
              <a:rPr lang="en-US" sz="2400" dirty="0" smtClean="0"/>
              <a:t>El-</a:t>
            </a:r>
            <a:r>
              <a:rPr lang="en-US" sz="2400" dirty="0" err="1" smtClean="0"/>
              <a:t>Beltagi</a:t>
            </a:r>
            <a:r>
              <a:rPr lang="en-US" sz="2400" dirty="0" smtClean="0"/>
              <a:t>  </a:t>
            </a:r>
            <a:r>
              <a:rPr lang="en-US" sz="2400" i="1" dirty="0" smtClean="0"/>
              <a:t>et al</a:t>
            </a:r>
            <a:r>
              <a:rPr lang="en-US" sz="2400" dirty="0" smtClean="0"/>
              <a:t>. (2010). </a:t>
            </a:r>
            <a:r>
              <a:rPr lang="en-US" sz="2400" dirty="0" err="1" smtClean="0"/>
              <a:t>EJEAFChe</a:t>
            </a:r>
            <a:r>
              <a:rPr lang="en-US" sz="2400" dirty="0" smtClean="0"/>
              <a:t>, 9 (6): 1117-1127.</a:t>
            </a:r>
            <a:endParaRPr lang="en-US" sz="24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العدس وارتفاع دهون الدم</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0" y="1214422"/>
            <a:ext cx="9053511" cy="5034442"/>
          </a:xfrm>
          <a:prstGeom prst="rect">
            <a:avLst/>
          </a:prstGeom>
          <a:noFill/>
          <a:ln w="9525">
            <a:noFill/>
            <a:miter lim="800000"/>
            <a:headEnd/>
            <a:tailEnd/>
          </a:ln>
          <a:effectLst/>
        </p:spPr>
      </p:pic>
      <p:sp>
        <p:nvSpPr>
          <p:cNvPr id="4" name="Rectangle 3"/>
          <p:cNvSpPr/>
          <p:nvPr/>
        </p:nvSpPr>
        <p:spPr>
          <a:xfrm>
            <a:off x="0" y="6488668"/>
            <a:ext cx="5912196" cy="369332"/>
          </a:xfrm>
          <a:prstGeom prst="rect">
            <a:avLst/>
          </a:prstGeom>
        </p:spPr>
        <p:txBody>
          <a:bodyPr wrap="none">
            <a:spAutoFit/>
          </a:bodyPr>
          <a:lstStyle/>
          <a:p>
            <a:r>
              <a:rPr lang="en-GB" i="1" dirty="0" smtClean="0"/>
              <a:t>Kingman </a:t>
            </a:r>
            <a:r>
              <a:rPr lang="en-GB" dirty="0" smtClean="0"/>
              <a:t>et al. 1993. </a:t>
            </a:r>
            <a:r>
              <a:rPr lang="en-GB" i="1" dirty="0" smtClean="0"/>
              <a:t>British Journal of Nutrition, 69, 409421</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مخطط 10"/>
          <p:cNvPicPr>
            <a:picLocks noChangeArrowheads="1"/>
          </p:cNvPicPr>
          <p:nvPr/>
        </p:nvPicPr>
        <p:blipFill>
          <a:blip r:embed="rId2" cstate="print"/>
          <a:srcRect/>
          <a:stretch>
            <a:fillRect/>
          </a:stretch>
        </p:blipFill>
        <p:spPr bwMode="auto">
          <a:xfrm>
            <a:off x="785786" y="1071546"/>
            <a:ext cx="7572428" cy="4429155"/>
          </a:xfrm>
          <a:prstGeom prst="rect">
            <a:avLst/>
          </a:prstGeom>
          <a:noFill/>
          <a:ln w="9525">
            <a:noFill/>
            <a:miter lim="800000"/>
            <a:headEnd/>
            <a:tailEnd/>
          </a:ln>
        </p:spPr>
      </p:pic>
      <p:sp>
        <p:nvSpPr>
          <p:cNvPr id="3" name="Text Placeholder 3"/>
          <p:cNvSpPr txBox="1">
            <a:spLocks/>
          </p:cNvSpPr>
          <p:nvPr/>
        </p:nvSpPr>
        <p:spPr>
          <a:xfrm>
            <a:off x="0" y="5786454"/>
            <a:ext cx="9144000" cy="642942"/>
          </a:xfrm>
          <a:prstGeom prst="rect">
            <a:avLst/>
          </a:prstGeom>
        </p:spPr>
        <p:txBody>
          <a:bodyPr>
            <a:noAutofit/>
          </a:bodyPr>
          <a:lstStyle/>
          <a:p>
            <a:pPr marL="342900" marR="0" lvl="0" indent="-342900" defTabSz="914400" rtl="0" eaLnBrk="1" fontAlgn="auto" latinLnBrk="0" hangingPunct="1">
              <a:lnSpc>
                <a:spcPct val="100000"/>
              </a:lnSpc>
              <a:spcBef>
                <a:spcPct val="20000"/>
              </a:spcBef>
              <a:spcAft>
                <a:spcPts val="0"/>
              </a:spcAft>
              <a:buClrTx/>
              <a:buSzTx/>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Al-Tibi </a:t>
            </a:r>
            <a:r>
              <a:rPr kumimoji="0" lang="en-GB" sz="2000" b="0" i="1" u="none" strike="noStrike" kern="1200" cap="none" spc="0" normalizeH="0" baseline="0" noProof="0" dirty="0" smtClean="0">
                <a:ln>
                  <a:noFill/>
                </a:ln>
                <a:solidFill>
                  <a:schemeClr val="tx1"/>
                </a:solidFill>
                <a:effectLst/>
                <a:uLnTx/>
                <a:uFillTx/>
                <a:latin typeface="+mn-lt"/>
                <a:ea typeface="+mn-ea"/>
                <a:cs typeface="+mn-cs"/>
              </a:rPr>
              <a:t>et al (2011). Malaysian Journal of Nutrition ,16 (3):</a:t>
            </a:r>
            <a:r>
              <a:rPr kumimoji="0" lang="ar-JO" sz="2000" b="0" i="1"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1" u="none" strike="noStrike" kern="1200" cap="none" spc="0" normalizeH="0" baseline="0" noProof="0" dirty="0" smtClean="0">
                <a:ln>
                  <a:noFill/>
                </a:ln>
                <a:solidFill>
                  <a:schemeClr val="tx1"/>
                </a:solidFill>
                <a:effectLst/>
                <a:uLnTx/>
                <a:uFillTx/>
                <a:latin typeface="+mn-lt"/>
                <a:ea typeface="+mn-ea"/>
                <a:cs typeface="+mn-cs"/>
              </a:rPr>
              <a:t>409-418.</a:t>
            </a:r>
            <a:endParaRPr kumimoji="0" lang="en-US" sz="2000" b="0" i="1"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0" y="24"/>
            <a:ext cx="5143504" cy="6858000"/>
          </a:xfrm>
          <a:prstGeom prst="rect">
            <a:avLst/>
          </a:prstGeom>
          <a:noFill/>
          <a:ln w="9525">
            <a:noFill/>
            <a:miter lim="800000"/>
            <a:headEnd/>
            <a:tailEnd/>
          </a:ln>
        </p:spPr>
      </p:pic>
      <p:sp>
        <p:nvSpPr>
          <p:cNvPr id="3" name="مستطيل 2"/>
          <p:cNvSpPr/>
          <p:nvPr/>
        </p:nvSpPr>
        <p:spPr>
          <a:xfrm>
            <a:off x="4714876" y="142853"/>
            <a:ext cx="4429124" cy="7376868"/>
          </a:xfrm>
          <a:prstGeom prst="rect">
            <a:avLst/>
          </a:prstGeom>
        </p:spPr>
        <p:txBody>
          <a:bodyPr wrap="square">
            <a:spAutoFit/>
          </a:bodyPr>
          <a:lstStyle/>
          <a:p>
            <a:pPr algn="r" rtl="1"/>
            <a:r>
              <a:rPr lang="ar-SA" sz="2700" dirty="0" smtClean="0"/>
              <a:t>-ورد ذكر العدس في التوراة والإنجيل، وقد شرف بالذكر في القرآن الكريم.</a:t>
            </a:r>
          </a:p>
          <a:p>
            <a:pPr algn="r" rtl="1"/>
            <a:r>
              <a:rPr lang="ar-SA" sz="2700" dirty="0" smtClean="0"/>
              <a:t>-يرجع تاريخ العدس إلى 8000 عام قبل الميلاد، إذ زرع في منطقة الهلال الخصيب المعروفة في العصر الحجري.</a:t>
            </a:r>
          </a:p>
          <a:p>
            <a:pPr algn="r" rtl="1"/>
            <a:r>
              <a:rPr lang="ar-SA" sz="2700" dirty="0" smtClean="0"/>
              <a:t>-يعتقد أنه بدأ ظهوره في الشرق الأدنى ثم انتقل إلى الشرق الأوسط ثم آسيا الوسطى وأخيرا إلى شمال أمريكا.</a:t>
            </a:r>
          </a:p>
          <a:p>
            <a:pPr algn="r" rtl="1"/>
            <a:r>
              <a:rPr lang="ar-SA" sz="2700" dirty="0" smtClean="0"/>
              <a:t>-زرع الفرس والفراعنة العدس قبل حوالي 2500 عام، وقد تمدد العدس إلى منطقة الشرق الأوسط خلال </a:t>
            </a:r>
          </a:p>
          <a:p>
            <a:pPr algn="r" rtl="1"/>
            <a:r>
              <a:rPr lang="ar-SA" sz="2700" dirty="0" smtClean="0"/>
              <a:t>الإمبراطورية الرومانية.</a:t>
            </a:r>
          </a:p>
          <a:p>
            <a:pPr algn="r" rtl="1"/>
            <a:r>
              <a:rPr lang="ar-SA" sz="2700" dirty="0" smtClean="0"/>
              <a:t>-وصفه أبقراط لعلاج عديد من الأمراض كما وصفه علماء المسلمين كابن سينا.</a:t>
            </a:r>
          </a:p>
          <a:p>
            <a:pPr algn="r" rtl="1"/>
            <a:endParaRPr lang="ar-SA" sz="2700" dirty="0" smtClean="0"/>
          </a:p>
        </p:txBody>
      </p:sp>
      <p:sp>
        <p:nvSpPr>
          <p:cNvPr id="4" name="مستطيل 3"/>
          <p:cNvSpPr/>
          <p:nvPr/>
        </p:nvSpPr>
        <p:spPr>
          <a:xfrm>
            <a:off x="214282" y="500042"/>
            <a:ext cx="2714644" cy="523220"/>
          </a:xfrm>
          <a:prstGeom prst="rect">
            <a:avLst/>
          </a:prstGeom>
        </p:spPr>
        <p:txBody>
          <a:bodyPr wrap="square">
            <a:spAutoFit/>
          </a:bodyPr>
          <a:lstStyle/>
          <a:p>
            <a:r>
              <a:rPr lang="en-US" sz="2800" b="1" dirty="0" smtClean="0"/>
              <a:t>(</a:t>
            </a:r>
            <a:r>
              <a:rPr lang="en-US" sz="2800" b="1" i="1" dirty="0" smtClean="0"/>
              <a:t>Lens culinaris L)</a:t>
            </a:r>
            <a:endParaRPr lang="en-US" sz="28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مخطط 3"/>
          <p:cNvPicPr>
            <a:picLocks noChangeArrowheads="1"/>
          </p:cNvPicPr>
          <p:nvPr/>
        </p:nvPicPr>
        <p:blipFill>
          <a:blip r:embed="rId2" cstate="print"/>
          <a:srcRect/>
          <a:stretch>
            <a:fillRect/>
          </a:stretch>
        </p:blipFill>
        <p:spPr bwMode="auto">
          <a:xfrm>
            <a:off x="928662" y="1000108"/>
            <a:ext cx="7500990" cy="4714907"/>
          </a:xfrm>
          <a:prstGeom prst="rect">
            <a:avLst/>
          </a:prstGeom>
          <a:noFill/>
          <a:ln w="9525">
            <a:noFill/>
            <a:miter lim="800000"/>
            <a:headEnd/>
            <a:tailEnd/>
          </a:ln>
        </p:spPr>
      </p:pic>
      <p:sp>
        <p:nvSpPr>
          <p:cNvPr id="3" name="Text Placeholder 3"/>
          <p:cNvSpPr txBox="1">
            <a:spLocks/>
          </p:cNvSpPr>
          <p:nvPr/>
        </p:nvSpPr>
        <p:spPr>
          <a:xfrm>
            <a:off x="0" y="5786454"/>
            <a:ext cx="9144000" cy="642942"/>
          </a:xfrm>
          <a:prstGeom prst="rect">
            <a:avLst/>
          </a:prstGeom>
        </p:spPr>
        <p:txBody>
          <a:bodyPr>
            <a:noAutofit/>
          </a:bodyPr>
          <a:lstStyle/>
          <a:p>
            <a:pPr marL="342900" lvl="0" indent="-342900">
              <a:spcBef>
                <a:spcPct val="20000"/>
              </a:spcBef>
              <a:defRPr/>
            </a:pPr>
            <a:r>
              <a:rPr lang="en-GB" sz="2000" dirty="0" smtClean="0"/>
              <a:t>Al-Tibi </a:t>
            </a:r>
            <a:r>
              <a:rPr lang="en-GB" sz="2000" i="1" dirty="0" smtClean="0"/>
              <a:t>et al (2011). Malaysian Journal of Nutrition ,16 (3):</a:t>
            </a:r>
            <a:r>
              <a:rPr lang="ar-JO" sz="2000" i="1" dirty="0" smtClean="0"/>
              <a:t> </a:t>
            </a:r>
            <a:r>
              <a:rPr lang="en-GB" sz="2000" i="1" dirty="0" smtClean="0"/>
              <a:t>409-418.</a:t>
            </a:r>
            <a:endParaRPr lang="en-US" sz="2000" i="1" dirty="0" smtClean="0"/>
          </a:p>
        </p:txBody>
      </p:sp>
      <p:sp>
        <p:nvSpPr>
          <p:cNvPr id="4" name="4-Point Star 3"/>
          <p:cNvSpPr/>
          <p:nvPr/>
        </p:nvSpPr>
        <p:spPr>
          <a:xfrm>
            <a:off x="5072066" y="2500306"/>
            <a:ext cx="71438" cy="7143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4-Point Star 4"/>
          <p:cNvSpPr/>
          <p:nvPr/>
        </p:nvSpPr>
        <p:spPr>
          <a:xfrm>
            <a:off x="7572396" y="2428868"/>
            <a:ext cx="71438" cy="7143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مخطط 7"/>
          <p:cNvPicPr>
            <a:picLocks noChangeArrowheads="1"/>
          </p:cNvPicPr>
          <p:nvPr/>
        </p:nvPicPr>
        <p:blipFill>
          <a:blip r:embed="rId2" cstate="print"/>
          <a:srcRect/>
          <a:stretch>
            <a:fillRect/>
          </a:stretch>
        </p:blipFill>
        <p:spPr bwMode="auto">
          <a:xfrm>
            <a:off x="428596" y="1000108"/>
            <a:ext cx="8215370" cy="4500593"/>
          </a:xfrm>
          <a:prstGeom prst="rect">
            <a:avLst/>
          </a:prstGeom>
          <a:noFill/>
          <a:ln w="9525">
            <a:noFill/>
            <a:miter lim="800000"/>
            <a:headEnd/>
            <a:tailEnd/>
          </a:ln>
        </p:spPr>
      </p:pic>
      <p:sp>
        <p:nvSpPr>
          <p:cNvPr id="3" name="Text Placeholder 3"/>
          <p:cNvSpPr txBox="1">
            <a:spLocks/>
          </p:cNvSpPr>
          <p:nvPr/>
        </p:nvSpPr>
        <p:spPr>
          <a:xfrm>
            <a:off x="0" y="5786454"/>
            <a:ext cx="9144000" cy="642942"/>
          </a:xfrm>
          <a:prstGeom prst="rect">
            <a:avLst/>
          </a:prstGeom>
        </p:spPr>
        <p:txBody>
          <a:bodyPr>
            <a:noAutofit/>
          </a:bodyPr>
          <a:lstStyle/>
          <a:p>
            <a:pPr marL="342900" indent="-342900">
              <a:spcBef>
                <a:spcPct val="20000"/>
              </a:spcBef>
              <a:defRPr/>
            </a:pPr>
            <a:r>
              <a:rPr lang="en-GB" sz="2000" dirty="0" smtClean="0"/>
              <a:t>Al-Tibi </a:t>
            </a:r>
            <a:r>
              <a:rPr lang="en-GB" sz="2000" i="1" dirty="0" smtClean="0"/>
              <a:t>et al (2011). Malaysian Journal of Nutrition ,16 (3):</a:t>
            </a:r>
            <a:r>
              <a:rPr lang="ar-JO" sz="2000" i="1" dirty="0" smtClean="0"/>
              <a:t> </a:t>
            </a:r>
            <a:r>
              <a:rPr lang="en-GB" sz="2000" i="1" dirty="0" smtClean="0"/>
              <a:t>409-418.</a:t>
            </a:r>
            <a:endParaRPr lang="en-US" sz="2000" i="1" dirty="0" smtClean="0"/>
          </a:p>
          <a:p>
            <a:pPr marL="342900" marR="0" lvl="0" indent="-342900" defTabSz="914400" rtl="0" eaLnBrk="1" fontAlgn="auto" latinLnBrk="0" hangingPunct="1">
              <a:lnSpc>
                <a:spcPct val="100000"/>
              </a:lnSpc>
              <a:spcBef>
                <a:spcPct val="20000"/>
              </a:spcBef>
              <a:spcAft>
                <a:spcPts val="0"/>
              </a:spcAft>
              <a:buClrTx/>
              <a:buSzTx/>
              <a:tabLst/>
              <a:defRPr/>
            </a:pPr>
            <a:endParaRPr kumimoji="0" lang="en-US" sz="2000" b="0" i="1"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مخطط 5"/>
          <p:cNvPicPr>
            <a:picLocks noChangeArrowheads="1"/>
          </p:cNvPicPr>
          <p:nvPr/>
        </p:nvPicPr>
        <p:blipFill>
          <a:blip r:embed="rId2" cstate="print"/>
          <a:srcRect/>
          <a:stretch>
            <a:fillRect/>
          </a:stretch>
        </p:blipFill>
        <p:spPr bwMode="auto">
          <a:xfrm>
            <a:off x="500034" y="1214422"/>
            <a:ext cx="7858180" cy="4357717"/>
          </a:xfrm>
          <a:prstGeom prst="rect">
            <a:avLst/>
          </a:prstGeom>
          <a:noFill/>
          <a:ln w="9525">
            <a:noFill/>
            <a:miter lim="800000"/>
            <a:headEnd/>
            <a:tailEnd/>
          </a:ln>
        </p:spPr>
      </p:pic>
      <p:sp>
        <p:nvSpPr>
          <p:cNvPr id="3" name="Text Placeholder 3"/>
          <p:cNvSpPr txBox="1">
            <a:spLocks/>
          </p:cNvSpPr>
          <p:nvPr/>
        </p:nvSpPr>
        <p:spPr>
          <a:xfrm>
            <a:off x="0" y="5786454"/>
            <a:ext cx="9144000" cy="642942"/>
          </a:xfrm>
          <a:prstGeom prst="rect">
            <a:avLst/>
          </a:prstGeom>
        </p:spPr>
        <p:txBody>
          <a:bodyPr>
            <a:noAutofit/>
          </a:bodyPr>
          <a:lstStyle/>
          <a:p>
            <a:pPr marL="342900" indent="-342900">
              <a:spcBef>
                <a:spcPct val="20000"/>
              </a:spcBef>
              <a:defRPr/>
            </a:pPr>
            <a:r>
              <a:rPr lang="en-GB" sz="2400" dirty="0" smtClean="0"/>
              <a:t>Al-Tibi </a:t>
            </a:r>
            <a:r>
              <a:rPr lang="en-GB" sz="2400" i="1" dirty="0" smtClean="0"/>
              <a:t>et al (2011). Malaysian Journal of Nutrition ,16 (3):</a:t>
            </a:r>
            <a:r>
              <a:rPr lang="ar-JO" sz="2400" i="1" dirty="0" smtClean="0"/>
              <a:t> </a:t>
            </a:r>
            <a:r>
              <a:rPr lang="en-GB" sz="2400" i="1" dirty="0" smtClean="0"/>
              <a:t>409-418.</a:t>
            </a:r>
            <a:endParaRPr lang="en-US" sz="2400" i="1" dirty="0" smtClean="0"/>
          </a:p>
          <a:p>
            <a:pPr marL="342900" marR="0" lvl="0" indent="-342900" defTabSz="914400" rtl="0" eaLnBrk="1" fontAlgn="auto" latinLnBrk="0" hangingPunct="1">
              <a:lnSpc>
                <a:spcPct val="100000"/>
              </a:lnSpc>
              <a:spcBef>
                <a:spcPct val="20000"/>
              </a:spcBef>
              <a:spcAft>
                <a:spcPts val="0"/>
              </a:spcAft>
              <a:buClrTx/>
              <a:buSzTx/>
              <a:tabLst/>
              <a:defRPr/>
            </a:pPr>
            <a:endParaRPr kumimoji="0" lang="en-US" sz="2400" b="0" i="1"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مخطط 6"/>
          <p:cNvPicPr>
            <a:picLocks noChangeArrowheads="1"/>
          </p:cNvPicPr>
          <p:nvPr/>
        </p:nvPicPr>
        <p:blipFill>
          <a:blip r:embed="rId2" cstate="print"/>
          <a:srcRect/>
          <a:stretch>
            <a:fillRect/>
          </a:stretch>
        </p:blipFill>
        <p:spPr bwMode="auto">
          <a:xfrm>
            <a:off x="642910" y="1214422"/>
            <a:ext cx="7858179" cy="4500593"/>
          </a:xfrm>
          <a:prstGeom prst="rect">
            <a:avLst/>
          </a:prstGeom>
          <a:noFill/>
          <a:ln w="9525">
            <a:noFill/>
            <a:miter lim="800000"/>
            <a:headEnd/>
            <a:tailEnd/>
          </a:ln>
        </p:spPr>
      </p:pic>
      <p:sp>
        <p:nvSpPr>
          <p:cNvPr id="3" name="Text Placeholder 3"/>
          <p:cNvSpPr txBox="1">
            <a:spLocks/>
          </p:cNvSpPr>
          <p:nvPr/>
        </p:nvSpPr>
        <p:spPr>
          <a:xfrm>
            <a:off x="0" y="5786454"/>
            <a:ext cx="9144000" cy="642942"/>
          </a:xfrm>
          <a:prstGeom prst="rect">
            <a:avLst/>
          </a:prstGeom>
        </p:spPr>
        <p:txBody>
          <a:bodyPr>
            <a:noAutofit/>
          </a:bodyPr>
          <a:lstStyle/>
          <a:p>
            <a:pPr marL="342900" indent="-342900">
              <a:spcBef>
                <a:spcPct val="20000"/>
              </a:spcBef>
              <a:defRPr/>
            </a:pPr>
            <a:r>
              <a:rPr lang="en-GB" sz="2400" dirty="0" smtClean="0"/>
              <a:t>Al-Tibi </a:t>
            </a:r>
            <a:r>
              <a:rPr lang="en-GB" sz="2400" i="1" dirty="0" smtClean="0"/>
              <a:t>et al (2011). Malaysian Journal of Nutrition ,16 (3):</a:t>
            </a:r>
            <a:r>
              <a:rPr lang="ar-JO" sz="2400" i="1" dirty="0" smtClean="0"/>
              <a:t> </a:t>
            </a:r>
            <a:r>
              <a:rPr lang="en-GB" sz="2400" i="1" dirty="0" smtClean="0"/>
              <a:t>409-418.</a:t>
            </a:r>
            <a:endParaRPr lang="en-US" sz="2400" i="1" dirty="0" smtClean="0"/>
          </a:p>
          <a:p>
            <a:pPr marL="342900" marR="0" lvl="0" indent="-342900" defTabSz="914400" rtl="0" eaLnBrk="1" fontAlgn="auto" latinLnBrk="0" hangingPunct="1">
              <a:lnSpc>
                <a:spcPct val="100000"/>
              </a:lnSpc>
              <a:spcBef>
                <a:spcPct val="20000"/>
              </a:spcBef>
              <a:spcAft>
                <a:spcPts val="0"/>
              </a:spcAft>
              <a:buClrTx/>
              <a:buSzTx/>
              <a:tabLst/>
              <a:defRPr/>
            </a:pPr>
            <a:endParaRPr kumimoji="0" lang="en-US" sz="2400" b="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4-Point Star 3"/>
          <p:cNvSpPr/>
          <p:nvPr/>
        </p:nvSpPr>
        <p:spPr>
          <a:xfrm>
            <a:off x="5072066" y="2643182"/>
            <a:ext cx="71438" cy="7143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4-Point Star 5"/>
          <p:cNvSpPr/>
          <p:nvPr/>
        </p:nvSpPr>
        <p:spPr>
          <a:xfrm>
            <a:off x="7572396" y="2786058"/>
            <a:ext cx="142876" cy="13335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0694" y="274638"/>
            <a:ext cx="3186106" cy="1143000"/>
          </a:xfrm>
        </p:spPr>
        <p:txBody>
          <a:bodyPr>
            <a:normAutofit fontScale="90000"/>
          </a:bodyPr>
          <a:lstStyle/>
          <a:p>
            <a:r>
              <a:rPr lang="en-GB" dirty="0" smtClean="0"/>
              <a:t>Lentils and Diabetes </a:t>
            </a:r>
            <a:endParaRPr lang="en-US" dirty="0"/>
          </a:p>
        </p:txBody>
      </p:sp>
      <p:pic>
        <p:nvPicPr>
          <p:cNvPr id="8196" name="Picture 4"/>
          <p:cNvPicPr>
            <a:picLocks noChangeAspect="1" noChangeArrowheads="1"/>
          </p:cNvPicPr>
          <p:nvPr/>
        </p:nvPicPr>
        <p:blipFill>
          <a:blip r:embed="rId2" cstate="print"/>
          <a:srcRect/>
          <a:stretch>
            <a:fillRect/>
          </a:stretch>
        </p:blipFill>
        <p:spPr bwMode="auto">
          <a:xfrm>
            <a:off x="0" y="1"/>
            <a:ext cx="5786446" cy="6215081"/>
          </a:xfrm>
          <a:prstGeom prst="rect">
            <a:avLst/>
          </a:prstGeom>
          <a:noFill/>
          <a:ln w="9525">
            <a:noFill/>
            <a:miter lim="800000"/>
            <a:headEnd/>
            <a:tailEnd/>
          </a:ln>
          <a:effectLst/>
        </p:spPr>
      </p:pic>
      <p:sp>
        <p:nvSpPr>
          <p:cNvPr id="6" name="Rectangle 5"/>
          <p:cNvSpPr/>
          <p:nvPr/>
        </p:nvSpPr>
        <p:spPr>
          <a:xfrm>
            <a:off x="5715008" y="1785926"/>
            <a:ext cx="3286148" cy="923330"/>
          </a:xfrm>
          <a:prstGeom prst="rect">
            <a:avLst/>
          </a:prstGeom>
        </p:spPr>
        <p:txBody>
          <a:bodyPr wrap="square">
            <a:spAutoFit/>
          </a:bodyPr>
          <a:lstStyle/>
          <a:p>
            <a:r>
              <a:rPr lang="en-GB" dirty="0" smtClean="0"/>
              <a:t>Jenkins et al. 1982. </a:t>
            </a:r>
            <a:r>
              <a:rPr lang="en-GB" i="1" dirty="0" smtClean="0"/>
              <a:t>American Journal of Clinical Nutrition</a:t>
            </a:r>
            <a:r>
              <a:rPr lang="en-GB" dirty="0" smtClean="0"/>
              <a:t>,</a:t>
            </a:r>
          </a:p>
          <a:p>
            <a:r>
              <a:rPr lang="en-GB" dirty="0" smtClean="0"/>
              <a:t>36: 1093-110 1.</a:t>
            </a:r>
            <a:endParaRPr lang="en-US" dirty="0"/>
          </a:p>
        </p:txBody>
      </p:sp>
      <p:sp>
        <p:nvSpPr>
          <p:cNvPr id="7" name="Rectangle 6"/>
          <p:cNvSpPr/>
          <p:nvPr/>
        </p:nvSpPr>
        <p:spPr>
          <a:xfrm>
            <a:off x="0" y="6211669"/>
            <a:ext cx="8858280" cy="646331"/>
          </a:xfrm>
          <a:prstGeom prst="rect">
            <a:avLst/>
          </a:prstGeom>
        </p:spPr>
        <p:txBody>
          <a:bodyPr wrap="square">
            <a:spAutoFit/>
          </a:bodyPr>
          <a:lstStyle/>
          <a:p>
            <a:r>
              <a:rPr lang="en-GB" dirty="0" smtClean="0"/>
              <a:t>Blood glucose response over 2 h after 50 g carbohydrate meals of blended lentils, I h lentils, and 12 h dried lentils compared with 20 mm lentils.</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5357818" cy="6215082"/>
          </a:xfrm>
          <a:prstGeom prst="rect">
            <a:avLst/>
          </a:prstGeom>
          <a:noFill/>
          <a:ln w="9525">
            <a:noFill/>
            <a:miter lim="800000"/>
            <a:headEnd/>
            <a:tailEnd/>
          </a:ln>
          <a:effectLst/>
        </p:spPr>
      </p:pic>
      <p:sp>
        <p:nvSpPr>
          <p:cNvPr id="4" name="Rectangle 3"/>
          <p:cNvSpPr/>
          <p:nvPr/>
        </p:nvSpPr>
        <p:spPr>
          <a:xfrm>
            <a:off x="0" y="6211669"/>
            <a:ext cx="9144000" cy="646331"/>
          </a:xfrm>
          <a:prstGeom prst="rect">
            <a:avLst/>
          </a:prstGeom>
        </p:spPr>
        <p:txBody>
          <a:bodyPr wrap="square">
            <a:spAutoFit/>
          </a:bodyPr>
          <a:lstStyle/>
          <a:p>
            <a:r>
              <a:rPr lang="en-GB" dirty="0" smtClean="0"/>
              <a:t>Blood glucose response over 2 h after 50 g carbohydrate meals of bread or glucose compared with 20 </a:t>
            </a:r>
            <a:r>
              <a:rPr lang="en-US" dirty="0" err="1" smtClean="0"/>
              <a:t>m</a:t>
            </a:r>
            <a:r>
              <a:rPr lang="en-US" dirty="0" err="1" smtClean="0"/>
              <a:t>n</a:t>
            </a:r>
            <a:r>
              <a:rPr lang="en-US" dirty="0" smtClean="0"/>
              <a:t> </a:t>
            </a:r>
            <a:r>
              <a:rPr lang="en-US" dirty="0" smtClean="0"/>
              <a:t>lentils.</a:t>
            </a:r>
            <a:endParaRPr lang="en-US" dirty="0"/>
          </a:p>
        </p:txBody>
      </p:sp>
      <p:sp>
        <p:nvSpPr>
          <p:cNvPr id="7" name="Title 1"/>
          <p:cNvSpPr>
            <a:spLocks noGrp="1"/>
          </p:cNvSpPr>
          <p:nvPr>
            <p:ph type="title"/>
          </p:nvPr>
        </p:nvSpPr>
        <p:spPr>
          <a:xfrm>
            <a:off x="5500694" y="274638"/>
            <a:ext cx="3186106" cy="1143000"/>
          </a:xfrm>
        </p:spPr>
        <p:txBody>
          <a:bodyPr>
            <a:normAutofit fontScale="90000"/>
          </a:bodyPr>
          <a:lstStyle/>
          <a:p>
            <a:r>
              <a:rPr lang="en-GB" dirty="0" smtClean="0"/>
              <a:t>Lentils and Diabetes </a:t>
            </a:r>
            <a:endParaRPr lang="en-US" dirty="0"/>
          </a:p>
        </p:txBody>
      </p:sp>
      <p:sp>
        <p:nvSpPr>
          <p:cNvPr id="8" name="Rectangle 7"/>
          <p:cNvSpPr/>
          <p:nvPr/>
        </p:nvSpPr>
        <p:spPr>
          <a:xfrm>
            <a:off x="5715008" y="1785926"/>
            <a:ext cx="3286148" cy="923330"/>
          </a:xfrm>
          <a:prstGeom prst="rect">
            <a:avLst/>
          </a:prstGeom>
        </p:spPr>
        <p:txBody>
          <a:bodyPr wrap="square">
            <a:spAutoFit/>
          </a:bodyPr>
          <a:lstStyle/>
          <a:p>
            <a:r>
              <a:rPr lang="en-GB" dirty="0" smtClean="0"/>
              <a:t>Jenkins </a:t>
            </a:r>
            <a:r>
              <a:rPr lang="en-GB" i="1" dirty="0" smtClean="0"/>
              <a:t>et al</a:t>
            </a:r>
            <a:r>
              <a:rPr lang="en-GB" dirty="0" smtClean="0"/>
              <a:t>. 1982. </a:t>
            </a:r>
            <a:r>
              <a:rPr lang="en-GB" i="1" dirty="0" smtClean="0"/>
              <a:t>American Journal of Clinical Nutrition</a:t>
            </a:r>
            <a:r>
              <a:rPr lang="en-GB" dirty="0" smtClean="0"/>
              <a:t>,</a:t>
            </a:r>
          </a:p>
          <a:p>
            <a:r>
              <a:rPr lang="en-GB" dirty="0" smtClean="0"/>
              <a:t>36: 1093-1101.</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en-GB" dirty="0" smtClean="0"/>
              <a:t>Lentils and Homocysteine </a:t>
            </a: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0" y="1071546"/>
            <a:ext cx="9144000" cy="5310040"/>
          </a:xfrm>
          <a:prstGeom prst="rect">
            <a:avLst/>
          </a:prstGeom>
          <a:noFill/>
          <a:ln w="9525">
            <a:noFill/>
            <a:miter lim="800000"/>
            <a:headEnd/>
            <a:tailEnd/>
          </a:ln>
          <a:effectLst/>
        </p:spPr>
      </p:pic>
      <p:sp>
        <p:nvSpPr>
          <p:cNvPr id="4" name="Rectangle 3"/>
          <p:cNvSpPr/>
          <p:nvPr/>
        </p:nvSpPr>
        <p:spPr>
          <a:xfrm>
            <a:off x="357158" y="6457890"/>
            <a:ext cx="6919971" cy="400110"/>
          </a:xfrm>
          <a:prstGeom prst="rect">
            <a:avLst/>
          </a:prstGeom>
        </p:spPr>
        <p:txBody>
          <a:bodyPr wrap="none">
            <a:spAutoFit/>
          </a:bodyPr>
          <a:lstStyle/>
          <a:p>
            <a:r>
              <a:rPr lang="en-GB" sz="2000" b="1" dirty="0" smtClean="0"/>
              <a:t>Cryne .2009. Unpublished M.Sc. Thesis. The University of Guelf.</a:t>
            </a:r>
            <a:endParaRPr lang="en-US" sz="2000" b="1"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6626" name="Picture 2"/>
          <p:cNvPicPr>
            <a:picLocks noChangeAspect="1" noChangeArrowheads="1"/>
          </p:cNvPicPr>
          <p:nvPr/>
        </p:nvPicPr>
        <p:blipFill>
          <a:blip r:embed="rId2" cstate="print"/>
          <a:srcRect/>
          <a:stretch>
            <a:fillRect/>
          </a:stretch>
        </p:blipFill>
        <p:spPr bwMode="auto">
          <a:xfrm>
            <a:off x="0" y="1714488"/>
            <a:ext cx="9144000" cy="4143404"/>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7650" name="Picture 2"/>
          <p:cNvPicPr>
            <a:picLocks noChangeAspect="1" noChangeArrowheads="1"/>
          </p:cNvPicPr>
          <p:nvPr/>
        </p:nvPicPr>
        <p:blipFill>
          <a:blip r:embed="rId2" cstate="print"/>
          <a:srcRect/>
          <a:stretch>
            <a:fillRect/>
          </a:stretch>
        </p:blipFill>
        <p:spPr bwMode="auto">
          <a:xfrm>
            <a:off x="0" y="1500174"/>
            <a:ext cx="9192695" cy="4400564"/>
          </a:xfrm>
          <a:prstGeom prst="rect">
            <a:avLst/>
          </a:prstGeom>
          <a:noFill/>
          <a:ln w="9525">
            <a:noFill/>
            <a:miter lim="800000"/>
            <a:headEnd/>
            <a:tailEnd/>
          </a:ln>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0" y="1357298"/>
            <a:ext cx="9144000" cy="4714908"/>
          </a:xfrm>
          <a:prstGeom prst="rect">
            <a:avLst/>
          </a:prstGeom>
          <a:noFill/>
          <a:ln w="9525">
            <a:noFill/>
            <a:miter lim="800000"/>
            <a:headEnd/>
            <a:tailEnd/>
          </a:ln>
          <a:effectLst/>
        </p:spPr>
      </p:pic>
      <p:sp>
        <p:nvSpPr>
          <p:cNvPr id="4" name="Rectangle 3"/>
          <p:cNvSpPr/>
          <p:nvPr/>
        </p:nvSpPr>
        <p:spPr>
          <a:xfrm>
            <a:off x="0" y="6286520"/>
            <a:ext cx="6919971" cy="400110"/>
          </a:xfrm>
          <a:prstGeom prst="rect">
            <a:avLst/>
          </a:prstGeom>
        </p:spPr>
        <p:txBody>
          <a:bodyPr wrap="none">
            <a:spAutoFit/>
          </a:bodyPr>
          <a:lstStyle/>
          <a:p>
            <a:r>
              <a:rPr lang="en-GB" sz="2000" b="1" dirty="0" smtClean="0"/>
              <a:t>Cryne .2009. Unpublished M.Sc. Thesis. The University of Guelf.</a:t>
            </a:r>
            <a:endParaRPr lang="en-US" sz="2000"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1542</TotalTime>
  <Words>2306</Words>
  <Application>Microsoft Office PowerPoint</Application>
  <PresentationFormat>عرض على الشاشة (3:4)‏</PresentationFormat>
  <Paragraphs>443</Paragraphs>
  <Slides>103</Slides>
  <Notes>6</Notes>
  <HiddenSlides>0</HiddenSlides>
  <MMClips>0</MMClips>
  <ScaleCrop>false</ScaleCrop>
  <HeadingPairs>
    <vt:vector size="4" baseType="variant">
      <vt:variant>
        <vt:lpstr>سمة</vt:lpstr>
      </vt:variant>
      <vt:variant>
        <vt:i4>1</vt:i4>
      </vt:variant>
      <vt:variant>
        <vt:lpstr>عناوين الشرائح</vt:lpstr>
      </vt:variant>
      <vt:variant>
        <vt:i4>103</vt:i4>
      </vt:variant>
    </vt:vector>
  </HeadingPairs>
  <TitlesOfParts>
    <vt:vector size="104" baseType="lpstr">
      <vt:lpstr>Office Theme</vt:lpstr>
      <vt:lpstr>الشريحة 1</vt:lpstr>
      <vt:lpstr>العدس كغذاء وظيفي                Lentils as a Functional Foods</vt:lpstr>
      <vt:lpstr>الأغذية الوظيفية: تعريفها ومفهومها</vt:lpstr>
      <vt:lpstr>الشريحة 4</vt:lpstr>
      <vt:lpstr>الشريحة 5</vt:lpstr>
      <vt:lpstr>الشريحة 6</vt:lpstr>
      <vt:lpstr>    البقوليات كأغذية وظيفية</vt:lpstr>
      <vt:lpstr>البقوليات</vt:lpstr>
      <vt:lpstr>الشريحة 9</vt:lpstr>
      <vt:lpstr>إنتاج العدس</vt:lpstr>
      <vt:lpstr>خصائص العدس</vt:lpstr>
      <vt:lpstr>التركيب والقيمة الغذائية للعدس Chemical Composition and Nutritional Value</vt:lpstr>
      <vt:lpstr>الشريحة 13</vt:lpstr>
      <vt:lpstr>الشريحة 14</vt:lpstr>
      <vt:lpstr>الشريحة 15</vt:lpstr>
      <vt:lpstr>بروتينات العدس</vt:lpstr>
      <vt:lpstr>الشريحة 17</vt:lpstr>
      <vt:lpstr>الشريحة 18</vt:lpstr>
      <vt:lpstr>نشا العدس </vt:lpstr>
      <vt:lpstr>الألياف الغذائية في العدس</vt:lpstr>
      <vt:lpstr>الشريحة 21</vt:lpstr>
      <vt:lpstr>نشا العدس</vt:lpstr>
      <vt:lpstr>الشريحة 23</vt:lpstr>
      <vt:lpstr>نشا العدس</vt:lpstr>
      <vt:lpstr>Lentils Composition </vt:lpstr>
      <vt:lpstr>Phytochemicals of Lentils </vt:lpstr>
      <vt:lpstr>Phytochemicals of Lentils</vt:lpstr>
      <vt:lpstr>Phytochemicals of Lentils</vt:lpstr>
      <vt:lpstr>Phytochemicals of Lentils</vt:lpstr>
      <vt:lpstr>القدرة المانعة للتأكسد في العدس Antioxidant Potential of Lentils</vt:lpstr>
      <vt:lpstr>الشريحة 31</vt:lpstr>
      <vt:lpstr>القدرة المانعة للتأكسد في العدس</vt:lpstr>
      <vt:lpstr>القدرة المانعة للتأكسد للعدس</vt:lpstr>
      <vt:lpstr>Phenolic content of lentils</vt:lpstr>
      <vt:lpstr>المركبات الوظيفية في العدس Lentils Functional Phytochemicals</vt:lpstr>
      <vt:lpstr>الشريحة 36</vt:lpstr>
      <vt:lpstr>الشريحة 37</vt:lpstr>
      <vt:lpstr>الشريحة 38</vt:lpstr>
      <vt:lpstr>الشريحة 39</vt:lpstr>
      <vt:lpstr>الشريحة 40</vt:lpstr>
      <vt:lpstr>الشريحة 41</vt:lpstr>
      <vt:lpstr>الشريحة 42</vt:lpstr>
      <vt:lpstr>تأثير العدس على السمنة</vt:lpstr>
      <vt:lpstr>تأثير العدس على الشهية</vt:lpstr>
      <vt:lpstr>تأثير العدس على الشهية</vt:lpstr>
      <vt:lpstr>العدس وارتفاع سكر الدم</vt:lpstr>
      <vt:lpstr>الشريحة 47</vt:lpstr>
      <vt:lpstr>الشريحة 48</vt:lpstr>
      <vt:lpstr>الشريحة 49</vt:lpstr>
      <vt:lpstr>الشريحة 50</vt:lpstr>
      <vt:lpstr>الشريحة 51</vt:lpstr>
      <vt:lpstr>الشريحة 52</vt:lpstr>
      <vt:lpstr>الشريحة 53</vt:lpstr>
      <vt:lpstr>الشريحة 54</vt:lpstr>
      <vt:lpstr>تأثير العدس على ارتفاع ضغط الدم</vt:lpstr>
      <vt:lpstr>الشريحة 56</vt:lpstr>
      <vt:lpstr>الشريحة 57</vt:lpstr>
      <vt:lpstr>الشريحة 58</vt:lpstr>
      <vt:lpstr>العدس وصحة الجهاز الهضمي Lentils and GIT Health</vt:lpstr>
      <vt:lpstr>الشريحة 60</vt:lpstr>
      <vt:lpstr>العدس وصحة الجهاز الهضمي</vt:lpstr>
      <vt:lpstr>العدس وصحة الجهاز الهضمي</vt:lpstr>
      <vt:lpstr>العدس وصحة الجهاز الهضمي</vt:lpstr>
      <vt:lpstr>العدس وصحة الجهاز الهضمي</vt:lpstr>
      <vt:lpstr>العدس وصحة الجهاز الهضمي</vt:lpstr>
      <vt:lpstr>العدس وصحة الجهاز الهضمي</vt:lpstr>
      <vt:lpstr>ACF Under the Microscope </vt:lpstr>
      <vt:lpstr>الشريحة 68</vt:lpstr>
      <vt:lpstr>الشريحة 69</vt:lpstr>
      <vt:lpstr>الشريحة 70</vt:lpstr>
      <vt:lpstr>Faris et al. (2009).  Nutrition Research,29:355-362.</vt:lpstr>
      <vt:lpstr>Faris et al. (2009).  Nutrition Research,29:355-362.</vt:lpstr>
      <vt:lpstr>Faris et al. (2009).  Nutrition Research,29:355-362.</vt:lpstr>
      <vt:lpstr>Incidence of Colonic Lesions in Azoxymethane-Treated Rats Fed Control, Lentils, Soybean and Pluronic F-68 Diets.  </vt:lpstr>
      <vt:lpstr>الشريحة 75</vt:lpstr>
      <vt:lpstr>الشريحة 76</vt:lpstr>
      <vt:lpstr>RESULTS</vt:lpstr>
      <vt:lpstr>التأثير الوقائي من السرطان للعدس</vt:lpstr>
      <vt:lpstr>كيف يمنع العدس السرطان؟</vt:lpstr>
      <vt:lpstr>Tumor Development</vt:lpstr>
      <vt:lpstr>العدس والسرطان</vt:lpstr>
      <vt:lpstr>العدس ومرض السكري واضطراب  دهون الدم Lentils and Diabetes and Dyslipidemia</vt:lpstr>
      <vt:lpstr>        العدس ومرض السكري  </vt:lpstr>
      <vt:lpstr>العدس ومرض السكري</vt:lpstr>
      <vt:lpstr>العدس وارتفاع دهون الدم </vt:lpstr>
      <vt:lpstr>العدس وارتفاع دهون الدم </vt:lpstr>
      <vt:lpstr>العدس وارتفاع دهون الدم </vt:lpstr>
      <vt:lpstr>العدس وارتفاع دهون الدم</vt:lpstr>
      <vt:lpstr>الشريحة 89</vt:lpstr>
      <vt:lpstr>الشريحة 90</vt:lpstr>
      <vt:lpstr>الشريحة 91</vt:lpstr>
      <vt:lpstr>الشريحة 92</vt:lpstr>
      <vt:lpstr>الشريحة 93</vt:lpstr>
      <vt:lpstr>Lentils and Diabetes </vt:lpstr>
      <vt:lpstr>Lentils and Diabetes </vt:lpstr>
      <vt:lpstr>Lentils and Homocysteine </vt:lpstr>
      <vt:lpstr>الشريحة 97</vt:lpstr>
      <vt:lpstr>الشريحة 98</vt:lpstr>
      <vt:lpstr>الشريحة 99</vt:lpstr>
      <vt:lpstr>Lentils and Blood lipids</vt:lpstr>
      <vt:lpstr>Lentils and Blood Lipids </vt:lpstr>
      <vt:lpstr>Lentils and Blood Lipids</vt:lpstr>
      <vt:lpstr>تطوير منتجات غذائية خفيفة عالية القيمة الغذائية باستخدام العدس</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الخصائص الوظيفية للأغذية التقليدية: العدس نموذجاً</dc:title>
  <dc:creator>moezfaris</dc:creator>
  <cp:lastModifiedBy>moez Al-Islam</cp:lastModifiedBy>
  <cp:revision>288</cp:revision>
  <dcterms:created xsi:type="dcterms:W3CDTF">2011-03-28T03:09:08Z</dcterms:created>
  <dcterms:modified xsi:type="dcterms:W3CDTF">2011-04-06T04:11:36Z</dcterms:modified>
</cp:coreProperties>
</file>