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sldIdLst>
    <p:sldId id="261" r:id="rId2"/>
    <p:sldId id="262" r:id="rId3"/>
    <p:sldId id="304" r:id="rId4"/>
    <p:sldId id="264" r:id="rId5"/>
    <p:sldId id="265" r:id="rId6"/>
    <p:sldId id="267" r:id="rId7"/>
    <p:sldId id="291" r:id="rId8"/>
    <p:sldId id="292" r:id="rId9"/>
    <p:sldId id="293" r:id="rId10"/>
    <p:sldId id="294" r:id="rId11"/>
    <p:sldId id="272" r:id="rId12"/>
    <p:sldId id="273" r:id="rId13"/>
    <p:sldId id="274" r:id="rId14"/>
    <p:sldId id="305" r:id="rId15"/>
    <p:sldId id="275" r:id="rId16"/>
    <p:sldId id="276" r:id="rId17"/>
    <p:sldId id="277" r:id="rId18"/>
    <p:sldId id="278" r:id="rId19"/>
    <p:sldId id="279" r:id="rId20"/>
    <p:sldId id="307" r:id="rId21"/>
    <p:sldId id="280" r:id="rId22"/>
    <p:sldId id="281" r:id="rId23"/>
    <p:sldId id="282" r:id="rId24"/>
    <p:sldId id="283" r:id="rId25"/>
    <p:sldId id="306" r:id="rId26"/>
    <p:sldId id="284" r:id="rId27"/>
    <p:sldId id="285" r:id="rId28"/>
    <p:sldId id="286" r:id="rId29"/>
    <p:sldId id="297" r:id="rId30"/>
    <p:sldId id="296" r:id="rId31"/>
    <p:sldId id="288" r:id="rId32"/>
    <p:sldId id="289" r:id="rId33"/>
    <p:sldId id="290" r:id="rId34"/>
    <p:sldId id="30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7121C"/>
    <a:srgbClr val="000000"/>
    <a:srgbClr val="00FFCC"/>
    <a:srgbClr val="000066"/>
    <a:srgbClr val="30221C"/>
    <a:srgbClr val="120264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23" autoAdjust="0"/>
  </p:normalViewPr>
  <p:slideViewPr>
    <p:cSldViewPr>
      <p:cViewPr>
        <p:scale>
          <a:sx n="60" d="100"/>
          <a:sy n="60" d="100"/>
        </p:scale>
        <p:origin x="-142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1C3B85DC-7281-459C-8D5C-0C3944DCB6C6}" type="datetimeFigureOut">
              <a:rPr lang="ar-EG"/>
              <a:pPr>
                <a:defRPr/>
              </a:pPr>
              <a:t>28/04/1432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961456FA-DF1B-4C51-9F1F-0D86EDC1BD7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501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E32810-C560-40EE-9076-70FC8FB8A986}" type="slidenum">
              <a:rPr lang="ar-EG" smtClean="0"/>
              <a:pPr/>
              <a:t>1</a:t>
            </a:fld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522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D8F000-18D8-413C-A567-78ED729480D4}" type="slidenum">
              <a:rPr lang="ar-EG" smtClean="0"/>
              <a:pPr/>
              <a:t>15</a:t>
            </a:fld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532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E7D782-6998-496E-A3D8-1709CE8306B8}" type="slidenum">
              <a:rPr lang="ar-EG" smtClean="0"/>
              <a:pPr/>
              <a:t>17</a:t>
            </a:fld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542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B8CCA8-2E37-4188-830B-4CAF1754913B}" type="slidenum">
              <a:rPr lang="ar-EG" smtClean="0"/>
              <a:pPr/>
              <a:t>21</a:t>
            </a:fld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553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D63A3E-BF8C-4E0A-A442-B189895BF547}" type="slidenum">
              <a:rPr lang="ar-EG" smtClean="0"/>
              <a:pPr/>
              <a:t>23</a:t>
            </a:fld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1456FA-DF1B-4C51-9F1F-0D86EDC1BD72}" type="slidenum">
              <a:rPr lang="ar-EG" smtClean="0"/>
              <a:pPr>
                <a:defRPr/>
              </a:pPr>
              <a:t>31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573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482D9-F191-450E-A4E1-9EBFFC9EB806}" type="slidenum">
              <a:rPr lang="ar-EG" smtClean="0"/>
              <a:pPr/>
              <a:t>34</a:t>
            </a:fld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FAAC5214-99F8-462F-88FB-CED35D8E3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A9AA-F350-41A3-9235-C3DA0B2B7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C965-F990-4192-AB55-E7B1C8540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17CA-ABAE-431E-A201-ED28EC947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468A-375B-49A5-A4B5-EBF6B62C5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2FD4-20A3-4CCA-924B-99A2DDBB1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D423-6CF3-4D42-9458-451E10FB8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F867-AB83-4E73-A576-6FE247C10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58FB-3F29-4376-9CA7-7C0AE818E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A9EE-E95E-46A6-9243-E1A0F7A05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B6C9-D9DB-4544-AAF3-B474A3DEB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EC49312-BD60-4C95-B0C9-C49058EA0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Text Box 7"/>
          <p:cNvSpPr txBox="1">
            <a:spLocks noChangeArrowheads="1"/>
          </p:cNvSpPr>
          <p:nvPr userDrawn="1"/>
        </p:nvSpPr>
        <p:spPr bwMode="auto">
          <a:xfrm>
            <a:off x="6096000" y="6415088"/>
            <a:ext cx="3124200" cy="3667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tx2"/>
                </a:solidFill>
                <a:latin typeface="Times"/>
              </a:rPr>
              <a:t>© Capital Community College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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ireporter.tv/Upload/onlinebabyattire.com/baby_food.jpg&amp;imgrefurl=http://www.onlinebabyattire.com/&amp;h=251&amp;w=250&amp;sz=12&amp;hl=ar&amp;start=8&amp;um=1&amp;tbnid=wGT5GXVRwAWNKM:&amp;tbnh=111&amp;tbnw=111&amp;prev=/images?q=baby+food&amp;um=1&amp;hl=ar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www.uri.edu/inbre/logos.gif&amp;imgrefurl=http://www.uri.edu/inbre/&amp;h=120&amp;w=200&amp;sz=58&amp;hl=ar&amp;start=13&amp;um=1&amp;tbnid=zrL3zKOc_1NksM:&amp;tbnh=62&amp;tbnw=104&amp;prev=/images?q=site:www.uri.edu+RI-INBRE&amp;um=1&amp;hl=a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images.google.com/imgres?imgurl=http://www.uri.edu/inbre/inbre.gif&amp;imgrefurl=http://www.uri.edu/inbre/corelab/index.shtml&amp;h=102&amp;w=153&amp;sz=5&amp;hl=ar&amp;start=2&amp;um=1&amp;tbnid=70NWObBWKGAgTM:&amp;tbnh=64&amp;tbnw=96&amp;prev=/images?q=site:www.uri.edu+RI-INBRE&amp;um=1&amp;hl=ar" TargetMode="External"/><Relationship Id="rId7" Type="http://schemas.openxmlformats.org/officeDocument/2006/relationships/hyperlink" Target="http://images.google.com/imgres?imgurl=http://www.brandtech.com/images/classbvf_p.jpg&amp;imgrefurl=http://www.brandtech.com/prodpage.asp?prodid=V67195&amp;h=195&amp;w=175&amp;sz=18&amp;hl=ar&amp;start=55&amp;um=1&amp;tbnid=wjHkzcmFhmdoHM:&amp;tbnh=104&amp;tbnw=93&amp;prev=/images?q=Volumetric+flasks&amp;start=40&amp;ndsp=20&amp;um=1&amp;hl=ar&amp;sa=N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hyperlink" Target="http://images.google.com/imgres?imgurl=http://www.allstarsci.com/store/images/graduted_sub.jpg&amp;imgrefurl=http://www.allstarsci.com/store/index.php?cPath=22&amp;h=389&amp;w=554&amp;sz=48&amp;hl=ar&amp;start=20&amp;tbnid=T_mFqD8ipEtQOM:&amp;tbnh=93&amp;tbnw=133&amp;prev=/images?q=Centrifuge+tubes&amp;gbv=2&amp;hl=ar" TargetMode="External"/><Relationship Id="rId10" Type="http://schemas.openxmlformats.org/officeDocument/2006/relationships/image" Target="../media/image34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com/imgres?imgurl=http://geology.msu.edu/images/elemental_table.gif&amp;imgrefurl=http://geology.msu.edu/icp_hex_ms.html&amp;h=400&amp;w=568&amp;sz=13&amp;hl=ar&amp;start=23&amp;um=1&amp;tbnid=vfObToBrpHQDoM:&amp;tbnh=94&amp;tbnw=134&amp;prev=/images?q=icp-ms&amp;start=20&amp;ndsp=20&amp;um=1&amp;hl=ar&amp;sa=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www.uri.edu/inbre/logos.gif&amp;imgrefurl=http://www.uri.edu/inbre/&amp;h=120&amp;w=200&amp;sz=58&amp;hl=ar&amp;start=13&amp;um=1&amp;tbnid=zrL3zKOc_1NksM:&amp;tbnh=62&amp;tbnw=104&amp;prev=/images?q=site:www.uri.edu+RI-INBRE&amp;um=1&amp;hl=a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google.com/imgres?imgurl=http://www.globalspec.com/ThermoScientificInstruments/4.jpg&amp;imgrefurl=http://www.globalspec.com/Supplier/Profile/ThermoScientificInstruments&amp;h=195&amp;w=229&amp;sz=44&amp;hl=ar&amp;start=151&amp;um=1&amp;tbnid=Ppn1gvex45PeOM:&amp;tbnh=92&amp;tbnw=108&amp;prev=/images?q=elemental+analysis+by+ICP-MS.&amp;start=140&amp;ndsp=20&amp;um=1&amp;hl=ar&amp;sa=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uri.edu/inbre/inbre.gif&amp;imgrefurl=http://www.uri.edu/inbre/corelab/index.shtml&amp;h=102&amp;w=153&amp;sz=5&amp;hl=ar&amp;start=2&amp;um=1&amp;tbnid=70NWObBWKGAgTM:&amp;tbnh=64&amp;tbnw=96&amp;prev=/images?q=site:www.uri.edu+RI-INBRE&amp;um=1&amp;hl=ar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favorit-sci.com/images/Volumetric-flask.jpg&amp;imgrefurl=http://www.favorit-sci.com/index.php?language=th&amp;manufacturers_id=10&amp;sort=2a&amp;h=500&amp;w=500&amp;sz=27&amp;hl=ar&amp;start=11&amp;um=1&amp;tbnid=i7zSd33nyjvvFM:&amp;tbnh=130&amp;tbnw=130&amp;prev=/images?q=Volumetric+flasks&amp;um=1&amp;hl=a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freshbaby.com/buy_our_products/images/SoEasyBabyFood_BIG.jpg&amp;imgrefurl=http://freshbaby.com/buy_our_products/cworkbook.cfm&amp;h=599&amp;w=588&amp;sz=27&amp;hl=ar&amp;start=5&amp;um=1&amp;tbnid=uWLyGHsxPD4NdM:&amp;tbnh=135&amp;tbnw=133&amp;prev=/images?q=baby+food&amp;um=1&amp;hl=ar" TargetMode="External"/><Relationship Id="rId13" Type="http://schemas.openxmlformats.org/officeDocument/2006/relationships/hyperlink" Target="http://images.google.com/imgres?imgurl=http://www.organicsonly.com.au/upload/product_img/28082006150455337.jpg&amp;imgrefurl=http://www.organicsonly.com.au/shopping/organic_baby_foods/59/1&amp;h=305&amp;w=250&amp;sz=11&amp;hl=ar&amp;start=3&amp;um=1&amp;tbnid=tK2CRj58UHVZ4M:&amp;tbnh=116&amp;tbnw=95&amp;prev=/images?q=baby+food&amp;um=1&amp;hl=ar" TargetMode="External"/><Relationship Id="rId18" Type="http://schemas.openxmlformats.org/officeDocument/2006/relationships/image" Target="../media/image17.jpeg"/><Relationship Id="rId3" Type="http://schemas.openxmlformats.org/officeDocument/2006/relationships/image" Target="../media/image10.jpeg"/><Relationship Id="rId21" Type="http://schemas.openxmlformats.org/officeDocument/2006/relationships/hyperlink" Target="http://images.google.com/imgres?imgurl=http://www.sahaj.com/images/micropipettes.jpg&amp;imgrefurl=http://www.sahaj.com/micropipettes.html&amp;h=378&amp;w=300&amp;sz=12&amp;hl=ar&amp;start=1&amp;tbnid=NXGHZPRWGGpfKM:&amp;tbnh=122&amp;tbnw=97&amp;prev=/images?q=Micropipettes&amp;gbv=2&amp;hl=ar&amp;sa=X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hyperlink" Target="http://images.google.com/imgres?imgurl=http://www.djblabcare.co.uk/djb/data/list/1353/0/1l_polypropylene_bottle_inc_cap.jpeg&amp;imgrefurl=http://www.djblabcare.co.uk/djb/product/1338/accessories/12510-angle_rotor_6_x_1000_ml&amp;h=48&amp;w=48&amp;sz=1&amp;hl=ar&amp;start=33&amp;tbnid=yQzi5-oHVnGWnM:&amp;tbnh=48&amp;tbnw=48&amp;prev=/images?q=Bottles+%E2%80%93+polypropylene,+15ml&amp;start=20&amp;gbv=2&amp;ndsp=20&amp;hl=ar&amp;sa=N" TargetMode="External"/><Relationship Id="rId2" Type="http://schemas.openxmlformats.org/officeDocument/2006/relationships/hyperlink" Target="http://images.google.com/imgres?imgurl=http://www.babymilkaction.org/pics/photographs/nestlenidowarning.jpg&amp;imgrefurl=http://boycottnestle.blogspot.com/2007_03_01_archive.html&amp;h=405&amp;w=324&amp;sz=61&amp;hl=ar&amp;start=59&amp;tbnid=VPE4g68y420hLM:&amp;tbnh=124&amp;tbnw=99&amp;prev=/images?q=open+packing+of+baby+food&amp;start=40&amp;gbv=2&amp;ndsp=20&amp;hl=ar&amp;sa=N" TargetMode="External"/><Relationship Id="rId16" Type="http://schemas.openxmlformats.org/officeDocument/2006/relationships/image" Target="../media/image9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img.alibaba.com/photo/11703366/Baby_Food.jpg&amp;imgrefurl=http://www.alibaba.com/catalog/11703366/Baby_Food.html&amp;h=833&amp;w=1181&amp;sz=83&amp;hl=ar&amp;start=6&amp;um=1&amp;tbnid=MwkyoRx5og--3M:&amp;tbnh=106&amp;tbnw=150&amp;prev=/images?q=baby+food&amp;um=1&amp;hl=ar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hyperlink" Target="http://images.google.com/imgres?imgurl=http://www.uri.edu/inbre/inbre.gif&amp;imgrefurl=http://www.uri.edu/inbre/corelab/index.shtml&amp;h=102&amp;w=153&amp;sz=5&amp;hl=ar&amp;start=2&amp;um=1&amp;tbnid=70NWObBWKGAgTM:&amp;tbnh=64&amp;tbnw=96&amp;prev=/images?q=site:www.uri.edu+RI-INBRE&amp;um=1&amp;hl=ar" TargetMode="External"/><Relationship Id="rId10" Type="http://schemas.openxmlformats.org/officeDocument/2006/relationships/hyperlink" Target="http://images.google.com/imgres?imgurl=http://lib.store.yahoo.net/lib/physlabs/shipping.gif&amp;imgrefurl=http://www.medshopexpress.com/sitemap-newitems.html&amp;h=138&amp;w=147&amp;sz=7&amp;hl=ar&amp;start=28&amp;um=1&amp;tbnid=KaEo0GOB54WEdM:&amp;tbnh=89&amp;tbnw=95&amp;prev=/images?q=Microwave+reaction+vials+3ml+or+7ml&amp;start=21&amp;um=1&amp;hl=ar&amp;sa=N" TargetMode="External"/><Relationship Id="rId19" Type="http://schemas.openxmlformats.org/officeDocument/2006/relationships/hyperlink" Target="http://images.google.com/imgres?imgurl=http://farm2.static.flickr.com/1317/672945725_34cf49a57c.jpg&amp;imgrefurl=http://www.mmmmbrains.com/archives/2007_06.html&amp;h=500&amp;w=403&amp;sz=119&amp;hl=ar&amp;start=3&amp;tbnid=jBMMwrMzviCMwM:&amp;tbnh=130&amp;tbnw=105&amp;prev=/images?q=bottel+of++nitric+acid&amp;gbv=2&amp;hl=ar" TargetMode="External"/><Relationship Id="rId4" Type="http://schemas.openxmlformats.org/officeDocument/2006/relationships/hyperlink" Target="http://images.google.com/imgres?imgurl=http://z.about.com/d/pediatrics/1/0/D/P/organic_baby_food.jpg&amp;imgrefurl=http://pediatrics.about.com/od/yourbabyweekbyweek/ss/baby_wk_twtythr_3.htm&amp;h=454&amp;w=376&amp;sz=26&amp;hl=ar&amp;start=14&amp;um=1&amp;tbnid=3QY7m2qMuvM34M:&amp;tbnh=128&amp;tbnw=106&amp;prev=/images?q=baby+food&amp;um=1&amp;hl=ar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6.jpeg"/><Relationship Id="rId2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images.google.com/imgres?imgurl=http://www.uri.edu/inbre/inbre.gif&amp;imgrefurl=http://www.uri.edu/inbre/corelab/index.shtml&amp;h=102&amp;w=153&amp;sz=5&amp;hl=ar&amp;start=2&amp;um=1&amp;tbnid=70NWObBWKGAgTM:&amp;tbnh=64&amp;tbnw=96&amp;prev=/images?q=site:www.uri.edu+RI-INBRE&amp;um=1&amp;hl=ar" TargetMode="Externa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/imgres?imgurl=http://www.djblabcare.co.uk/djb/data/list/982/0/polypropylene_bottle_400ml.jpeg&amp;imgrefurl=http://www.djblabcare.co.uk/djb/stocktype/1/new/all&amp;h=48&amp;w=48&amp;sz=1&amp;hl=ar&amp;start=37&amp;tbnid=gaSMJRZoHz0F1M:&amp;tbnh=48&amp;tbnw=48&amp;prev=/images?q=Bottles+%E2%80%93+polypropylene,+15ml&amp;start=20&amp;gbv=2&amp;ndsp=20&amp;hl=ar&amp;sa=N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rpicorp.com/templates/products_imgs/1632271.jpg&amp;imgrefurl=http://www.rpicorp.com/products/prod_info.html?products_front_id=695&amp;catid=5&amp;cat_id=81&amp;h=143&amp;w=216&amp;sz=59&amp;hl=ar&amp;start=26&amp;tbnid=L3qFytPZxwy_ZM:&amp;tbnh=71&amp;tbnw=107&amp;prev=/images?q=Bottles+%E2%80%93+polypropylene,+15ml&amp;start=20&amp;gbv=2&amp;ndsp=20&amp;hl=ar&amp;sa=N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hyperlink" Target="http://images.google.com/imgres?imgurl=http://nostoc.stanford.edu/jeff/personal/diary/centrifuge.jpg&amp;imgrefurl=http://nostoc.stanford.edu/jeff/personal/diary/diary.html&amp;h=432&amp;w=346&amp;sz=91&amp;hl=ar&amp;start=32&amp;tbnid=voCyNH-IiWT7WM:&amp;tbnh=126&amp;tbnw=101&amp;prev=/images?q=Centrifuge+tubes&amp;start=20&amp;gbv=2&amp;ndsp=20&amp;hl=ar&amp;sa=N" TargetMode="External"/><Relationship Id="rId2" Type="http://schemas.openxmlformats.org/officeDocument/2006/relationships/hyperlink" Target="http://images.google.com/imgres?imgurl=http://www.kaylabs.com/product/10KKIMGPLST1.jpg&amp;imgrefurl=http://www.kaylabs.com/plasticware.html&amp;h=139&amp;w=200&amp;sz=4&amp;hl=ar&amp;start=74&amp;tbnid=96NPYODC0b2IvM:&amp;tbnh=72&amp;tbnw=104&amp;prev=/images?q=Bottles+%E2%80%93+polypropylene,+15ml&amp;start=60&amp;gbv=2&amp;ndsp=20&amp;hl=ar&amp;sa=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lioninternation.com/images/Micro%20Tube%201.jpg&amp;imgrefurl=http://www.lioninternation.com/prod01CT.htm&amp;h=375&amp;w=500&amp;sz=36&amp;hl=ar&amp;start=18&amp;tbnid=KD6pNpjMt16vmM:&amp;tbnh=98&amp;tbnw=130&amp;prev=/images?q=Centrifuge+tubes&amp;gbv=2&amp;hl=ar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javascript:void(null)" TargetMode="External"/><Relationship Id="rId4" Type="http://schemas.openxmlformats.org/officeDocument/2006/relationships/hyperlink" Target="http://images.google.com/imgres?imgurl=http://www.djblabcare.co.uk/djb/data/image/819/0/reaction_vials_1_5ml.jpeg&amp;imgrefurl=http://www.djblabcare.co.uk/djb/product/819/consumables/15008-reaction_vials_1_5ml&amp;h=998&amp;w=800&amp;sz=46&amp;hl=ar&amp;start=7&amp;tbnid=58JJXbIrReNYVM:&amp;tbnh=149&amp;tbnw=119&amp;prev=/images?q=vials&amp;gbv=2&amp;hl=ar&amp;sa=G" TargetMode="Externa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>
            <a:spLocks noChangeArrowheads="1"/>
          </p:cNvSpPr>
          <p:nvPr/>
        </p:nvSpPr>
        <p:spPr bwMode="auto">
          <a:xfrm rot="10800000" flipV="1">
            <a:off x="1785938" y="182563"/>
            <a:ext cx="5286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YE" sz="4800" b="1" dirty="0">
                <a:cs typeface="Diwani Bent" pitchFamily="2" charset="-78"/>
              </a:rPr>
              <a:t>بسم الله الرحمن الرحيم </a:t>
            </a:r>
          </a:p>
        </p:txBody>
      </p:sp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3"/>
          <a:srcRect l="4578" t="3848" r="9026" b="2490"/>
          <a:stretch>
            <a:fillRect/>
          </a:stretch>
        </p:blipFill>
        <p:spPr bwMode="auto">
          <a:xfrm>
            <a:off x="7315200" y="103188"/>
            <a:ext cx="1219200" cy="963612"/>
          </a:xfrm>
          <a:prstGeom prst="rect">
            <a:avLst/>
          </a:prstGeom>
          <a:solidFill>
            <a:schemeClr val="bg1">
              <a:alpha val="6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66" descr="http://tbn0.google.com/images?q=tbn:zrL3zKOc_1NksM:http://www.uri.edu/inbre/logos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73025"/>
            <a:ext cx="1371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61"/>
          <p:cNvGrpSpPr>
            <a:grpSpLocks/>
          </p:cNvGrpSpPr>
          <p:nvPr/>
        </p:nvGrpSpPr>
        <p:grpSpPr bwMode="auto">
          <a:xfrm>
            <a:off x="228600" y="1257300"/>
            <a:ext cx="8686800" cy="5257800"/>
            <a:chOff x="0" y="1371600"/>
            <a:chExt cx="8686800" cy="5257800"/>
          </a:xfrm>
        </p:grpSpPr>
        <p:grpSp>
          <p:nvGrpSpPr>
            <p:cNvPr id="15368" name="مجموعة 36"/>
            <p:cNvGrpSpPr>
              <a:grpSpLocks/>
            </p:cNvGrpSpPr>
            <p:nvPr/>
          </p:nvGrpSpPr>
          <p:grpSpPr bwMode="auto">
            <a:xfrm>
              <a:off x="0" y="1371600"/>
              <a:ext cx="8686800" cy="5257800"/>
              <a:chOff x="0" y="1295400"/>
              <a:chExt cx="8686799" cy="5257800"/>
            </a:xfrm>
          </p:grpSpPr>
          <p:grpSp>
            <p:nvGrpSpPr>
              <p:cNvPr id="15370" name="Group 6"/>
              <p:cNvGrpSpPr>
                <a:grpSpLocks noChangeAspect="1"/>
              </p:cNvGrpSpPr>
              <p:nvPr/>
            </p:nvGrpSpPr>
            <p:grpSpPr bwMode="auto">
              <a:xfrm>
                <a:off x="0" y="1295400"/>
                <a:ext cx="8686799" cy="5257800"/>
                <a:chOff x="0" y="0"/>
                <a:chExt cx="9005" cy="6927"/>
              </a:xfrm>
            </p:grpSpPr>
            <p:sp>
              <p:nvSpPr>
                <p:cNvPr id="15376" name="AutoShape 1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0"/>
                  <a:ext cx="9005" cy="6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YE" dirty="0"/>
                </a:p>
              </p:txBody>
            </p:sp>
            <p:sp>
              <p:nvSpPr>
                <p:cNvPr id="15377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05" cy="6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ar-YE" dirty="0"/>
                </a:p>
              </p:txBody>
            </p:sp>
            <p:sp>
              <p:nvSpPr>
                <p:cNvPr id="15378" name="Freeform 15"/>
                <p:cNvSpPr>
                  <a:spLocks/>
                </p:cNvSpPr>
                <p:nvPr/>
              </p:nvSpPr>
              <p:spPr bwMode="auto">
                <a:xfrm>
                  <a:off x="78" y="577"/>
                  <a:ext cx="8927" cy="6350"/>
                </a:xfrm>
                <a:custGeom>
                  <a:avLst/>
                  <a:gdLst>
                    <a:gd name="T0" fmla="*/ 121 w 8927"/>
                    <a:gd name="T1" fmla="*/ 0 h 6350"/>
                    <a:gd name="T2" fmla="*/ 8803 w 8927"/>
                    <a:gd name="T3" fmla="*/ 0 h 6350"/>
                    <a:gd name="T4" fmla="*/ 8829 w 8927"/>
                    <a:gd name="T5" fmla="*/ 2 h 6350"/>
                    <a:gd name="T6" fmla="*/ 8850 w 8927"/>
                    <a:gd name="T7" fmla="*/ 7 h 6350"/>
                    <a:gd name="T8" fmla="*/ 8872 w 8927"/>
                    <a:gd name="T9" fmla="*/ 15 h 6350"/>
                    <a:gd name="T10" fmla="*/ 8891 w 8927"/>
                    <a:gd name="T11" fmla="*/ 29 h 6350"/>
                    <a:gd name="T12" fmla="*/ 8905 w 8927"/>
                    <a:gd name="T13" fmla="*/ 42 h 6350"/>
                    <a:gd name="T14" fmla="*/ 8917 w 8927"/>
                    <a:gd name="T15" fmla="*/ 60 h 6350"/>
                    <a:gd name="T16" fmla="*/ 8924 w 8927"/>
                    <a:gd name="T17" fmla="*/ 78 h 6350"/>
                    <a:gd name="T18" fmla="*/ 8927 w 8927"/>
                    <a:gd name="T19" fmla="*/ 98 h 6350"/>
                    <a:gd name="T20" fmla="*/ 8927 w 8927"/>
                    <a:gd name="T21" fmla="*/ 6249 h 6350"/>
                    <a:gd name="T22" fmla="*/ 8924 w 8927"/>
                    <a:gd name="T23" fmla="*/ 6269 h 6350"/>
                    <a:gd name="T24" fmla="*/ 8917 w 8927"/>
                    <a:gd name="T25" fmla="*/ 6290 h 6350"/>
                    <a:gd name="T26" fmla="*/ 8905 w 8927"/>
                    <a:gd name="T27" fmla="*/ 6305 h 6350"/>
                    <a:gd name="T28" fmla="*/ 8891 w 8927"/>
                    <a:gd name="T29" fmla="*/ 6321 h 6350"/>
                    <a:gd name="T30" fmla="*/ 8872 w 8927"/>
                    <a:gd name="T31" fmla="*/ 6332 h 6350"/>
                    <a:gd name="T32" fmla="*/ 8850 w 8927"/>
                    <a:gd name="T33" fmla="*/ 6341 h 6350"/>
                    <a:gd name="T34" fmla="*/ 8829 w 8927"/>
                    <a:gd name="T35" fmla="*/ 6348 h 6350"/>
                    <a:gd name="T36" fmla="*/ 8803 w 8927"/>
                    <a:gd name="T37" fmla="*/ 6350 h 6350"/>
                    <a:gd name="T38" fmla="*/ 121 w 8927"/>
                    <a:gd name="T39" fmla="*/ 6350 h 6350"/>
                    <a:gd name="T40" fmla="*/ 95 w 8927"/>
                    <a:gd name="T41" fmla="*/ 6348 h 6350"/>
                    <a:gd name="T42" fmla="*/ 74 w 8927"/>
                    <a:gd name="T43" fmla="*/ 6341 h 6350"/>
                    <a:gd name="T44" fmla="*/ 52 w 8927"/>
                    <a:gd name="T45" fmla="*/ 6332 h 6350"/>
                    <a:gd name="T46" fmla="*/ 36 w 8927"/>
                    <a:gd name="T47" fmla="*/ 6321 h 6350"/>
                    <a:gd name="T48" fmla="*/ 19 w 8927"/>
                    <a:gd name="T49" fmla="*/ 6305 h 6350"/>
                    <a:gd name="T50" fmla="*/ 10 w 8927"/>
                    <a:gd name="T51" fmla="*/ 6290 h 6350"/>
                    <a:gd name="T52" fmla="*/ 2 w 8927"/>
                    <a:gd name="T53" fmla="*/ 6269 h 6350"/>
                    <a:gd name="T54" fmla="*/ 0 w 8927"/>
                    <a:gd name="T55" fmla="*/ 6249 h 6350"/>
                    <a:gd name="T56" fmla="*/ 0 w 8927"/>
                    <a:gd name="T57" fmla="*/ 98 h 6350"/>
                    <a:gd name="T58" fmla="*/ 2 w 8927"/>
                    <a:gd name="T59" fmla="*/ 78 h 6350"/>
                    <a:gd name="T60" fmla="*/ 10 w 8927"/>
                    <a:gd name="T61" fmla="*/ 60 h 6350"/>
                    <a:gd name="T62" fmla="*/ 19 w 8927"/>
                    <a:gd name="T63" fmla="*/ 42 h 6350"/>
                    <a:gd name="T64" fmla="*/ 36 w 8927"/>
                    <a:gd name="T65" fmla="*/ 29 h 6350"/>
                    <a:gd name="T66" fmla="*/ 52 w 8927"/>
                    <a:gd name="T67" fmla="*/ 15 h 6350"/>
                    <a:gd name="T68" fmla="*/ 74 w 8927"/>
                    <a:gd name="T69" fmla="*/ 7 h 6350"/>
                    <a:gd name="T70" fmla="*/ 95 w 8927"/>
                    <a:gd name="T71" fmla="*/ 2 h 6350"/>
                    <a:gd name="T72" fmla="*/ 121 w 8927"/>
                    <a:gd name="T73" fmla="*/ 0 h 635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927"/>
                    <a:gd name="T112" fmla="*/ 0 h 6350"/>
                    <a:gd name="T113" fmla="*/ 8927 w 8927"/>
                    <a:gd name="T114" fmla="*/ 6350 h 635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927" h="6350">
                      <a:moveTo>
                        <a:pt x="121" y="0"/>
                      </a:moveTo>
                      <a:lnTo>
                        <a:pt x="8803" y="0"/>
                      </a:lnTo>
                      <a:lnTo>
                        <a:pt x="8829" y="2"/>
                      </a:lnTo>
                      <a:lnTo>
                        <a:pt x="8850" y="7"/>
                      </a:lnTo>
                      <a:lnTo>
                        <a:pt x="8872" y="15"/>
                      </a:lnTo>
                      <a:lnTo>
                        <a:pt x="8891" y="29"/>
                      </a:lnTo>
                      <a:lnTo>
                        <a:pt x="8905" y="42"/>
                      </a:lnTo>
                      <a:lnTo>
                        <a:pt x="8917" y="60"/>
                      </a:lnTo>
                      <a:lnTo>
                        <a:pt x="8924" y="78"/>
                      </a:lnTo>
                      <a:lnTo>
                        <a:pt x="8927" y="98"/>
                      </a:lnTo>
                      <a:lnTo>
                        <a:pt x="8927" y="6249"/>
                      </a:lnTo>
                      <a:lnTo>
                        <a:pt x="8924" y="6269"/>
                      </a:lnTo>
                      <a:lnTo>
                        <a:pt x="8917" y="6290"/>
                      </a:lnTo>
                      <a:lnTo>
                        <a:pt x="8905" y="6305"/>
                      </a:lnTo>
                      <a:lnTo>
                        <a:pt x="8891" y="6321"/>
                      </a:lnTo>
                      <a:lnTo>
                        <a:pt x="8872" y="6332"/>
                      </a:lnTo>
                      <a:lnTo>
                        <a:pt x="8850" y="6341"/>
                      </a:lnTo>
                      <a:lnTo>
                        <a:pt x="8829" y="6348"/>
                      </a:lnTo>
                      <a:lnTo>
                        <a:pt x="8803" y="6350"/>
                      </a:lnTo>
                      <a:lnTo>
                        <a:pt x="121" y="6350"/>
                      </a:lnTo>
                      <a:lnTo>
                        <a:pt x="95" y="6348"/>
                      </a:lnTo>
                      <a:lnTo>
                        <a:pt x="74" y="6341"/>
                      </a:lnTo>
                      <a:lnTo>
                        <a:pt x="52" y="6332"/>
                      </a:lnTo>
                      <a:lnTo>
                        <a:pt x="36" y="6321"/>
                      </a:lnTo>
                      <a:lnTo>
                        <a:pt x="19" y="6305"/>
                      </a:lnTo>
                      <a:lnTo>
                        <a:pt x="10" y="6290"/>
                      </a:lnTo>
                      <a:lnTo>
                        <a:pt x="2" y="6269"/>
                      </a:lnTo>
                      <a:lnTo>
                        <a:pt x="0" y="6249"/>
                      </a:lnTo>
                      <a:lnTo>
                        <a:pt x="0" y="98"/>
                      </a:lnTo>
                      <a:lnTo>
                        <a:pt x="2" y="78"/>
                      </a:lnTo>
                      <a:lnTo>
                        <a:pt x="10" y="60"/>
                      </a:lnTo>
                      <a:lnTo>
                        <a:pt x="19" y="42"/>
                      </a:lnTo>
                      <a:lnTo>
                        <a:pt x="36" y="29"/>
                      </a:lnTo>
                      <a:lnTo>
                        <a:pt x="52" y="15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/>
                </a:gradFill>
                <a:ln w="0">
                  <a:solidFill>
                    <a:srgbClr val="C6D9F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ar-YE" dirty="0"/>
                </a:p>
              </p:txBody>
            </p:sp>
            <p:sp>
              <p:nvSpPr>
                <p:cNvPr id="15379" name="Freeform 14"/>
                <p:cNvSpPr>
                  <a:spLocks/>
                </p:cNvSpPr>
                <p:nvPr/>
              </p:nvSpPr>
              <p:spPr bwMode="auto">
                <a:xfrm>
                  <a:off x="4450" y="188"/>
                  <a:ext cx="4118" cy="6669"/>
                </a:xfrm>
                <a:custGeom>
                  <a:avLst/>
                  <a:gdLst>
                    <a:gd name="T0" fmla="*/ 2 w 4118"/>
                    <a:gd name="T1" fmla="*/ 6643 h 6669"/>
                    <a:gd name="T2" fmla="*/ 14 w 4118"/>
                    <a:gd name="T3" fmla="*/ 6571 h 6669"/>
                    <a:gd name="T4" fmla="*/ 38 w 4118"/>
                    <a:gd name="T5" fmla="*/ 6484 h 6669"/>
                    <a:gd name="T6" fmla="*/ 74 w 4118"/>
                    <a:gd name="T7" fmla="*/ 6386 h 6669"/>
                    <a:gd name="T8" fmla="*/ 121 w 4118"/>
                    <a:gd name="T9" fmla="*/ 6285 h 6669"/>
                    <a:gd name="T10" fmla="*/ 183 w 4118"/>
                    <a:gd name="T11" fmla="*/ 6184 h 6669"/>
                    <a:gd name="T12" fmla="*/ 257 w 4118"/>
                    <a:gd name="T13" fmla="*/ 6095 h 6669"/>
                    <a:gd name="T14" fmla="*/ 342 w 4118"/>
                    <a:gd name="T15" fmla="*/ 6019 h 6669"/>
                    <a:gd name="T16" fmla="*/ 450 w 4118"/>
                    <a:gd name="T17" fmla="*/ 5958 h 6669"/>
                    <a:gd name="T18" fmla="*/ 590 w 4118"/>
                    <a:gd name="T19" fmla="*/ 5909 h 6669"/>
                    <a:gd name="T20" fmla="*/ 754 w 4118"/>
                    <a:gd name="T21" fmla="*/ 5876 h 6669"/>
                    <a:gd name="T22" fmla="*/ 942 w 4118"/>
                    <a:gd name="T23" fmla="*/ 5851 h 6669"/>
                    <a:gd name="T24" fmla="*/ 1149 w 4118"/>
                    <a:gd name="T25" fmla="*/ 5835 h 6669"/>
                    <a:gd name="T26" fmla="*/ 1373 w 4118"/>
                    <a:gd name="T27" fmla="*/ 5827 h 6669"/>
                    <a:gd name="T28" fmla="*/ 1613 w 4118"/>
                    <a:gd name="T29" fmla="*/ 5820 h 6669"/>
                    <a:gd name="T30" fmla="*/ 1863 w 4118"/>
                    <a:gd name="T31" fmla="*/ 5815 h 6669"/>
                    <a:gd name="T32" fmla="*/ 2124 w 4118"/>
                    <a:gd name="T33" fmla="*/ 5813 h 6669"/>
                    <a:gd name="T34" fmla="*/ 2391 w 4118"/>
                    <a:gd name="T35" fmla="*/ 5806 h 6669"/>
                    <a:gd name="T36" fmla="*/ 2662 w 4118"/>
                    <a:gd name="T37" fmla="*/ 5793 h 6669"/>
                    <a:gd name="T38" fmla="*/ 2936 w 4118"/>
                    <a:gd name="T39" fmla="*/ 5775 h 6669"/>
                    <a:gd name="T40" fmla="*/ 3209 w 4118"/>
                    <a:gd name="T41" fmla="*/ 5746 h 6669"/>
                    <a:gd name="T42" fmla="*/ 3478 w 4118"/>
                    <a:gd name="T43" fmla="*/ 5708 h 6669"/>
                    <a:gd name="T44" fmla="*/ 3740 w 4118"/>
                    <a:gd name="T45" fmla="*/ 5654 h 6669"/>
                    <a:gd name="T46" fmla="*/ 3994 w 4118"/>
                    <a:gd name="T47" fmla="*/ 5585 h 6669"/>
                    <a:gd name="T48" fmla="*/ 4118 w 4118"/>
                    <a:gd name="T49" fmla="*/ 0 h 6669"/>
                    <a:gd name="T50" fmla="*/ 3868 w 4118"/>
                    <a:gd name="T51" fmla="*/ 78 h 6669"/>
                    <a:gd name="T52" fmla="*/ 3611 w 4118"/>
                    <a:gd name="T53" fmla="*/ 138 h 6669"/>
                    <a:gd name="T54" fmla="*/ 3345 w 4118"/>
                    <a:gd name="T55" fmla="*/ 185 h 6669"/>
                    <a:gd name="T56" fmla="*/ 3074 w 4118"/>
                    <a:gd name="T57" fmla="*/ 219 h 6669"/>
                    <a:gd name="T58" fmla="*/ 2800 w 4118"/>
                    <a:gd name="T59" fmla="*/ 243 h 6669"/>
                    <a:gd name="T60" fmla="*/ 2527 w 4118"/>
                    <a:gd name="T61" fmla="*/ 257 h 6669"/>
                    <a:gd name="T62" fmla="*/ 2258 w 4118"/>
                    <a:gd name="T63" fmla="*/ 266 h 6669"/>
                    <a:gd name="T64" fmla="*/ 1994 w 4118"/>
                    <a:gd name="T65" fmla="*/ 272 h 6669"/>
                    <a:gd name="T66" fmla="*/ 1737 w 4118"/>
                    <a:gd name="T67" fmla="*/ 275 h 6669"/>
                    <a:gd name="T68" fmla="*/ 1492 w 4118"/>
                    <a:gd name="T69" fmla="*/ 279 h 6669"/>
                    <a:gd name="T70" fmla="*/ 1258 w 4118"/>
                    <a:gd name="T71" fmla="*/ 286 h 6669"/>
                    <a:gd name="T72" fmla="*/ 1044 w 4118"/>
                    <a:gd name="T73" fmla="*/ 299 h 6669"/>
                    <a:gd name="T74" fmla="*/ 844 w 4118"/>
                    <a:gd name="T75" fmla="*/ 319 h 6669"/>
                    <a:gd name="T76" fmla="*/ 668 w 4118"/>
                    <a:gd name="T77" fmla="*/ 348 h 6669"/>
                    <a:gd name="T78" fmla="*/ 516 w 4118"/>
                    <a:gd name="T79" fmla="*/ 389 h 6669"/>
                    <a:gd name="T80" fmla="*/ 390 w 4118"/>
                    <a:gd name="T81" fmla="*/ 445 h 6669"/>
                    <a:gd name="T82" fmla="*/ 297 w 4118"/>
                    <a:gd name="T83" fmla="*/ 512 h 6669"/>
                    <a:gd name="T84" fmla="*/ 219 w 4118"/>
                    <a:gd name="T85" fmla="*/ 594 h 6669"/>
                    <a:gd name="T86" fmla="*/ 150 w 4118"/>
                    <a:gd name="T87" fmla="*/ 691 h 6669"/>
                    <a:gd name="T88" fmla="*/ 95 w 4118"/>
                    <a:gd name="T89" fmla="*/ 793 h 6669"/>
                    <a:gd name="T90" fmla="*/ 55 w 4118"/>
                    <a:gd name="T91" fmla="*/ 894 h 6669"/>
                    <a:gd name="T92" fmla="*/ 24 w 4118"/>
                    <a:gd name="T93" fmla="*/ 988 h 6669"/>
                    <a:gd name="T94" fmla="*/ 5 w 4118"/>
                    <a:gd name="T95" fmla="*/ 1068 h 6669"/>
                    <a:gd name="T96" fmla="*/ 0 w 4118"/>
                    <a:gd name="T97" fmla="*/ 1129 h 666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118"/>
                    <a:gd name="T148" fmla="*/ 0 h 6669"/>
                    <a:gd name="T149" fmla="*/ 4118 w 4118"/>
                    <a:gd name="T150" fmla="*/ 6669 h 666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118" h="6669">
                      <a:moveTo>
                        <a:pt x="0" y="6669"/>
                      </a:moveTo>
                      <a:lnTo>
                        <a:pt x="2" y="6643"/>
                      </a:lnTo>
                      <a:lnTo>
                        <a:pt x="5" y="6609"/>
                      </a:lnTo>
                      <a:lnTo>
                        <a:pt x="14" y="6571"/>
                      </a:lnTo>
                      <a:lnTo>
                        <a:pt x="24" y="6529"/>
                      </a:lnTo>
                      <a:lnTo>
                        <a:pt x="38" y="6484"/>
                      </a:lnTo>
                      <a:lnTo>
                        <a:pt x="55" y="6435"/>
                      </a:lnTo>
                      <a:lnTo>
                        <a:pt x="74" y="6386"/>
                      </a:lnTo>
                      <a:lnTo>
                        <a:pt x="95" y="6334"/>
                      </a:lnTo>
                      <a:lnTo>
                        <a:pt x="121" y="6285"/>
                      </a:lnTo>
                      <a:lnTo>
                        <a:pt x="150" y="6233"/>
                      </a:lnTo>
                      <a:lnTo>
                        <a:pt x="183" y="6184"/>
                      </a:lnTo>
                      <a:lnTo>
                        <a:pt x="219" y="6137"/>
                      </a:lnTo>
                      <a:lnTo>
                        <a:pt x="257" y="6095"/>
                      </a:lnTo>
                      <a:lnTo>
                        <a:pt x="297" y="6055"/>
                      </a:lnTo>
                      <a:lnTo>
                        <a:pt x="342" y="6019"/>
                      </a:lnTo>
                      <a:lnTo>
                        <a:pt x="390" y="5988"/>
                      </a:lnTo>
                      <a:lnTo>
                        <a:pt x="450" y="5958"/>
                      </a:lnTo>
                      <a:lnTo>
                        <a:pt x="516" y="5932"/>
                      </a:lnTo>
                      <a:lnTo>
                        <a:pt x="590" y="5909"/>
                      </a:lnTo>
                      <a:lnTo>
                        <a:pt x="668" y="5891"/>
                      </a:lnTo>
                      <a:lnTo>
                        <a:pt x="754" y="5876"/>
                      </a:lnTo>
                      <a:lnTo>
                        <a:pt x="844" y="5862"/>
                      </a:lnTo>
                      <a:lnTo>
                        <a:pt x="942" y="5851"/>
                      </a:lnTo>
                      <a:lnTo>
                        <a:pt x="1044" y="5842"/>
                      </a:lnTo>
                      <a:lnTo>
                        <a:pt x="1149" y="5835"/>
                      </a:lnTo>
                      <a:lnTo>
                        <a:pt x="1258" y="5829"/>
                      </a:lnTo>
                      <a:lnTo>
                        <a:pt x="1373" y="5827"/>
                      </a:lnTo>
                      <a:lnTo>
                        <a:pt x="1492" y="5822"/>
                      </a:lnTo>
                      <a:lnTo>
                        <a:pt x="1613" y="5820"/>
                      </a:lnTo>
                      <a:lnTo>
                        <a:pt x="1737" y="5818"/>
                      </a:lnTo>
                      <a:lnTo>
                        <a:pt x="1863" y="5815"/>
                      </a:lnTo>
                      <a:lnTo>
                        <a:pt x="1994" y="5815"/>
                      </a:lnTo>
                      <a:lnTo>
                        <a:pt x="2124" y="5813"/>
                      </a:lnTo>
                      <a:lnTo>
                        <a:pt x="2258" y="5809"/>
                      </a:lnTo>
                      <a:lnTo>
                        <a:pt x="2391" y="5806"/>
                      </a:lnTo>
                      <a:lnTo>
                        <a:pt x="2527" y="5800"/>
                      </a:lnTo>
                      <a:lnTo>
                        <a:pt x="2662" y="5793"/>
                      </a:lnTo>
                      <a:lnTo>
                        <a:pt x="2800" y="5786"/>
                      </a:lnTo>
                      <a:lnTo>
                        <a:pt x="2936" y="5775"/>
                      </a:lnTo>
                      <a:lnTo>
                        <a:pt x="3074" y="5762"/>
                      </a:lnTo>
                      <a:lnTo>
                        <a:pt x="3209" y="5746"/>
                      </a:lnTo>
                      <a:lnTo>
                        <a:pt x="3345" y="5728"/>
                      </a:lnTo>
                      <a:lnTo>
                        <a:pt x="3478" y="5708"/>
                      </a:lnTo>
                      <a:lnTo>
                        <a:pt x="3611" y="5681"/>
                      </a:lnTo>
                      <a:lnTo>
                        <a:pt x="3740" y="5654"/>
                      </a:lnTo>
                      <a:lnTo>
                        <a:pt x="3868" y="5621"/>
                      </a:lnTo>
                      <a:lnTo>
                        <a:pt x="3994" y="5585"/>
                      </a:lnTo>
                      <a:lnTo>
                        <a:pt x="4118" y="5543"/>
                      </a:lnTo>
                      <a:lnTo>
                        <a:pt x="4118" y="0"/>
                      </a:lnTo>
                      <a:lnTo>
                        <a:pt x="3994" y="42"/>
                      </a:lnTo>
                      <a:lnTo>
                        <a:pt x="3868" y="78"/>
                      </a:lnTo>
                      <a:lnTo>
                        <a:pt x="3740" y="111"/>
                      </a:lnTo>
                      <a:lnTo>
                        <a:pt x="3611" y="138"/>
                      </a:lnTo>
                      <a:lnTo>
                        <a:pt x="3478" y="165"/>
                      </a:lnTo>
                      <a:lnTo>
                        <a:pt x="3345" y="185"/>
                      </a:lnTo>
                      <a:lnTo>
                        <a:pt x="3209" y="203"/>
                      </a:lnTo>
                      <a:lnTo>
                        <a:pt x="3074" y="219"/>
                      </a:lnTo>
                      <a:lnTo>
                        <a:pt x="2936" y="232"/>
                      </a:lnTo>
                      <a:lnTo>
                        <a:pt x="2800" y="243"/>
                      </a:lnTo>
                      <a:lnTo>
                        <a:pt x="2662" y="250"/>
                      </a:lnTo>
                      <a:lnTo>
                        <a:pt x="2527" y="257"/>
                      </a:lnTo>
                      <a:lnTo>
                        <a:pt x="2391" y="263"/>
                      </a:lnTo>
                      <a:lnTo>
                        <a:pt x="2258" y="266"/>
                      </a:lnTo>
                      <a:lnTo>
                        <a:pt x="2124" y="270"/>
                      </a:lnTo>
                      <a:lnTo>
                        <a:pt x="1994" y="272"/>
                      </a:lnTo>
                      <a:lnTo>
                        <a:pt x="1863" y="272"/>
                      </a:lnTo>
                      <a:lnTo>
                        <a:pt x="1737" y="275"/>
                      </a:lnTo>
                      <a:lnTo>
                        <a:pt x="1613" y="277"/>
                      </a:lnTo>
                      <a:lnTo>
                        <a:pt x="1492" y="279"/>
                      </a:lnTo>
                      <a:lnTo>
                        <a:pt x="1373" y="284"/>
                      </a:lnTo>
                      <a:lnTo>
                        <a:pt x="1258" y="286"/>
                      </a:lnTo>
                      <a:lnTo>
                        <a:pt x="1149" y="293"/>
                      </a:lnTo>
                      <a:lnTo>
                        <a:pt x="1044" y="299"/>
                      </a:lnTo>
                      <a:lnTo>
                        <a:pt x="942" y="308"/>
                      </a:lnTo>
                      <a:lnTo>
                        <a:pt x="844" y="319"/>
                      </a:lnTo>
                      <a:lnTo>
                        <a:pt x="754" y="333"/>
                      </a:lnTo>
                      <a:lnTo>
                        <a:pt x="668" y="348"/>
                      </a:lnTo>
                      <a:lnTo>
                        <a:pt x="590" y="366"/>
                      </a:lnTo>
                      <a:lnTo>
                        <a:pt x="516" y="389"/>
                      </a:lnTo>
                      <a:lnTo>
                        <a:pt x="450" y="415"/>
                      </a:lnTo>
                      <a:lnTo>
                        <a:pt x="390" y="445"/>
                      </a:lnTo>
                      <a:lnTo>
                        <a:pt x="342" y="476"/>
                      </a:lnTo>
                      <a:lnTo>
                        <a:pt x="297" y="512"/>
                      </a:lnTo>
                      <a:lnTo>
                        <a:pt x="257" y="552"/>
                      </a:lnTo>
                      <a:lnTo>
                        <a:pt x="219" y="594"/>
                      </a:lnTo>
                      <a:lnTo>
                        <a:pt x="183" y="641"/>
                      </a:lnTo>
                      <a:lnTo>
                        <a:pt x="150" y="691"/>
                      </a:lnTo>
                      <a:lnTo>
                        <a:pt x="121" y="742"/>
                      </a:lnTo>
                      <a:lnTo>
                        <a:pt x="95" y="793"/>
                      </a:lnTo>
                      <a:lnTo>
                        <a:pt x="74" y="843"/>
                      </a:lnTo>
                      <a:lnTo>
                        <a:pt x="55" y="894"/>
                      </a:lnTo>
                      <a:lnTo>
                        <a:pt x="38" y="941"/>
                      </a:lnTo>
                      <a:lnTo>
                        <a:pt x="24" y="988"/>
                      </a:lnTo>
                      <a:lnTo>
                        <a:pt x="14" y="1030"/>
                      </a:lnTo>
                      <a:lnTo>
                        <a:pt x="5" y="1068"/>
                      </a:lnTo>
                      <a:lnTo>
                        <a:pt x="2" y="1102"/>
                      </a:lnTo>
                      <a:lnTo>
                        <a:pt x="0" y="1129"/>
                      </a:lnTo>
                      <a:lnTo>
                        <a:pt x="0" y="666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6200000"/>
                </a:gradFill>
                <a:ln w="7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ar-YE" dirty="0"/>
                </a:p>
              </p:txBody>
            </p:sp>
            <p:sp>
              <p:nvSpPr>
                <p:cNvPr id="15380" name="Freeform 13"/>
                <p:cNvSpPr>
                  <a:spLocks/>
                </p:cNvSpPr>
                <p:nvPr/>
              </p:nvSpPr>
              <p:spPr bwMode="auto">
                <a:xfrm>
                  <a:off x="178" y="31"/>
                  <a:ext cx="186" cy="6257"/>
                </a:xfrm>
                <a:custGeom>
                  <a:avLst/>
                  <a:gdLst>
                    <a:gd name="T0" fmla="*/ 186 w 186"/>
                    <a:gd name="T1" fmla="*/ 5572 h 6257"/>
                    <a:gd name="T2" fmla="*/ 146 w 186"/>
                    <a:gd name="T3" fmla="*/ 5648 h 6257"/>
                    <a:gd name="T4" fmla="*/ 107 w 186"/>
                    <a:gd name="T5" fmla="*/ 5731 h 6257"/>
                    <a:gd name="T6" fmla="*/ 77 w 186"/>
                    <a:gd name="T7" fmla="*/ 5816 h 6257"/>
                    <a:gd name="T8" fmla="*/ 50 w 186"/>
                    <a:gd name="T9" fmla="*/ 5903 h 6257"/>
                    <a:gd name="T10" fmla="*/ 29 w 186"/>
                    <a:gd name="T11" fmla="*/ 5990 h 6257"/>
                    <a:gd name="T12" fmla="*/ 12 w 186"/>
                    <a:gd name="T13" fmla="*/ 6080 h 6257"/>
                    <a:gd name="T14" fmla="*/ 3 w 186"/>
                    <a:gd name="T15" fmla="*/ 6169 h 6257"/>
                    <a:gd name="T16" fmla="*/ 0 w 186"/>
                    <a:gd name="T17" fmla="*/ 6257 h 6257"/>
                    <a:gd name="T18" fmla="*/ 0 w 186"/>
                    <a:gd name="T19" fmla="*/ 687 h 6257"/>
                    <a:gd name="T20" fmla="*/ 3 w 186"/>
                    <a:gd name="T21" fmla="*/ 600 h 6257"/>
                    <a:gd name="T22" fmla="*/ 12 w 186"/>
                    <a:gd name="T23" fmla="*/ 510 h 6257"/>
                    <a:gd name="T24" fmla="*/ 29 w 186"/>
                    <a:gd name="T25" fmla="*/ 421 h 6257"/>
                    <a:gd name="T26" fmla="*/ 50 w 186"/>
                    <a:gd name="T27" fmla="*/ 333 h 6257"/>
                    <a:gd name="T28" fmla="*/ 77 w 186"/>
                    <a:gd name="T29" fmla="*/ 246 h 6257"/>
                    <a:gd name="T30" fmla="*/ 107 w 186"/>
                    <a:gd name="T31" fmla="*/ 159 h 6257"/>
                    <a:gd name="T32" fmla="*/ 146 w 186"/>
                    <a:gd name="T33" fmla="*/ 79 h 6257"/>
                    <a:gd name="T34" fmla="*/ 186 w 186"/>
                    <a:gd name="T35" fmla="*/ 0 h 6257"/>
                    <a:gd name="T36" fmla="*/ 186 w 186"/>
                    <a:gd name="T37" fmla="*/ 5572 h 62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6257"/>
                    <a:gd name="T59" fmla="*/ 186 w 186"/>
                    <a:gd name="T60" fmla="*/ 6257 h 625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6257">
                      <a:moveTo>
                        <a:pt x="186" y="5572"/>
                      </a:moveTo>
                      <a:lnTo>
                        <a:pt x="146" y="5648"/>
                      </a:lnTo>
                      <a:lnTo>
                        <a:pt x="107" y="5731"/>
                      </a:lnTo>
                      <a:lnTo>
                        <a:pt x="77" y="5816"/>
                      </a:lnTo>
                      <a:lnTo>
                        <a:pt x="50" y="5903"/>
                      </a:lnTo>
                      <a:lnTo>
                        <a:pt x="29" y="5990"/>
                      </a:lnTo>
                      <a:lnTo>
                        <a:pt x="12" y="6080"/>
                      </a:lnTo>
                      <a:lnTo>
                        <a:pt x="3" y="6169"/>
                      </a:lnTo>
                      <a:lnTo>
                        <a:pt x="0" y="6257"/>
                      </a:lnTo>
                      <a:lnTo>
                        <a:pt x="0" y="687"/>
                      </a:lnTo>
                      <a:lnTo>
                        <a:pt x="3" y="600"/>
                      </a:lnTo>
                      <a:lnTo>
                        <a:pt x="12" y="510"/>
                      </a:lnTo>
                      <a:lnTo>
                        <a:pt x="29" y="421"/>
                      </a:lnTo>
                      <a:lnTo>
                        <a:pt x="50" y="333"/>
                      </a:lnTo>
                      <a:lnTo>
                        <a:pt x="77" y="246"/>
                      </a:lnTo>
                      <a:lnTo>
                        <a:pt x="107" y="159"/>
                      </a:lnTo>
                      <a:lnTo>
                        <a:pt x="146" y="79"/>
                      </a:lnTo>
                      <a:lnTo>
                        <a:pt x="186" y="0"/>
                      </a:lnTo>
                      <a:lnTo>
                        <a:pt x="186" y="557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</a:gradFill>
                <a:ln w="7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ar-YE" dirty="0"/>
                </a:p>
              </p:txBody>
            </p:sp>
            <p:sp>
              <p:nvSpPr>
                <p:cNvPr id="15381" name="Freeform 12"/>
                <p:cNvSpPr>
                  <a:spLocks/>
                </p:cNvSpPr>
                <p:nvPr/>
              </p:nvSpPr>
              <p:spPr bwMode="auto">
                <a:xfrm>
                  <a:off x="8596" y="63"/>
                  <a:ext cx="188" cy="6225"/>
                </a:xfrm>
                <a:custGeom>
                  <a:avLst/>
                  <a:gdLst>
                    <a:gd name="T0" fmla="*/ 0 w 188"/>
                    <a:gd name="T1" fmla="*/ 5540 h 6225"/>
                    <a:gd name="T2" fmla="*/ 43 w 188"/>
                    <a:gd name="T3" fmla="*/ 5616 h 6225"/>
                    <a:gd name="T4" fmla="*/ 78 w 188"/>
                    <a:gd name="T5" fmla="*/ 5699 h 6225"/>
                    <a:gd name="T6" fmla="*/ 112 w 188"/>
                    <a:gd name="T7" fmla="*/ 5784 h 6225"/>
                    <a:gd name="T8" fmla="*/ 138 w 188"/>
                    <a:gd name="T9" fmla="*/ 5871 h 6225"/>
                    <a:gd name="T10" fmla="*/ 159 w 188"/>
                    <a:gd name="T11" fmla="*/ 5958 h 6225"/>
                    <a:gd name="T12" fmla="*/ 176 w 188"/>
                    <a:gd name="T13" fmla="*/ 6048 h 6225"/>
                    <a:gd name="T14" fmla="*/ 185 w 188"/>
                    <a:gd name="T15" fmla="*/ 6137 h 6225"/>
                    <a:gd name="T16" fmla="*/ 188 w 188"/>
                    <a:gd name="T17" fmla="*/ 6225 h 6225"/>
                    <a:gd name="T18" fmla="*/ 188 w 188"/>
                    <a:gd name="T19" fmla="*/ 686 h 6225"/>
                    <a:gd name="T20" fmla="*/ 185 w 188"/>
                    <a:gd name="T21" fmla="*/ 599 h 6225"/>
                    <a:gd name="T22" fmla="*/ 176 w 188"/>
                    <a:gd name="T23" fmla="*/ 509 h 6225"/>
                    <a:gd name="T24" fmla="*/ 159 w 188"/>
                    <a:gd name="T25" fmla="*/ 420 h 6225"/>
                    <a:gd name="T26" fmla="*/ 138 w 188"/>
                    <a:gd name="T27" fmla="*/ 331 h 6225"/>
                    <a:gd name="T28" fmla="*/ 112 w 188"/>
                    <a:gd name="T29" fmla="*/ 243 h 6225"/>
                    <a:gd name="T30" fmla="*/ 78 w 188"/>
                    <a:gd name="T31" fmla="*/ 158 h 6225"/>
                    <a:gd name="T32" fmla="*/ 43 w 188"/>
                    <a:gd name="T33" fmla="*/ 76 h 6225"/>
                    <a:gd name="T34" fmla="*/ 0 w 188"/>
                    <a:gd name="T35" fmla="*/ 0 h 6225"/>
                    <a:gd name="T36" fmla="*/ 0 w 188"/>
                    <a:gd name="T37" fmla="*/ 5540 h 62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8"/>
                    <a:gd name="T58" fmla="*/ 0 h 6225"/>
                    <a:gd name="T59" fmla="*/ 188 w 188"/>
                    <a:gd name="T60" fmla="*/ 6225 h 62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8" h="6225">
                      <a:moveTo>
                        <a:pt x="0" y="5540"/>
                      </a:moveTo>
                      <a:lnTo>
                        <a:pt x="43" y="5616"/>
                      </a:lnTo>
                      <a:lnTo>
                        <a:pt x="78" y="5699"/>
                      </a:lnTo>
                      <a:lnTo>
                        <a:pt x="112" y="5784"/>
                      </a:lnTo>
                      <a:lnTo>
                        <a:pt x="138" y="5871"/>
                      </a:lnTo>
                      <a:lnTo>
                        <a:pt x="159" y="5958"/>
                      </a:lnTo>
                      <a:lnTo>
                        <a:pt x="176" y="6048"/>
                      </a:lnTo>
                      <a:lnTo>
                        <a:pt x="185" y="6137"/>
                      </a:lnTo>
                      <a:lnTo>
                        <a:pt x="188" y="6225"/>
                      </a:lnTo>
                      <a:lnTo>
                        <a:pt x="188" y="686"/>
                      </a:lnTo>
                      <a:lnTo>
                        <a:pt x="185" y="599"/>
                      </a:lnTo>
                      <a:lnTo>
                        <a:pt x="176" y="509"/>
                      </a:lnTo>
                      <a:lnTo>
                        <a:pt x="159" y="420"/>
                      </a:lnTo>
                      <a:lnTo>
                        <a:pt x="138" y="331"/>
                      </a:lnTo>
                      <a:lnTo>
                        <a:pt x="112" y="243"/>
                      </a:lnTo>
                      <a:lnTo>
                        <a:pt x="78" y="158"/>
                      </a:lnTo>
                      <a:lnTo>
                        <a:pt x="43" y="76"/>
                      </a:lnTo>
                      <a:lnTo>
                        <a:pt x="0" y="0"/>
                      </a:lnTo>
                      <a:lnTo>
                        <a:pt x="0" y="5540"/>
                      </a:lnTo>
                      <a:close/>
                    </a:path>
                  </a:pathLst>
                </a:custGeom>
                <a:solidFill>
                  <a:srgbClr val="C5CCCC"/>
                </a:solidFill>
                <a:ln w="7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ar-YE" dirty="0"/>
                </a:p>
              </p:txBody>
            </p:sp>
            <p:sp>
              <p:nvSpPr>
                <p:cNvPr id="15382" name="Freeform 11"/>
                <p:cNvSpPr>
                  <a:spLocks/>
                </p:cNvSpPr>
                <p:nvPr/>
              </p:nvSpPr>
              <p:spPr bwMode="auto">
                <a:xfrm>
                  <a:off x="178" y="5601"/>
                  <a:ext cx="4302" cy="1131"/>
                </a:xfrm>
                <a:custGeom>
                  <a:avLst/>
                  <a:gdLst>
                    <a:gd name="T0" fmla="*/ 4302 w 4302"/>
                    <a:gd name="T1" fmla="*/ 1129 h 1131"/>
                    <a:gd name="T2" fmla="*/ 4300 w 4302"/>
                    <a:gd name="T3" fmla="*/ 1102 h 1131"/>
                    <a:gd name="T4" fmla="*/ 4297 w 4302"/>
                    <a:gd name="T5" fmla="*/ 1069 h 1131"/>
                    <a:gd name="T6" fmla="*/ 4288 w 4302"/>
                    <a:gd name="T7" fmla="*/ 1031 h 1131"/>
                    <a:gd name="T8" fmla="*/ 4278 w 4302"/>
                    <a:gd name="T9" fmla="*/ 988 h 1131"/>
                    <a:gd name="T10" fmla="*/ 4264 w 4302"/>
                    <a:gd name="T11" fmla="*/ 941 h 1131"/>
                    <a:gd name="T12" fmla="*/ 4247 w 4302"/>
                    <a:gd name="T13" fmla="*/ 894 h 1131"/>
                    <a:gd name="T14" fmla="*/ 4228 w 4302"/>
                    <a:gd name="T15" fmla="*/ 845 h 1131"/>
                    <a:gd name="T16" fmla="*/ 4207 w 4302"/>
                    <a:gd name="T17" fmla="*/ 794 h 1131"/>
                    <a:gd name="T18" fmla="*/ 4181 w 4302"/>
                    <a:gd name="T19" fmla="*/ 742 h 1131"/>
                    <a:gd name="T20" fmla="*/ 4152 w 4302"/>
                    <a:gd name="T21" fmla="*/ 693 h 1131"/>
                    <a:gd name="T22" fmla="*/ 4119 w 4302"/>
                    <a:gd name="T23" fmla="*/ 644 h 1131"/>
                    <a:gd name="T24" fmla="*/ 4083 w 4302"/>
                    <a:gd name="T25" fmla="*/ 597 h 1131"/>
                    <a:gd name="T26" fmla="*/ 4045 w 4302"/>
                    <a:gd name="T27" fmla="*/ 555 h 1131"/>
                    <a:gd name="T28" fmla="*/ 4005 w 4302"/>
                    <a:gd name="T29" fmla="*/ 514 h 1131"/>
                    <a:gd name="T30" fmla="*/ 3959 w 4302"/>
                    <a:gd name="T31" fmla="*/ 479 h 1131"/>
                    <a:gd name="T32" fmla="*/ 3912 w 4302"/>
                    <a:gd name="T33" fmla="*/ 447 h 1131"/>
                    <a:gd name="T34" fmla="*/ 3852 w 4302"/>
                    <a:gd name="T35" fmla="*/ 418 h 1131"/>
                    <a:gd name="T36" fmla="*/ 3786 w 4302"/>
                    <a:gd name="T37" fmla="*/ 391 h 1131"/>
                    <a:gd name="T38" fmla="*/ 3712 w 4302"/>
                    <a:gd name="T39" fmla="*/ 369 h 1131"/>
                    <a:gd name="T40" fmla="*/ 3633 w 4302"/>
                    <a:gd name="T41" fmla="*/ 351 h 1131"/>
                    <a:gd name="T42" fmla="*/ 3548 w 4302"/>
                    <a:gd name="T43" fmla="*/ 335 h 1131"/>
                    <a:gd name="T44" fmla="*/ 3457 w 4302"/>
                    <a:gd name="T45" fmla="*/ 322 h 1131"/>
                    <a:gd name="T46" fmla="*/ 3362 w 4302"/>
                    <a:gd name="T47" fmla="*/ 311 h 1131"/>
                    <a:gd name="T48" fmla="*/ 3260 w 4302"/>
                    <a:gd name="T49" fmla="*/ 302 h 1131"/>
                    <a:gd name="T50" fmla="*/ 3155 w 4302"/>
                    <a:gd name="T51" fmla="*/ 295 h 1131"/>
                    <a:gd name="T52" fmla="*/ 3043 w 4302"/>
                    <a:gd name="T53" fmla="*/ 289 h 1131"/>
                    <a:gd name="T54" fmla="*/ 2929 w 4302"/>
                    <a:gd name="T55" fmla="*/ 286 h 1131"/>
                    <a:gd name="T56" fmla="*/ 2813 w 4302"/>
                    <a:gd name="T57" fmla="*/ 282 h 1131"/>
                    <a:gd name="T58" fmla="*/ 2691 w 4302"/>
                    <a:gd name="T59" fmla="*/ 280 h 1131"/>
                    <a:gd name="T60" fmla="*/ 2568 w 4302"/>
                    <a:gd name="T61" fmla="*/ 277 h 1131"/>
                    <a:gd name="T62" fmla="*/ 2439 w 4302"/>
                    <a:gd name="T63" fmla="*/ 275 h 1131"/>
                    <a:gd name="T64" fmla="*/ 2311 w 4302"/>
                    <a:gd name="T65" fmla="*/ 273 h 1131"/>
                    <a:gd name="T66" fmla="*/ 2180 w 4302"/>
                    <a:gd name="T67" fmla="*/ 271 h 1131"/>
                    <a:gd name="T68" fmla="*/ 2046 w 4302"/>
                    <a:gd name="T69" fmla="*/ 268 h 1131"/>
                    <a:gd name="T70" fmla="*/ 1913 w 4302"/>
                    <a:gd name="T71" fmla="*/ 264 h 1131"/>
                    <a:gd name="T72" fmla="*/ 1778 w 4302"/>
                    <a:gd name="T73" fmla="*/ 259 h 1131"/>
                    <a:gd name="T74" fmla="*/ 1640 w 4302"/>
                    <a:gd name="T75" fmla="*/ 253 h 1131"/>
                    <a:gd name="T76" fmla="*/ 1504 w 4302"/>
                    <a:gd name="T77" fmla="*/ 244 h 1131"/>
                    <a:gd name="T78" fmla="*/ 1366 w 4302"/>
                    <a:gd name="T79" fmla="*/ 235 h 1131"/>
                    <a:gd name="T80" fmla="*/ 1230 w 4302"/>
                    <a:gd name="T81" fmla="*/ 221 h 1131"/>
                    <a:gd name="T82" fmla="*/ 1095 w 4302"/>
                    <a:gd name="T83" fmla="*/ 206 h 1131"/>
                    <a:gd name="T84" fmla="*/ 959 w 4302"/>
                    <a:gd name="T85" fmla="*/ 188 h 1131"/>
                    <a:gd name="T86" fmla="*/ 826 w 4302"/>
                    <a:gd name="T87" fmla="*/ 166 h 1131"/>
                    <a:gd name="T88" fmla="*/ 693 w 4302"/>
                    <a:gd name="T89" fmla="*/ 141 h 1131"/>
                    <a:gd name="T90" fmla="*/ 562 w 4302"/>
                    <a:gd name="T91" fmla="*/ 112 h 1131"/>
                    <a:gd name="T92" fmla="*/ 433 w 4302"/>
                    <a:gd name="T93" fmla="*/ 78 h 1131"/>
                    <a:gd name="T94" fmla="*/ 307 w 4302"/>
                    <a:gd name="T95" fmla="*/ 43 h 1131"/>
                    <a:gd name="T96" fmla="*/ 184 w 4302"/>
                    <a:gd name="T97" fmla="*/ 0 h 1131"/>
                    <a:gd name="T98" fmla="*/ 117 w 4302"/>
                    <a:gd name="T99" fmla="*/ 136 h 1131"/>
                    <a:gd name="T100" fmla="*/ 62 w 4302"/>
                    <a:gd name="T101" fmla="*/ 284 h 1131"/>
                    <a:gd name="T102" fmla="*/ 24 w 4302"/>
                    <a:gd name="T103" fmla="*/ 438 h 1131"/>
                    <a:gd name="T104" fmla="*/ 3 w 4302"/>
                    <a:gd name="T105" fmla="*/ 593 h 1131"/>
                    <a:gd name="T106" fmla="*/ 0 w 4302"/>
                    <a:gd name="T107" fmla="*/ 742 h 1131"/>
                    <a:gd name="T108" fmla="*/ 19 w 4302"/>
                    <a:gd name="T109" fmla="*/ 886 h 1131"/>
                    <a:gd name="T110" fmla="*/ 60 w 4302"/>
                    <a:gd name="T111" fmla="*/ 1017 h 1131"/>
                    <a:gd name="T112" fmla="*/ 122 w 4302"/>
                    <a:gd name="T113" fmla="*/ 1131 h 1131"/>
                    <a:gd name="T114" fmla="*/ 4302 w 4302"/>
                    <a:gd name="T115" fmla="*/ 1129 h 113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02"/>
                    <a:gd name="T175" fmla="*/ 0 h 1131"/>
                    <a:gd name="T176" fmla="*/ 4302 w 4302"/>
                    <a:gd name="T177" fmla="*/ 1131 h 113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02" h="1131">
                      <a:moveTo>
                        <a:pt x="4302" y="1129"/>
                      </a:moveTo>
                      <a:lnTo>
                        <a:pt x="4300" y="1102"/>
                      </a:lnTo>
                      <a:lnTo>
                        <a:pt x="4297" y="1069"/>
                      </a:lnTo>
                      <a:lnTo>
                        <a:pt x="4288" y="1031"/>
                      </a:lnTo>
                      <a:lnTo>
                        <a:pt x="4278" y="988"/>
                      </a:lnTo>
                      <a:lnTo>
                        <a:pt x="4264" y="941"/>
                      </a:lnTo>
                      <a:lnTo>
                        <a:pt x="4247" y="894"/>
                      </a:lnTo>
                      <a:lnTo>
                        <a:pt x="4228" y="845"/>
                      </a:lnTo>
                      <a:lnTo>
                        <a:pt x="4207" y="794"/>
                      </a:lnTo>
                      <a:lnTo>
                        <a:pt x="4181" y="742"/>
                      </a:lnTo>
                      <a:lnTo>
                        <a:pt x="4152" y="693"/>
                      </a:lnTo>
                      <a:lnTo>
                        <a:pt x="4119" y="644"/>
                      </a:lnTo>
                      <a:lnTo>
                        <a:pt x="4083" y="597"/>
                      </a:lnTo>
                      <a:lnTo>
                        <a:pt x="4045" y="555"/>
                      </a:lnTo>
                      <a:lnTo>
                        <a:pt x="4005" y="514"/>
                      </a:lnTo>
                      <a:lnTo>
                        <a:pt x="3959" y="479"/>
                      </a:lnTo>
                      <a:lnTo>
                        <a:pt x="3912" y="447"/>
                      </a:lnTo>
                      <a:lnTo>
                        <a:pt x="3852" y="418"/>
                      </a:lnTo>
                      <a:lnTo>
                        <a:pt x="3786" y="391"/>
                      </a:lnTo>
                      <a:lnTo>
                        <a:pt x="3712" y="369"/>
                      </a:lnTo>
                      <a:lnTo>
                        <a:pt x="3633" y="351"/>
                      </a:lnTo>
                      <a:lnTo>
                        <a:pt x="3548" y="335"/>
                      </a:lnTo>
                      <a:lnTo>
                        <a:pt x="3457" y="322"/>
                      </a:lnTo>
                      <a:lnTo>
                        <a:pt x="3362" y="311"/>
                      </a:lnTo>
                      <a:lnTo>
                        <a:pt x="3260" y="302"/>
                      </a:lnTo>
                      <a:lnTo>
                        <a:pt x="3155" y="295"/>
                      </a:lnTo>
                      <a:lnTo>
                        <a:pt x="3043" y="289"/>
                      </a:lnTo>
                      <a:lnTo>
                        <a:pt x="2929" y="286"/>
                      </a:lnTo>
                      <a:lnTo>
                        <a:pt x="2813" y="282"/>
                      </a:lnTo>
                      <a:lnTo>
                        <a:pt x="2691" y="280"/>
                      </a:lnTo>
                      <a:lnTo>
                        <a:pt x="2568" y="277"/>
                      </a:lnTo>
                      <a:lnTo>
                        <a:pt x="2439" y="275"/>
                      </a:lnTo>
                      <a:lnTo>
                        <a:pt x="2311" y="273"/>
                      </a:lnTo>
                      <a:lnTo>
                        <a:pt x="2180" y="271"/>
                      </a:lnTo>
                      <a:lnTo>
                        <a:pt x="2046" y="268"/>
                      </a:lnTo>
                      <a:lnTo>
                        <a:pt x="1913" y="264"/>
                      </a:lnTo>
                      <a:lnTo>
                        <a:pt x="1778" y="259"/>
                      </a:lnTo>
                      <a:lnTo>
                        <a:pt x="1640" y="253"/>
                      </a:lnTo>
                      <a:lnTo>
                        <a:pt x="1504" y="244"/>
                      </a:lnTo>
                      <a:lnTo>
                        <a:pt x="1366" y="235"/>
                      </a:lnTo>
                      <a:lnTo>
                        <a:pt x="1230" y="221"/>
                      </a:lnTo>
                      <a:lnTo>
                        <a:pt x="1095" y="206"/>
                      </a:lnTo>
                      <a:lnTo>
                        <a:pt x="959" y="188"/>
                      </a:lnTo>
                      <a:lnTo>
                        <a:pt x="826" y="166"/>
                      </a:lnTo>
                      <a:lnTo>
                        <a:pt x="693" y="141"/>
                      </a:lnTo>
                      <a:lnTo>
                        <a:pt x="562" y="112"/>
                      </a:lnTo>
                      <a:lnTo>
                        <a:pt x="433" y="78"/>
                      </a:lnTo>
                      <a:lnTo>
                        <a:pt x="307" y="43"/>
                      </a:lnTo>
                      <a:lnTo>
                        <a:pt x="184" y="0"/>
                      </a:lnTo>
                      <a:lnTo>
                        <a:pt x="117" y="136"/>
                      </a:lnTo>
                      <a:lnTo>
                        <a:pt x="62" y="284"/>
                      </a:lnTo>
                      <a:lnTo>
                        <a:pt x="24" y="438"/>
                      </a:lnTo>
                      <a:lnTo>
                        <a:pt x="3" y="593"/>
                      </a:lnTo>
                      <a:lnTo>
                        <a:pt x="0" y="742"/>
                      </a:lnTo>
                      <a:lnTo>
                        <a:pt x="19" y="886"/>
                      </a:lnTo>
                      <a:lnTo>
                        <a:pt x="60" y="1017"/>
                      </a:lnTo>
                      <a:lnTo>
                        <a:pt x="122" y="1131"/>
                      </a:lnTo>
                      <a:lnTo>
                        <a:pt x="4302" y="112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/>
                </a:gradFill>
                <a:ln w="7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ar-YE" dirty="0"/>
                </a:p>
              </p:txBody>
            </p:sp>
            <p:sp>
              <p:nvSpPr>
                <p:cNvPr id="15383" name="Freeform 10"/>
                <p:cNvSpPr>
                  <a:spLocks/>
                </p:cNvSpPr>
                <p:nvPr/>
              </p:nvSpPr>
              <p:spPr bwMode="auto">
                <a:xfrm>
                  <a:off x="4478" y="5601"/>
                  <a:ext cx="4303" cy="1131"/>
                </a:xfrm>
                <a:custGeom>
                  <a:avLst/>
                  <a:gdLst>
                    <a:gd name="T0" fmla="*/ 0 w 4303"/>
                    <a:gd name="T1" fmla="*/ 1129 h 1131"/>
                    <a:gd name="T2" fmla="*/ 2 w 4303"/>
                    <a:gd name="T3" fmla="*/ 1102 h 1131"/>
                    <a:gd name="T4" fmla="*/ 4 w 4303"/>
                    <a:gd name="T5" fmla="*/ 1069 h 1131"/>
                    <a:gd name="T6" fmla="*/ 14 w 4303"/>
                    <a:gd name="T7" fmla="*/ 1031 h 1131"/>
                    <a:gd name="T8" fmla="*/ 23 w 4303"/>
                    <a:gd name="T9" fmla="*/ 988 h 1131"/>
                    <a:gd name="T10" fmla="*/ 38 w 4303"/>
                    <a:gd name="T11" fmla="*/ 941 h 1131"/>
                    <a:gd name="T12" fmla="*/ 54 w 4303"/>
                    <a:gd name="T13" fmla="*/ 894 h 1131"/>
                    <a:gd name="T14" fmla="*/ 73 w 4303"/>
                    <a:gd name="T15" fmla="*/ 845 h 1131"/>
                    <a:gd name="T16" fmla="*/ 95 w 4303"/>
                    <a:gd name="T17" fmla="*/ 794 h 1131"/>
                    <a:gd name="T18" fmla="*/ 121 w 4303"/>
                    <a:gd name="T19" fmla="*/ 742 h 1131"/>
                    <a:gd name="T20" fmla="*/ 149 w 4303"/>
                    <a:gd name="T21" fmla="*/ 693 h 1131"/>
                    <a:gd name="T22" fmla="*/ 183 w 4303"/>
                    <a:gd name="T23" fmla="*/ 644 h 1131"/>
                    <a:gd name="T24" fmla="*/ 218 w 4303"/>
                    <a:gd name="T25" fmla="*/ 597 h 1131"/>
                    <a:gd name="T26" fmla="*/ 256 w 4303"/>
                    <a:gd name="T27" fmla="*/ 555 h 1131"/>
                    <a:gd name="T28" fmla="*/ 297 w 4303"/>
                    <a:gd name="T29" fmla="*/ 514 h 1131"/>
                    <a:gd name="T30" fmla="*/ 342 w 4303"/>
                    <a:gd name="T31" fmla="*/ 479 h 1131"/>
                    <a:gd name="T32" fmla="*/ 390 w 4303"/>
                    <a:gd name="T33" fmla="*/ 447 h 1131"/>
                    <a:gd name="T34" fmla="*/ 449 w 4303"/>
                    <a:gd name="T35" fmla="*/ 418 h 1131"/>
                    <a:gd name="T36" fmla="*/ 516 w 4303"/>
                    <a:gd name="T37" fmla="*/ 391 h 1131"/>
                    <a:gd name="T38" fmla="*/ 590 w 4303"/>
                    <a:gd name="T39" fmla="*/ 369 h 1131"/>
                    <a:gd name="T40" fmla="*/ 668 w 4303"/>
                    <a:gd name="T41" fmla="*/ 351 h 1131"/>
                    <a:gd name="T42" fmla="*/ 754 w 4303"/>
                    <a:gd name="T43" fmla="*/ 335 h 1131"/>
                    <a:gd name="T44" fmla="*/ 844 w 4303"/>
                    <a:gd name="T45" fmla="*/ 322 h 1131"/>
                    <a:gd name="T46" fmla="*/ 939 w 4303"/>
                    <a:gd name="T47" fmla="*/ 311 h 1131"/>
                    <a:gd name="T48" fmla="*/ 1042 w 4303"/>
                    <a:gd name="T49" fmla="*/ 302 h 1131"/>
                    <a:gd name="T50" fmla="*/ 1146 w 4303"/>
                    <a:gd name="T51" fmla="*/ 295 h 1131"/>
                    <a:gd name="T52" fmla="*/ 1258 w 4303"/>
                    <a:gd name="T53" fmla="*/ 289 h 1131"/>
                    <a:gd name="T54" fmla="*/ 1372 w 4303"/>
                    <a:gd name="T55" fmla="*/ 286 h 1131"/>
                    <a:gd name="T56" fmla="*/ 1489 w 4303"/>
                    <a:gd name="T57" fmla="*/ 282 h 1131"/>
                    <a:gd name="T58" fmla="*/ 1610 w 4303"/>
                    <a:gd name="T59" fmla="*/ 280 h 1131"/>
                    <a:gd name="T60" fmla="*/ 1734 w 4303"/>
                    <a:gd name="T61" fmla="*/ 277 h 1131"/>
                    <a:gd name="T62" fmla="*/ 1862 w 4303"/>
                    <a:gd name="T63" fmla="*/ 275 h 1131"/>
                    <a:gd name="T64" fmla="*/ 1991 w 4303"/>
                    <a:gd name="T65" fmla="*/ 273 h 1131"/>
                    <a:gd name="T66" fmla="*/ 2122 w 4303"/>
                    <a:gd name="T67" fmla="*/ 271 h 1131"/>
                    <a:gd name="T68" fmla="*/ 2255 w 4303"/>
                    <a:gd name="T69" fmla="*/ 268 h 1131"/>
                    <a:gd name="T70" fmla="*/ 2388 w 4303"/>
                    <a:gd name="T71" fmla="*/ 264 h 1131"/>
                    <a:gd name="T72" fmla="*/ 2524 w 4303"/>
                    <a:gd name="T73" fmla="*/ 259 h 1131"/>
                    <a:gd name="T74" fmla="*/ 2662 w 4303"/>
                    <a:gd name="T75" fmla="*/ 253 h 1131"/>
                    <a:gd name="T76" fmla="*/ 2797 w 4303"/>
                    <a:gd name="T77" fmla="*/ 244 h 1131"/>
                    <a:gd name="T78" fmla="*/ 2935 w 4303"/>
                    <a:gd name="T79" fmla="*/ 235 h 1131"/>
                    <a:gd name="T80" fmla="*/ 3071 w 4303"/>
                    <a:gd name="T81" fmla="*/ 221 h 1131"/>
                    <a:gd name="T82" fmla="*/ 3207 w 4303"/>
                    <a:gd name="T83" fmla="*/ 206 h 1131"/>
                    <a:gd name="T84" fmla="*/ 3342 w 4303"/>
                    <a:gd name="T85" fmla="*/ 188 h 1131"/>
                    <a:gd name="T86" fmla="*/ 3475 w 4303"/>
                    <a:gd name="T87" fmla="*/ 166 h 1131"/>
                    <a:gd name="T88" fmla="*/ 3609 w 4303"/>
                    <a:gd name="T89" fmla="*/ 141 h 1131"/>
                    <a:gd name="T90" fmla="*/ 3740 w 4303"/>
                    <a:gd name="T91" fmla="*/ 112 h 1131"/>
                    <a:gd name="T92" fmla="*/ 3868 w 4303"/>
                    <a:gd name="T93" fmla="*/ 78 h 1131"/>
                    <a:gd name="T94" fmla="*/ 3994 w 4303"/>
                    <a:gd name="T95" fmla="*/ 43 h 1131"/>
                    <a:gd name="T96" fmla="*/ 4118 w 4303"/>
                    <a:gd name="T97" fmla="*/ 0 h 1131"/>
                    <a:gd name="T98" fmla="*/ 4187 w 4303"/>
                    <a:gd name="T99" fmla="*/ 136 h 1131"/>
                    <a:gd name="T100" fmla="*/ 4242 w 4303"/>
                    <a:gd name="T101" fmla="*/ 284 h 1131"/>
                    <a:gd name="T102" fmla="*/ 4280 w 4303"/>
                    <a:gd name="T103" fmla="*/ 438 h 1131"/>
                    <a:gd name="T104" fmla="*/ 4301 w 4303"/>
                    <a:gd name="T105" fmla="*/ 593 h 1131"/>
                    <a:gd name="T106" fmla="*/ 4303 w 4303"/>
                    <a:gd name="T107" fmla="*/ 742 h 1131"/>
                    <a:gd name="T108" fmla="*/ 4287 w 4303"/>
                    <a:gd name="T109" fmla="*/ 886 h 1131"/>
                    <a:gd name="T110" fmla="*/ 4246 w 4303"/>
                    <a:gd name="T111" fmla="*/ 1017 h 1131"/>
                    <a:gd name="T112" fmla="*/ 4184 w 4303"/>
                    <a:gd name="T113" fmla="*/ 1131 h 1131"/>
                    <a:gd name="T114" fmla="*/ 0 w 4303"/>
                    <a:gd name="T115" fmla="*/ 1129 h 113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03"/>
                    <a:gd name="T175" fmla="*/ 0 h 1131"/>
                    <a:gd name="T176" fmla="*/ 4303 w 4303"/>
                    <a:gd name="T177" fmla="*/ 1131 h 113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03" h="1131">
                      <a:moveTo>
                        <a:pt x="0" y="1129"/>
                      </a:moveTo>
                      <a:lnTo>
                        <a:pt x="2" y="1102"/>
                      </a:lnTo>
                      <a:lnTo>
                        <a:pt x="4" y="1069"/>
                      </a:lnTo>
                      <a:lnTo>
                        <a:pt x="14" y="1031"/>
                      </a:lnTo>
                      <a:lnTo>
                        <a:pt x="23" y="988"/>
                      </a:lnTo>
                      <a:lnTo>
                        <a:pt x="38" y="941"/>
                      </a:lnTo>
                      <a:lnTo>
                        <a:pt x="54" y="894"/>
                      </a:lnTo>
                      <a:lnTo>
                        <a:pt x="73" y="845"/>
                      </a:lnTo>
                      <a:lnTo>
                        <a:pt x="95" y="794"/>
                      </a:lnTo>
                      <a:lnTo>
                        <a:pt x="121" y="742"/>
                      </a:lnTo>
                      <a:lnTo>
                        <a:pt x="149" y="693"/>
                      </a:lnTo>
                      <a:lnTo>
                        <a:pt x="183" y="644"/>
                      </a:lnTo>
                      <a:lnTo>
                        <a:pt x="218" y="597"/>
                      </a:lnTo>
                      <a:lnTo>
                        <a:pt x="256" y="555"/>
                      </a:lnTo>
                      <a:lnTo>
                        <a:pt x="297" y="514"/>
                      </a:lnTo>
                      <a:lnTo>
                        <a:pt x="342" y="479"/>
                      </a:lnTo>
                      <a:lnTo>
                        <a:pt x="390" y="447"/>
                      </a:lnTo>
                      <a:lnTo>
                        <a:pt x="449" y="418"/>
                      </a:lnTo>
                      <a:lnTo>
                        <a:pt x="516" y="391"/>
                      </a:lnTo>
                      <a:lnTo>
                        <a:pt x="590" y="369"/>
                      </a:lnTo>
                      <a:lnTo>
                        <a:pt x="668" y="351"/>
                      </a:lnTo>
                      <a:lnTo>
                        <a:pt x="754" y="335"/>
                      </a:lnTo>
                      <a:lnTo>
                        <a:pt x="844" y="322"/>
                      </a:lnTo>
                      <a:lnTo>
                        <a:pt x="939" y="311"/>
                      </a:lnTo>
                      <a:lnTo>
                        <a:pt x="1042" y="302"/>
                      </a:lnTo>
                      <a:lnTo>
                        <a:pt x="1146" y="295"/>
                      </a:lnTo>
                      <a:lnTo>
                        <a:pt x="1258" y="289"/>
                      </a:lnTo>
                      <a:lnTo>
                        <a:pt x="1372" y="286"/>
                      </a:lnTo>
                      <a:lnTo>
                        <a:pt x="1489" y="282"/>
                      </a:lnTo>
                      <a:lnTo>
                        <a:pt x="1610" y="280"/>
                      </a:lnTo>
                      <a:lnTo>
                        <a:pt x="1734" y="277"/>
                      </a:lnTo>
                      <a:lnTo>
                        <a:pt x="1862" y="275"/>
                      </a:lnTo>
                      <a:lnTo>
                        <a:pt x="1991" y="273"/>
                      </a:lnTo>
                      <a:lnTo>
                        <a:pt x="2122" y="271"/>
                      </a:lnTo>
                      <a:lnTo>
                        <a:pt x="2255" y="268"/>
                      </a:lnTo>
                      <a:lnTo>
                        <a:pt x="2388" y="264"/>
                      </a:lnTo>
                      <a:lnTo>
                        <a:pt x="2524" y="259"/>
                      </a:lnTo>
                      <a:lnTo>
                        <a:pt x="2662" y="253"/>
                      </a:lnTo>
                      <a:lnTo>
                        <a:pt x="2797" y="244"/>
                      </a:lnTo>
                      <a:lnTo>
                        <a:pt x="2935" y="235"/>
                      </a:lnTo>
                      <a:lnTo>
                        <a:pt x="3071" y="221"/>
                      </a:lnTo>
                      <a:lnTo>
                        <a:pt x="3207" y="206"/>
                      </a:lnTo>
                      <a:lnTo>
                        <a:pt x="3342" y="188"/>
                      </a:lnTo>
                      <a:lnTo>
                        <a:pt x="3475" y="166"/>
                      </a:lnTo>
                      <a:lnTo>
                        <a:pt x="3609" y="141"/>
                      </a:lnTo>
                      <a:lnTo>
                        <a:pt x="3740" y="112"/>
                      </a:lnTo>
                      <a:lnTo>
                        <a:pt x="3868" y="78"/>
                      </a:lnTo>
                      <a:lnTo>
                        <a:pt x="3994" y="43"/>
                      </a:lnTo>
                      <a:lnTo>
                        <a:pt x="4118" y="0"/>
                      </a:lnTo>
                      <a:lnTo>
                        <a:pt x="4187" y="136"/>
                      </a:lnTo>
                      <a:lnTo>
                        <a:pt x="4242" y="284"/>
                      </a:lnTo>
                      <a:lnTo>
                        <a:pt x="4280" y="438"/>
                      </a:lnTo>
                      <a:lnTo>
                        <a:pt x="4301" y="593"/>
                      </a:lnTo>
                      <a:lnTo>
                        <a:pt x="4303" y="742"/>
                      </a:lnTo>
                      <a:lnTo>
                        <a:pt x="4287" y="886"/>
                      </a:lnTo>
                      <a:lnTo>
                        <a:pt x="4246" y="1017"/>
                      </a:lnTo>
                      <a:lnTo>
                        <a:pt x="4184" y="1131"/>
                      </a:lnTo>
                      <a:lnTo>
                        <a:pt x="0" y="112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</a:gradFill>
                <a:ln w="7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ar-YE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15371" name="صورة 28" descr="http://tbn0.google.com/images?q=tbn:wGT5GXVRwAWNKM:http://www.ireporter.tv/Upload/onlinebabyattire.com/baby_food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1000" y="1828800"/>
                <a:ext cx="373380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مستطيل ذو زوايا قطرية مخدوشة 68"/>
              <p:cNvSpPr/>
              <p:nvPr/>
            </p:nvSpPr>
            <p:spPr bwMode="auto">
              <a:xfrm>
                <a:off x="990600" y="4953000"/>
                <a:ext cx="7145337" cy="1104900"/>
              </a:xfrm>
              <a:prstGeom prst="snip2DiagRect">
                <a:avLst/>
              </a:prstGeom>
              <a:noFill/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rtlCol="1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400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17121C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373" name="مستطيل 34"/>
              <p:cNvSpPr>
                <a:spLocks noChangeArrowheads="1"/>
              </p:cNvSpPr>
              <p:nvPr/>
            </p:nvSpPr>
            <p:spPr bwMode="auto">
              <a:xfrm>
                <a:off x="762000" y="5791200"/>
                <a:ext cx="310694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YE" dirty="0" smtClean="0">
                    <a:solidFill>
                      <a:srgbClr val="FFFF00"/>
                    </a:solidFill>
                  </a:rPr>
                  <a:t> </a:t>
                </a:r>
                <a:r>
                  <a:rPr lang="ar-SA" dirty="0" smtClean="0">
                    <a:solidFill>
                      <a:schemeClr val="accent4"/>
                    </a:solidFill>
                  </a:rPr>
                  <a:t>كلية </a:t>
                </a:r>
                <a:r>
                  <a:rPr lang="ar-SA" dirty="0" smtClean="0">
                    <a:solidFill>
                      <a:schemeClr val="accent4"/>
                    </a:solidFill>
                  </a:rPr>
                  <a:t>الزراعة </a:t>
                </a:r>
                <a:r>
                  <a:rPr lang="ar-YE" dirty="0" smtClean="0">
                    <a:solidFill>
                      <a:schemeClr val="accent4"/>
                    </a:solidFill>
                  </a:rPr>
                  <a:t>- ج</a:t>
                </a:r>
                <a:r>
                  <a:rPr lang="ar-SA" dirty="0" smtClean="0">
                    <a:solidFill>
                      <a:schemeClr val="accent4"/>
                    </a:solidFill>
                  </a:rPr>
                  <a:t>امعة </a:t>
                </a:r>
                <a:r>
                  <a:rPr lang="ar-SA" dirty="0" smtClean="0">
                    <a:solidFill>
                      <a:schemeClr val="accent4"/>
                    </a:solidFill>
                  </a:rPr>
                  <a:t>صنعاء</a:t>
                </a:r>
                <a:endParaRPr lang="ar-YE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374" name="مستطيل 35"/>
              <p:cNvSpPr>
                <a:spLocks noChangeArrowheads="1"/>
              </p:cNvSpPr>
              <p:nvPr/>
            </p:nvSpPr>
            <p:spPr bwMode="auto">
              <a:xfrm>
                <a:off x="4724399" y="5867400"/>
                <a:ext cx="326535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accent4"/>
                    </a:solidFill>
                  </a:rPr>
                  <a:t>قسم علوم وتقنية الأغذية </a:t>
                </a:r>
                <a:endParaRPr lang="ar-YE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2" name="مستطيل ذو زوايا قطرية مخدوشة 81"/>
              <p:cNvSpPr/>
              <p:nvPr/>
            </p:nvSpPr>
            <p:spPr bwMode="auto">
              <a:xfrm>
                <a:off x="838200" y="4762504"/>
                <a:ext cx="7144903" cy="1066796"/>
              </a:xfrm>
              <a:prstGeom prst="snip2DiagRect">
                <a:avLst/>
              </a:prstGeom>
              <a:noFill/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rtlCol="1" anchor="ctr"/>
              <a:lstStyle/>
              <a:p>
                <a:pPr algn="ctr" rtl="1">
                  <a:spcBef>
                    <a:spcPct val="50000"/>
                  </a:spcBef>
                  <a:defRPr/>
                </a:pPr>
                <a:r>
                  <a:rPr lang="ar-YE" b="1" kern="10" dirty="0" smtClean="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تقديم:</a:t>
                </a:r>
              </a:p>
              <a:p>
                <a:pPr algn="ctr" rtl="1">
                  <a:spcBef>
                    <a:spcPct val="50000"/>
                  </a:spcBef>
                  <a:defRPr/>
                </a:pPr>
                <a:r>
                  <a:rPr lang="ar-YE" b="1" kern="10" dirty="0" smtClean="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أ. د. حمود خالد المخلافي</a:t>
                </a:r>
                <a:endParaRPr lang="en-US" sz="1800" b="1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5369" name="مستطيل 35"/>
            <p:cNvSpPr>
              <a:spLocks noChangeArrowheads="1"/>
            </p:cNvSpPr>
            <p:nvPr/>
          </p:nvSpPr>
          <p:spPr bwMode="auto">
            <a:xfrm>
              <a:off x="4267200" y="5524504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ar-YE" sz="3600" b="1">
                <a:solidFill>
                  <a:srgbClr val="17121C"/>
                </a:solidFill>
              </a:endParaRPr>
            </a:p>
          </p:txBody>
        </p:sp>
      </p:grpSp>
      <p:sp>
        <p:nvSpPr>
          <p:cNvPr id="80" name="مستطيل 79"/>
          <p:cNvSpPr/>
          <p:nvPr/>
        </p:nvSpPr>
        <p:spPr bwMode="auto">
          <a:xfrm>
            <a:off x="4648200" y="3276600"/>
            <a:ext cx="3657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 smtClean="0"/>
              <a:t>TOXIC AND ESSENTIAL METALS  IN BABIE FOODS AVAILABLE IN YEMENI MARKET</a:t>
            </a:r>
            <a:endParaRPr lang="en-US" sz="1800" dirty="0"/>
          </a:p>
        </p:txBody>
      </p:sp>
      <p:sp>
        <p:nvSpPr>
          <p:cNvPr id="81" name="مستطيل 80"/>
          <p:cNvSpPr/>
          <p:nvPr/>
        </p:nvSpPr>
        <p:spPr bwMode="auto">
          <a:xfrm>
            <a:off x="4724400" y="2133600"/>
            <a:ext cx="3733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ar-EG" b="1" dirty="0" smtClean="0"/>
              <a:t>المعادن السامة والغذائية في أغذية الأطفال المتوفرة</a:t>
            </a:r>
            <a:r>
              <a:rPr lang="ar-SA" b="1" dirty="0" smtClean="0"/>
              <a:t> في السوق اليمني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51"/>
          <p:cNvSpPr>
            <a:spLocks noChangeArrowheads="1"/>
          </p:cNvSpPr>
          <p:nvPr/>
        </p:nvSpPr>
        <p:spPr bwMode="auto">
          <a:xfrm>
            <a:off x="142875" y="188913"/>
            <a:ext cx="1357313" cy="811212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12700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Materials </a:t>
            </a:r>
          </a:p>
          <a:p>
            <a:pPr algn="ctr"/>
            <a:r>
              <a:rPr lang="en-US" sz="1600">
                <a:solidFill>
                  <a:srgbClr val="0000FF"/>
                </a:solidFill>
              </a:rPr>
              <a:t>&amp; </a:t>
            </a:r>
          </a:p>
          <a:p>
            <a:pPr algn="ctr"/>
            <a:r>
              <a:rPr lang="en-US" sz="1600">
                <a:solidFill>
                  <a:srgbClr val="0000FF"/>
                </a:solidFill>
              </a:rPr>
              <a:t>Methods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33600" y="228600"/>
            <a:ext cx="4562475" cy="8112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52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00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80808"/>
                </a:solidFill>
              </a:rPr>
              <a:t>ANALYTICAL  PROCEDURE 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80808"/>
                </a:solidFill>
              </a:rPr>
              <a:t>ICP- MS Analysis</a:t>
            </a:r>
          </a:p>
        </p:txBody>
      </p:sp>
      <p:pic>
        <p:nvPicPr>
          <p:cNvPr id="5" name="Picture 155" descr="http://tbn0.google.com/images?q=tbn:70NWObBWKGAgTM:http://www.uri.edu/inbre/inbre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334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21"/>
          <p:cNvGrpSpPr>
            <a:grpSpLocks/>
          </p:cNvGrpSpPr>
          <p:nvPr/>
        </p:nvGrpSpPr>
        <p:grpSpPr bwMode="auto">
          <a:xfrm>
            <a:off x="3505200" y="1066800"/>
            <a:ext cx="5562600" cy="863600"/>
            <a:chOff x="3581400" y="1219200"/>
            <a:chExt cx="5562600" cy="863600"/>
          </a:xfrm>
        </p:grpSpPr>
        <p:sp>
          <p:nvSpPr>
            <p:cNvPr id="2076" name="AutoShape 5"/>
            <p:cNvSpPr>
              <a:spLocks noChangeArrowheads="1"/>
            </p:cNvSpPr>
            <p:nvPr/>
          </p:nvSpPr>
          <p:spPr bwMode="auto">
            <a:xfrm>
              <a:off x="3581400" y="1219200"/>
              <a:ext cx="5562600" cy="576263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</a:rPr>
                <a:t>Samples are ready to </a:t>
              </a:r>
              <a:r>
                <a:rPr lang="en-US" sz="1400" b="1" dirty="0" smtClean="0">
                  <a:solidFill>
                    <a:srgbClr val="0000FF"/>
                  </a:solidFill>
                  <a:latin typeface="Tahoma" pitchFamily="34" charset="0"/>
                </a:rPr>
                <a:t>be transferred </a:t>
              </a:r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</a:rPr>
                <a:t>to  analysis  by  ICP-MS</a:t>
              </a:r>
              <a:endParaRPr lang="ar-EG" sz="14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2077" name="Line 6"/>
            <p:cNvSpPr>
              <a:spLocks noChangeShapeType="1"/>
            </p:cNvSpPr>
            <p:nvPr/>
          </p:nvSpPr>
          <p:spPr bwMode="auto">
            <a:xfrm flipV="1">
              <a:off x="4267201" y="1676400"/>
              <a:ext cx="533400" cy="406400"/>
            </a:xfrm>
            <a:prstGeom prst="line">
              <a:avLst/>
            </a:prstGeom>
            <a:noFill/>
            <a:ln w="34925" cap="sq">
              <a:solidFill>
                <a:srgbClr val="FF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2078" name="Line 6"/>
            <p:cNvSpPr>
              <a:spLocks noChangeShapeType="1"/>
            </p:cNvSpPr>
            <p:nvPr/>
          </p:nvSpPr>
          <p:spPr bwMode="auto">
            <a:xfrm flipV="1">
              <a:off x="3581400" y="1600200"/>
              <a:ext cx="825731" cy="457200"/>
            </a:xfrm>
            <a:prstGeom prst="line">
              <a:avLst/>
            </a:prstGeom>
            <a:noFill/>
            <a:ln w="34925" cap="sq">
              <a:solidFill>
                <a:srgbClr val="FF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6" name="مجموعة 19"/>
          <p:cNvGrpSpPr>
            <a:grpSpLocks/>
          </p:cNvGrpSpPr>
          <p:nvPr/>
        </p:nvGrpSpPr>
        <p:grpSpPr bwMode="auto">
          <a:xfrm>
            <a:off x="2895600" y="1981200"/>
            <a:ext cx="2506663" cy="1066800"/>
            <a:chOff x="2895600" y="1981200"/>
            <a:chExt cx="2506407" cy="1066800"/>
          </a:xfrm>
        </p:grpSpPr>
        <p:pic>
          <p:nvPicPr>
            <p:cNvPr id="2074" name="Picture 271" descr="http://tbn0.google.com/images?q=tbn:T_mFqD8ipEtQOM:http://www.allstarsci.com/store/images/graduted_sub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95600" y="1981200"/>
              <a:ext cx="2506407" cy="10668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2075" name="شكل بيضاوي 15"/>
            <p:cNvSpPr>
              <a:spLocks noChangeArrowheads="1"/>
            </p:cNvSpPr>
            <p:nvPr/>
          </p:nvSpPr>
          <p:spPr bwMode="auto">
            <a:xfrm rot="689957">
              <a:off x="3299491" y="2515856"/>
              <a:ext cx="1470727" cy="452885"/>
            </a:xfrm>
            <a:prstGeom prst="ellips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7" name="مجموعة 18"/>
          <p:cNvGrpSpPr>
            <a:grpSpLocks/>
          </p:cNvGrpSpPr>
          <p:nvPr/>
        </p:nvGrpSpPr>
        <p:grpSpPr bwMode="auto">
          <a:xfrm>
            <a:off x="304800" y="1676400"/>
            <a:ext cx="3200400" cy="1712995"/>
            <a:chOff x="304800" y="1676400"/>
            <a:chExt cx="3200400" cy="1713213"/>
          </a:xfrm>
        </p:grpSpPr>
        <p:grpSp>
          <p:nvGrpSpPr>
            <p:cNvPr id="2070" name="مجموعة 16"/>
            <p:cNvGrpSpPr>
              <a:grpSpLocks/>
            </p:cNvGrpSpPr>
            <p:nvPr/>
          </p:nvGrpSpPr>
          <p:grpSpPr bwMode="auto">
            <a:xfrm>
              <a:off x="304800" y="1676400"/>
              <a:ext cx="2819400" cy="1713213"/>
              <a:chOff x="304800" y="1676400"/>
              <a:chExt cx="2819400" cy="1713213"/>
            </a:xfrm>
          </p:grpSpPr>
          <p:pic>
            <p:nvPicPr>
              <p:cNvPr id="2072" name="Picture 236" descr="http://tbn0.google.com/images?q=tbn:wjHkzcmFhmdoHM:http://www.brandtech.com/images/classbvf_p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1000" y="1676400"/>
                <a:ext cx="19050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3" name="مربع نص 6"/>
              <p:cNvSpPr txBox="1">
                <a:spLocks noChangeArrowheads="1"/>
              </p:cNvSpPr>
              <p:nvPr/>
            </p:nvSpPr>
            <p:spPr bwMode="auto">
              <a:xfrm>
                <a:off x="304800" y="2743200"/>
                <a:ext cx="2819400" cy="646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</a:rPr>
                  <a:t>Preparation </a:t>
                </a:r>
                <a:r>
                  <a:rPr lang="en-US" sz="1800" dirty="0" smtClean="0"/>
                  <a:t>of c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alibration </a:t>
                </a:r>
                <a:r>
                  <a:rPr lang="en-US" sz="1800" dirty="0">
                    <a:solidFill>
                      <a:srgbClr val="0000FF"/>
                    </a:solidFill>
                  </a:rPr>
                  <a:t>standard IMS-102</a:t>
                </a:r>
                <a:endParaRPr lang="ar-EG" sz="18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071" name="Line 6"/>
            <p:cNvSpPr>
              <a:spLocks noChangeShapeType="1"/>
            </p:cNvSpPr>
            <p:nvPr/>
          </p:nvSpPr>
          <p:spPr bwMode="auto">
            <a:xfrm flipH="1" flipV="1">
              <a:off x="2286000" y="2590800"/>
              <a:ext cx="1219200" cy="152400"/>
            </a:xfrm>
            <a:prstGeom prst="line">
              <a:avLst/>
            </a:prstGeom>
            <a:noFill/>
            <a:ln w="34925" cap="sq">
              <a:solidFill>
                <a:srgbClr val="C0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9" name="مجموعة 24"/>
          <p:cNvGrpSpPr>
            <a:grpSpLocks/>
          </p:cNvGrpSpPr>
          <p:nvPr/>
        </p:nvGrpSpPr>
        <p:grpSpPr bwMode="auto">
          <a:xfrm>
            <a:off x="4343400" y="2819400"/>
            <a:ext cx="4800600" cy="3854450"/>
            <a:chOff x="4343400" y="2819400"/>
            <a:chExt cx="4800601" cy="3854450"/>
          </a:xfrm>
        </p:grpSpPr>
        <p:graphicFrame>
          <p:nvGraphicFramePr>
            <p:cNvPr id="2050" name="Object 1"/>
            <p:cNvGraphicFramePr>
              <a:graphicFrameLocks noChangeAspect="1"/>
            </p:cNvGraphicFramePr>
            <p:nvPr/>
          </p:nvGraphicFramePr>
          <p:xfrm>
            <a:off x="4343400" y="4419600"/>
            <a:ext cx="4800601" cy="2254250"/>
          </p:xfrm>
          <a:graphic>
            <a:graphicData uri="http://schemas.openxmlformats.org/presentationml/2006/ole">
              <p:oleObj spid="_x0000_s2050" name="Bitmap Image" r:id="rId9" imgW="6923810" imgH="4780952" progId="PBrush">
                <p:embed/>
              </p:oleObj>
            </a:graphicData>
          </a:graphic>
        </p:graphicFrame>
        <p:sp>
          <p:nvSpPr>
            <p:cNvPr id="2069" name="Line 6"/>
            <p:cNvSpPr>
              <a:spLocks noChangeShapeType="1"/>
            </p:cNvSpPr>
            <p:nvPr/>
          </p:nvSpPr>
          <p:spPr bwMode="auto">
            <a:xfrm flipH="1" flipV="1">
              <a:off x="5257800" y="2819400"/>
              <a:ext cx="2590800" cy="3124200"/>
            </a:xfrm>
            <a:prstGeom prst="line">
              <a:avLst/>
            </a:prstGeom>
            <a:noFill/>
            <a:ln w="34925" cap="sq">
              <a:solidFill>
                <a:srgbClr val="C0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10" name="مجموعة 41"/>
          <p:cNvGrpSpPr>
            <a:grpSpLocks/>
          </p:cNvGrpSpPr>
          <p:nvPr/>
        </p:nvGrpSpPr>
        <p:grpSpPr bwMode="auto">
          <a:xfrm>
            <a:off x="2667000" y="2971800"/>
            <a:ext cx="3657600" cy="1143000"/>
            <a:chOff x="2286000" y="2895600"/>
            <a:chExt cx="3657600" cy="1143001"/>
          </a:xfrm>
        </p:grpSpPr>
        <p:sp>
          <p:nvSpPr>
            <p:cNvPr id="2067" name="AutoShape 5"/>
            <p:cNvSpPr>
              <a:spLocks noChangeArrowheads="1"/>
            </p:cNvSpPr>
            <p:nvPr/>
          </p:nvSpPr>
          <p:spPr bwMode="auto">
            <a:xfrm>
              <a:off x="2286000" y="3352800"/>
              <a:ext cx="3657600" cy="685801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sz="1400" b="1">
                  <a:solidFill>
                    <a:srgbClr val="0000FF"/>
                  </a:solidFill>
                  <a:latin typeface="Tahoma" pitchFamily="34" charset="0"/>
                </a:rPr>
                <a:t>Calibration standard  was at </a:t>
              </a:r>
            </a:p>
            <a:p>
              <a:r>
                <a:rPr lang="en-US" sz="1400" b="1">
                  <a:solidFill>
                    <a:srgbClr val="0000FF"/>
                  </a:solidFill>
                  <a:latin typeface="Tahoma" pitchFamily="34" charset="0"/>
                </a:rPr>
                <a:t>concentrations  of 0, 5, 10 and 20 PPb </a:t>
              </a:r>
              <a:endParaRPr lang="ar-EG" sz="1400" b="1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2068" name="Line 6"/>
            <p:cNvSpPr>
              <a:spLocks noChangeShapeType="1"/>
            </p:cNvSpPr>
            <p:nvPr/>
          </p:nvSpPr>
          <p:spPr bwMode="auto">
            <a:xfrm>
              <a:off x="4343400" y="2895600"/>
              <a:ext cx="762000" cy="533400"/>
            </a:xfrm>
            <a:prstGeom prst="line">
              <a:avLst/>
            </a:prstGeom>
            <a:noFill/>
            <a:ln w="34925" cap="sq">
              <a:solidFill>
                <a:srgbClr val="0000FF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11" name="مجموعة 54"/>
          <p:cNvGrpSpPr>
            <a:grpSpLocks/>
          </p:cNvGrpSpPr>
          <p:nvPr/>
        </p:nvGrpSpPr>
        <p:grpSpPr bwMode="auto">
          <a:xfrm>
            <a:off x="0" y="4114800"/>
            <a:ext cx="3657600" cy="1066800"/>
            <a:chOff x="0" y="4114801"/>
            <a:chExt cx="3657600" cy="1066799"/>
          </a:xfrm>
        </p:grpSpPr>
        <p:sp>
          <p:nvSpPr>
            <p:cNvPr id="2065" name="Line 6"/>
            <p:cNvSpPr>
              <a:spLocks noChangeShapeType="1"/>
            </p:cNvSpPr>
            <p:nvPr/>
          </p:nvSpPr>
          <p:spPr bwMode="auto">
            <a:xfrm flipH="1" flipV="1">
              <a:off x="3200400" y="4800600"/>
              <a:ext cx="76200" cy="381000"/>
            </a:xfrm>
            <a:prstGeom prst="line">
              <a:avLst/>
            </a:prstGeom>
            <a:noFill/>
            <a:ln w="34925" cap="sq">
              <a:solidFill>
                <a:srgbClr val="0000FF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2066" name="AutoShape 5"/>
            <p:cNvSpPr>
              <a:spLocks noChangeArrowheads="1"/>
            </p:cNvSpPr>
            <p:nvPr/>
          </p:nvSpPr>
          <p:spPr bwMode="auto">
            <a:xfrm>
              <a:off x="0" y="4114801"/>
              <a:ext cx="3657600" cy="685800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</a:rPr>
                <a:t>Analytical procedure of ICP-MS was 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  <a:latin typeface="Tahoma" pitchFamily="34" charset="0"/>
                </a:rPr>
                <a:t>Directed</a:t>
              </a:r>
              <a:r>
                <a:rPr lang="en-US" sz="1400" b="1" dirty="0" smtClean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</a:rPr>
                <a:t>by using plasma lab software  </a:t>
              </a:r>
              <a:endParaRPr lang="ar-EG" sz="14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مجموعة 53"/>
          <p:cNvGrpSpPr>
            <a:grpSpLocks/>
          </p:cNvGrpSpPr>
          <p:nvPr/>
        </p:nvGrpSpPr>
        <p:grpSpPr bwMode="auto">
          <a:xfrm>
            <a:off x="1860550" y="4973638"/>
            <a:ext cx="2711450" cy="1625600"/>
            <a:chOff x="1860480" y="4973226"/>
            <a:chExt cx="2711520" cy="1626536"/>
          </a:xfrm>
        </p:grpSpPr>
        <p:pic>
          <p:nvPicPr>
            <p:cNvPr id="2063" name="Picture 14" descr="j019538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2732" flipH="1">
              <a:off x="1860480" y="4973226"/>
              <a:ext cx="1925547" cy="1626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وسيلة شرح خطية 3 (حدود وشريط التمييز)‏ 52"/>
            <p:cNvSpPr>
              <a:spLocks/>
            </p:cNvSpPr>
            <p:nvPr/>
          </p:nvSpPr>
          <p:spPr bwMode="auto">
            <a:xfrm flipV="1">
              <a:off x="4038600" y="5638800"/>
              <a:ext cx="533400" cy="76200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-319824"/>
                <a:gd name="adj8" fmla="val -83273"/>
              </a:avLst>
            </a:prstGeom>
            <a:solidFill>
              <a:schemeClr val="accent1"/>
            </a:solidFill>
            <a:ln w="666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9" descr="http://tbn0.google.com/images?q=tbn:vfObToBrpHQDoM:http://geology.msu.edu/images/elemental_tabl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صورة 3" descr="FQ_5_2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914400"/>
            <a:ext cx="5273675" cy="1752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مجموعة 54"/>
          <p:cNvGrpSpPr>
            <a:grpSpLocks/>
          </p:cNvGrpSpPr>
          <p:nvPr/>
        </p:nvGrpSpPr>
        <p:grpSpPr bwMode="auto">
          <a:xfrm>
            <a:off x="5257800" y="152400"/>
            <a:ext cx="3581400" cy="1371600"/>
            <a:chOff x="0" y="4114801"/>
            <a:chExt cx="3581400" cy="1371598"/>
          </a:xfrm>
        </p:grpSpPr>
        <p:sp>
          <p:nvSpPr>
            <p:cNvPr id="24591" name="Line 6"/>
            <p:cNvSpPr>
              <a:spLocks noChangeShapeType="1"/>
            </p:cNvSpPr>
            <p:nvPr/>
          </p:nvSpPr>
          <p:spPr bwMode="auto">
            <a:xfrm flipV="1">
              <a:off x="1783081" y="4800600"/>
              <a:ext cx="45719" cy="685799"/>
            </a:xfrm>
            <a:prstGeom prst="line">
              <a:avLst/>
            </a:prstGeom>
            <a:noFill/>
            <a:ln w="34925" cap="sq">
              <a:solidFill>
                <a:srgbClr val="0000FF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24586" name="AutoShape 5"/>
            <p:cNvSpPr>
              <a:spLocks noChangeArrowheads="1"/>
            </p:cNvSpPr>
            <p:nvPr/>
          </p:nvSpPr>
          <p:spPr bwMode="auto">
            <a:xfrm>
              <a:off x="0" y="4114801"/>
              <a:ext cx="3581400" cy="68579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Standard calibration Curve for 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Pb</a:t>
              </a:r>
              <a:endParaRPr lang="ar-EG" sz="16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95600"/>
            <a:ext cx="8077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pSp>
        <p:nvGrpSpPr>
          <p:cNvPr id="3" name="مجموعة 54"/>
          <p:cNvGrpSpPr>
            <a:grpSpLocks/>
          </p:cNvGrpSpPr>
          <p:nvPr/>
        </p:nvGrpSpPr>
        <p:grpSpPr bwMode="auto">
          <a:xfrm>
            <a:off x="152400" y="2362200"/>
            <a:ext cx="3657600" cy="1371600"/>
            <a:chOff x="0" y="4114801"/>
            <a:chExt cx="3657600" cy="1371598"/>
          </a:xfrm>
        </p:grpSpPr>
        <p:sp>
          <p:nvSpPr>
            <p:cNvPr id="24589" name="Line 6"/>
            <p:cNvSpPr>
              <a:spLocks noChangeShapeType="1"/>
            </p:cNvSpPr>
            <p:nvPr/>
          </p:nvSpPr>
          <p:spPr bwMode="auto">
            <a:xfrm flipV="1">
              <a:off x="1783081" y="4800600"/>
              <a:ext cx="45719" cy="685799"/>
            </a:xfrm>
            <a:prstGeom prst="line">
              <a:avLst/>
            </a:prstGeom>
            <a:noFill/>
            <a:ln w="41275" cap="sq">
              <a:solidFill>
                <a:srgbClr val="C0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24584" name="AutoShape 5"/>
            <p:cNvSpPr>
              <a:spLocks noChangeArrowheads="1"/>
            </p:cNvSpPr>
            <p:nvPr/>
          </p:nvSpPr>
          <p:spPr bwMode="auto">
            <a:xfrm>
              <a:off x="0" y="4114801"/>
              <a:ext cx="3657600" cy="68579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ICP-MS Raw values for sample No. 1 </a:t>
              </a:r>
              <a:endParaRPr lang="ar-EG" sz="16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4" name="مجموعة 54"/>
          <p:cNvGrpSpPr>
            <a:grpSpLocks/>
          </p:cNvGrpSpPr>
          <p:nvPr/>
        </p:nvGrpSpPr>
        <p:grpSpPr bwMode="auto">
          <a:xfrm>
            <a:off x="685800" y="0"/>
            <a:ext cx="3200400" cy="1371600"/>
            <a:chOff x="0" y="4114801"/>
            <a:chExt cx="3200400" cy="1371598"/>
          </a:xfrm>
        </p:grpSpPr>
        <p:sp>
          <p:nvSpPr>
            <p:cNvPr id="24587" name="Line 6"/>
            <p:cNvSpPr>
              <a:spLocks noChangeShapeType="1"/>
            </p:cNvSpPr>
            <p:nvPr/>
          </p:nvSpPr>
          <p:spPr bwMode="auto">
            <a:xfrm flipV="1">
              <a:off x="1783081" y="4800600"/>
              <a:ext cx="45719" cy="685799"/>
            </a:xfrm>
            <a:prstGeom prst="line">
              <a:avLst/>
            </a:prstGeom>
            <a:noFill/>
            <a:ln w="34925" cap="sq">
              <a:solidFill>
                <a:srgbClr val="0000FF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0" y="4114801"/>
              <a:ext cx="3200400" cy="68579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To select the metals which are </a:t>
              </a:r>
            </a:p>
            <a:p>
              <a:pPr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required to be measured</a:t>
              </a:r>
              <a:endParaRPr lang="ar-EG" sz="16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5" name="مجموعة 18"/>
          <p:cNvGrpSpPr>
            <a:grpSpLocks/>
          </p:cNvGrpSpPr>
          <p:nvPr/>
        </p:nvGrpSpPr>
        <p:grpSpPr bwMode="auto">
          <a:xfrm>
            <a:off x="1783081" y="2743200"/>
            <a:ext cx="6294119" cy="2286000"/>
            <a:chOff x="4526281" y="1600200"/>
            <a:chExt cx="6294119" cy="2286000"/>
          </a:xfrm>
        </p:grpSpPr>
        <p:sp>
          <p:nvSpPr>
            <p:cNvPr id="24585" name="Line 6"/>
            <p:cNvSpPr>
              <a:spLocks noChangeShapeType="1"/>
            </p:cNvSpPr>
            <p:nvPr/>
          </p:nvSpPr>
          <p:spPr bwMode="auto">
            <a:xfrm flipV="1">
              <a:off x="4526281" y="2590800"/>
              <a:ext cx="2560319" cy="1295400"/>
            </a:xfrm>
            <a:prstGeom prst="line">
              <a:avLst/>
            </a:prstGeom>
            <a:noFill/>
            <a:ln w="38100" cap="sq">
              <a:solidFill>
                <a:srgbClr val="C0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6400800" y="1600200"/>
              <a:ext cx="4419600" cy="990600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Make calculations for ICP-MS Raw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</a:rPr>
                <a:t>Values </a:t>
              </a:r>
            </a:p>
            <a:p>
              <a:pPr>
                <a:defRPr/>
              </a:pPr>
              <a:r>
                <a:rPr lang="en-US" sz="1600" b="1" dirty="0" smtClean="0">
                  <a:solidFill>
                    <a:srgbClr val="0000FF"/>
                  </a:solidFill>
                  <a:latin typeface="+mn-lt"/>
                </a:rPr>
                <a:t>and use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the SAS program to </a:t>
              </a:r>
              <a:r>
                <a:rPr lang="en-US" sz="1600" b="1" dirty="0">
                  <a:solidFill>
                    <a:srgbClr val="0000FF"/>
                  </a:solidFill>
                </a:rPr>
                <a:t>generate</a:t>
              </a:r>
              <a:r>
                <a:rPr lang="en-US" sz="1600" b="1" dirty="0"/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 </a:t>
              </a:r>
            </a:p>
            <a:p>
              <a:pPr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Statistical analysis of  values 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الاستراحة\منوع\براويز وزخارف\flwr12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811">
            <a:off x="42863" y="3175"/>
            <a:ext cx="970597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 rot="-592616">
            <a:off x="2181225" y="714643"/>
            <a:ext cx="47005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YE" sz="8000" b="1" dirty="0" smtClean="0">
                <a:solidFill>
                  <a:srgbClr val="FF0000"/>
                </a:solidFill>
              </a:rPr>
              <a:t>النتائج</a:t>
            </a:r>
          </a:p>
          <a:p>
            <a:pPr algn="ctr" rtl="1"/>
            <a:r>
              <a:rPr lang="ar-YE" sz="8000" b="1" dirty="0" smtClean="0">
                <a:solidFill>
                  <a:srgbClr val="FF0000"/>
                </a:solidFill>
              </a:rPr>
              <a:t>و</a:t>
            </a:r>
          </a:p>
          <a:p>
            <a:pPr algn="ctr" rtl="1"/>
            <a:r>
              <a:rPr lang="ar-YE" sz="8000" b="1" dirty="0" smtClean="0">
                <a:solidFill>
                  <a:srgbClr val="FF0000"/>
                </a:solidFill>
              </a:rPr>
              <a:t>المناقشة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693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 algn="ctr" rtl="1"/>
            <a:r>
              <a:rPr lang="ar-YE" sz="2400" b="1" dirty="0" smtClean="0"/>
              <a:t>جدول رقم </a:t>
            </a:r>
            <a:r>
              <a:rPr lang="ar-YE" sz="2400" b="1" dirty="0" smtClean="0"/>
              <a:t>3. </a:t>
            </a:r>
            <a:r>
              <a:rPr lang="ar-YE" sz="2400" b="1" dirty="0" smtClean="0"/>
              <a:t>تركيزات العناصر المعدنية السامة في أغذية الأطفال</a:t>
            </a:r>
            <a:endParaRPr lang="en-US" sz="2400" b="1" dirty="0"/>
          </a:p>
        </p:txBody>
      </p:sp>
      <p:graphicFrame>
        <p:nvGraphicFramePr>
          <p:cNvPr id="4" name="جدول 6"/>
          <p:cNvGraphicFramePr>
            <a:graphicFrameLocks noGrp="1"/>
          </p:cNvGraphicFramePr>
          <p:nvPr/>
        </p:nvGraphicFramePr>
        <p:xfrm>
          <a:off x="5791200" y="533400"/>
          <a:ext cx="3352800" cy="2278381"/>
        </p:xfrm>
        <a:graphic>
          <a:graphicData uri="http://schemas.openxmlformats.org/drawingml/2006/table">
            <a:tbl>
              <a:tblPr rtl="1"/>
              <a:tblGrid>
                <a:gridCol w="1207348"/>
                <a:gridCol w="2145452"/>
              </a:tblGrid>
              <a:tr h="31546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limits</a:t>
                      </a:r>
                      <a:r>
                        <a:rPr lang="en-US" sz="1800" baseline="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lead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concentration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20µg/kg</a:t>
                      </a:r>
                      <a:endParaRPr lang="en-US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European Community  Regulation 466/2001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20µg/kg</a:t>
                      </a:r>
                      <a:endParaRPr lang="en-US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Saudi Specification (1904/2001)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500µg/kg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Yemeni Specification (22/2003)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5867400" y="152400"/>
            <a:ext cx="2895600" cy="1143000"/>
            <a:chOff x="5791200" y="2438400"/>
            <a:chExt cx="2895600" cy="1143000"/>
          </a:xfrm>
        </p:grpSpPr>
        <p:sp>
          <p:nvSpPr>
            <p:cNvPr id="6" name="شكل بيضاوي 7"/>
            <p:cNvSpPr>
              <a:spLocks noChangeArrowheads="1"/>
            </p:cNvSpPr>
            <p:nvPr/>
          </p:nvSpPr>
          <p:spPr bwMode="auto">
            <a:xfrm>
              <a:off x="5791200" y="2438400"/>
              <a:ext cx="28956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Our results were higher than these legal limits</a:t>
              </a:r>
              <a:endParaRPr lang="ar-EG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277100" y="3238500"/>
              <a:ext cx="533400" cy="1524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8" name="شكل بيضاوي 14"/>
          <p:cNvSpPr>
            <a:spLocks noChangeArrowheads="1"/>
          </p:cNvSpPr>
          <p:nvPr/>
        </p:nvSpPr>
        <p:spPr bwMode="auto">
          <a:xfrm>
            <a:off x="5715000" y="2286000"/>
            <a:ext cx="19050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25601" name="Picture 1" descr="C:\Users\Balqum\Documents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477838"/>
            <a:ext cx="5443537" cy="5900737"/>
          </a:xfrm>
          <a:prstGeom prst="rect">
            <a:avLst/>
          </a:prstGeom>
          <a:noFill/>
        </p:spPr>
      </p:pic>
      <p:graphicFrame>
        <p:nvGraphicFramePr>
          <p:cNvPr id="10" name="جدول 7"/>
          <p:cNvGraphicFramePr>
            <a:graphicFrameLocks noGrp="1"/>
          </p:cNvGraphicFramePr>
          <p:nvPr/>
        </p:nvGraphicFramePr>
        <p:xfrm>
          <a:off x="5791201" y="3733800"/>
          <a:ext cx="3352800" cy="2276348"/>
        </p:xfrm>
        <a:graphic>
          <a:graphicData uri="http://schemas.openxmlformats.org/drawingml/2006/table">
            <a:tbl>
              <a:tblPr rtl="1"/>
              <a:tblGrid>
                <a:gridCol w="1025428"/>
                <a:gridCol w="1047739"/>
                <a:gridCol w="1279633"/>
              </a:tblGrid>
              <a:tr h="71120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Lead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concentrations in baby food studied by several investigators</a:t>
                      </a:r>
                      <a:r>
                        <a:rPr lang="ar-EG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77.7 µg/kg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39.5 µg/kg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Tripathi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1100" b="0" i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 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., 1999)/ India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100 µg/kg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 µg/kg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32.8 µg/kg</a:t>
                      </a:r>
                      <a:endParaRPr lang="en-US" sz="1100" b="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Togores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1999) Canada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11" name="مجموعة 12"/>
          <p:cNvGrpSpPr>
            <a:grpSpLocks/>
          </p:cNvGrpSpPr>
          <p:nvPr/>
        </p:nvGrpSpPr>
        <p:grpSpPr bwMode="auto">
          <a:xfrm>
            <a:off x="5715000" y="3124200"/>
            <a:ext cx="3200400" cy="1524000"/>
            <a:chOff x="5715000" y="3505200"/>
            <a:chExt cx="3200400" cy="1524000"/>
          </a:xfrm>
        </p:grpSpPr>
        <p:sp>
          <p:nvSpPr>
            <p:cNvPr id="12" name="شكل بيضاوي 5"/>
            <p:cNvSpPr>
              <a:spLocks noChangeArrowheads="1"/>
            </p:cNvSpPr>
            <p:nvPr/>
          </p:nvSpPr>
          <p:spPr bwMode="auto">
            <a:xfrm>
              <a:off x="5715000" y="3505200"/>
              <a:ext cx="32004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higher than these concentrations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13" name="رابط كسهم مستقيم 7"/>
            <p:cNvCxnSpPr>
              <a:cxnSpLocks noChangeShapeType="1"/>
            </p:cNvCxnSpPr>
            <p:nvPr/>
          </p:nvCxnSpPr>
          <p:spPr bwMode="auto">
            <a:xfrm rot="5400000">
              <a:off x="7315200" y="4343400"/>
              <a:ext cx="990600" cy="381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5410200" cy="6400800"/>
          </a:xfrm>
          <a:prstGeom prst="rect">
            <a:avLst/>
          </a:prstGeom>
          <a:solidFill>
            <a:srgbClr val="0000FF"/>
          </a:solidFill>
          <a:ln w="349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5334000" y="1219200"/>
          <a:ext cx="3733800" cy="2278381"/>
        </p:xfrm>
        <a:graphic>
          <a:graphicData uri="http://schemas.openxmlformats.org/drawingml/2006/table">
            <a:tbl>
              <a:tblPr rtl="1"/>
              <a:tblGrid>
                <a:gridCol w="1344547"/>
                <a:gridCol w="2389253"/>
              </a:tblGrid>
              <a:tr h="31546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limits</a:t>
                      </a:r>
                      <a:r>
                        <a:rPr lang="en-US" sz="1800" baseline="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lead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concentration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20µg/kg</a:t>
                      </a:r>
                      <a:endParaRPr lang="en-US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European Community  Regulation 466/2001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20µg/kg</a:t>
                      </a:r>
                      <a:endParaRPr lang="en-US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Saudi Specification (1904/2001)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500µg/kg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Yemeni Specification (22/2003)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5253355" y="4419600"/>
          <a:ext cx="3890645" cy="2041144"/>
        </p:xfrm>
        <a:graphic>
          <a:graphicData uri="http://schemas.openxmlformats.org/drawingml/2006/table">
            <a:tbl>
              <a:tblPr rtl="1"/>
              <a:tblGrid>
                <a:gridCol w="1189924"/>
                <a:gridCol w="935626"/>
                <a:gridCol w="1765095"/>
              </a:tblGrid>
              <a:tr h="71120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Lead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concentrations in baby food studied by several investigators</a:t>
                      </a:r>
                      <a:r>
                        <a:rPr lang="ar-EG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77.7 µg/kg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39.5 µg/kg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Tripathi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1100" b="0" i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 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., 1999)/ India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100 µg/kg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 µg/kg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32.8 µg/kg</a:t>
                      </a:r>
                      <a:endParaRPr lang="en-US" sz="1100" b="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Togores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</a:t>
                      </a:r>
                      <a:r>
                        <a:rPr lang="en-US" sz="1100" b="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1999) Canada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15" name="شكل بيضاوي 14"/>
          <p:cNvSpPr>
            <a:spLocks noChangeArrowheads="1"/>
          </p:cNvSpPr>
          <p:nvPr/>
        </p:nvSpPr>
        <p:spPr bwMode="auto">
          <a:xfrm>
            <a:off x="5181600" y="2971800"/>
            <a:ext cx="19050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6" name="شكل بيضاوي 15"/>
          <p:cNvSpPr>
            <a:spLocks noChangeArrowheads="1"/>
          </p:cNvSpPr>
          <p:nvPr/>
        </p:nvSpPr>
        <p:spPr bwMode="auto">
          <a:xfrm>
            <a:off x="1844675" y="6110288"/>
            <a:ext cx="2286000" cy="2286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9" name="شكل بيضاوي 18"/>
          <p:cNvSpPr>
            <a:spLocks noChangeArrowheads="1"/>
          </p:cNvSpPr>
          <p:nvPr/>
        </p:nvSpPr>
        <p:spPr bwMode="auto">
          <a:xfrm>
            <a:off x="1905000" y="4648200"/>
            <a:ext cx="2286000" cy="2286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5715000" y="533400"/>
            <a:ext cx="2895600" cy="1143000"/>
            <a:chOff x="5791200" y="2438400"/>
            <a:chExt cx="2895600" cy="1143000"/>
          </a:xfrm>
        </p:grpSpPr>
        <p:sp>
          <p:nvSpPr>
            <p:cNvPr id="27683" name="شكل بيضاوي 7"/>
            <p:cNvSpPr>
              <a:spLocks noChangeArrowheads="1"/>
            </p:cNvSpPr>
            <p:nvPr/>
          </p:nvSpPr>
          <p:spPr bwMode="auto">
            <a:xfrm>
              <a:off x="5791200" y="2438400"/>
              <a:ext cx="28956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higher than these legal limits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27684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658100" y="3238500"/>
              <a:ext cx="533400" cy="1524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مجموعة 12"/>
          <p:cNvGrpSpPr>
            <a:grpSpLocks/>
          </p:cNvGrpSpPr>
          <p:nvPr/>
        </p:nvGrpSpPr>
        <p:grpSpPr bwMode="auto">
          <a:xfrm>
            <a:off x="5715000" y="3733800"/>
            <a:ext cx="3200400" cy="1219200"/>
            <a:chOff x="5715000" y="3505200"/>
            <a:chExt cx="3200400" cy="1219200"/>
          </a:xfrm>
        </p:grpSpPr>
        <p:sp>
          <p:nvSpPr>
            <p:cNvPr id="27681" name="شكل بيضاوي 5"/>
            <p:cNvSpPr>
              <a:spLocks noChangeArrowheads="1"/>
            </p:cNvSpPr>
            <p:nvPr/>
          </p:nvSpPr>
          <p:spPr bwMode="auto">
            <a:xfrm>
              <a:off x="5715000" y="3505200"/>
              <a:ext cx="32004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higher than these concentrations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27682" name="رابط كسهم مستقيم 7"/>
            <p:cNvCxnSpPr>
              <a:cxnSpLocks noChangeShapeType="1"/>
            </p:cNvCxnSpPr>
            <p:nvPr/>
          </p:nvCxnSpPr>
          <p:spPr bwMode="auto">
            <a:xfrm rot="5400000">
              <a:off x="7315200" y="4267200"/>
              <a:ext cx="609600" cy="3048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0488"/>
            <a:ext cx="5410200" cy="6629400"/>
          </a:xfrm>
          <a:prstGeom prst="rect">
            <a:avLst/>
          </a:prstGeom>
          <a:solidFill>
            <a:srgbClr val="0000FF"/>
          </a:solidFill>
          <a:ln w="31750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715000" y="1447800"/>
          <a:ext cx="3429000" cy="1857756"/>
        </p:xfrm>
        <a:graphic>
          <a:graphicData uri="http://schemas.openxmlformats.org/drawingml/2006/table">
            <a:tbl>
              <a:tblPr rtl="1"/>
              <a:tblGrid>
                <a:gridCol w="1068721"/>
                <a:gridCol w="2360279"/>
              </a:tblGrid>
              <a:tr h="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limits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Cadmium concentration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3253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50 µg/kg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50µg/kg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European Community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 Regulation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466/2001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Arial"/>
                        </a:rPr>
                        <a:t>Saudi Specification (1904/2001)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410200" y="4495800"/>
          <a:ext cx="3962401" cy="2041144"/>
        </p:xfrm>
        <a:graphic>
          <a:graphicData uri="http://schemas.openxmlformats.org/drawingml/2006/table">
            <a:tbl>
              <a:tblPr rtl="1"/>
              <a:tblGrid>
                <a:gridCol w="1211870"/>
                <a:gridCol w="952882"/>
                <a:gridCol w="1797649"/>
              </a:tblGrid>
              <a:tr h="71120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Cadmium concentrations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 baby food studied by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other</a:t>
                      </a:r>
                      <a:r>
                        <a:rPr lang="en-US" sz="1800" b="1" baseline="0" dirty="0" smtClean="0">
                          <a:latin typeface="Times New Roman"/>
                          <a:ea typeface="Calibri"/>
                          <a:cs typeface="Arial"/>
                        </a:rPr>
                        <a:t> researche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rs</a:t>
                      </a:r>
                      <a:r>
                        <a:rPr lang="ar-EG" sz="18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17.7g/kg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0.45 µg/kg 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100" b="1" dirty="0" err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Tripathi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1100" b="1" i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 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., 1999)/ India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100 µg/kg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0.1µg/kg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(FSA,2003,2006),UK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33.6 µg/kg</a:t>
                      </a:r>
                      <a:endParaRPr lang="en-US" sz="11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100" b="1" dirty="0" err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Togores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1999) Canada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5715000" y="3505200"/>
            <a:ext cx="3200400" cy="1600200"/>
            <a:chOff x="5715000" y="3505200"/>
            <a:chExt cx="3200400" cy="1600200"/>
          </a:xfrm>
        </p:grpSpPr>
        <p:sp>
          <p:nvSpPr>
            <p:cNvPr id="28704" name="شكل بيضاوي 5"/>
            <p:cNvSpPr>
              <a:spLocks noChangeArrowheads="1"/>
            </p:cNvSpPr>
            <p:nvPr/>
          </p:nvSpPr>
          <p:spPr bwMode="auto">
            <a:xfrm>
              <a:off x="5715000" y="3505200"/>
              <a:ext cx="32004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Our results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agree  </a:t>
              </a:r>
              <a:r>
                <a:rPr lang="en-US" sz="1400" b="1" dirty="0">
                  <a:solidFill>
                    <a:srgbClr val="0000FF"/>
                  </a:solidFill>
                </a:rPr>
                <a:t>with  these concentrations</a:t>
              </a:r>
              <a:endParaRPr lang="ar-EG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8705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505700" y="4381500"/>
              <a:ext cx="914400" cy="5334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5791200" y="381000"/>
            <a:ext cx="2895600" cy="1905000"/>
            <a:chOff x="5791200" y="2438400"/>
            <a:chExt cx="2895600" cy="1905000"/>
          </a:xfrm>
        </p:grpSpPr>
        <p:sp>
          <p:nvSpPr>
            <p:cNvPr id="28702" name="شكل بيضاوي 7"/>
            <p:cNvSpPr>
              <a:spLocks noChangeArrowheads="1"/>
            </p:cNvSpPr>
            <p:nvPr/>
          </p:nvSpPr>
          <p:spPr bwMode="auto">
            <a:xfrm>
              <a:off x="5791200" y="2438400"/>
              <a:ext cx="28956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below these legal limits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28703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277100" y="3314700"/>
              <a:ext cx="1219200" cy="8382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5715000" cy="65532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551170" y="1469897"/>
          <a:ext cx="3516630" cy="1857756"/>
        </p:xfrm>
        <a:graphic>
          <a:graphicData uri="http://schemas.openxmlformats.org/drawingml/2006/table">
            <a:tbl>
              <a:tblPr rtl="1"/>
              <a:tblGrid>
                <a:gridCol w="1251126"/>
                <a:gridCol w="2265504"/>
              </a:tblGrid>
              <a:tr h="31546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limits</a:t>
                      </a:r>
                      <a:r>
                        <a:rPr lang="en-US" sz="1800" baseline="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Arsenic concentration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1000µg/kg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UK 1959 Arsenic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 in food Regulations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500µg/kg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Yemeni Specification (22/2003)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5791200" y="381000"/>
            <a:ext cx="2895600" cy="1981200"/>
            <a:chOff x="5791200" y="2438400"/>
            <a:chExt cx="2895600" cy="1981200"/>
          </a:xfrm>
        </p:grpSpPr>
        <p:sp>
          <p:nvSpPr>
            <p:cNvPr id="29717" name="شكل بيضاوي 7"/>
            <p:cNvSpPr>
              <a:spLocks noChangeArrowheads="1"/>
            </p:cNvSpPr>
            <p:nvPr/>
          </p:nvSpPr>
          <p:spPr bwMode="auto">
            <a:xfrm>
              <a:off x="5791200" y="2438400"/>
              <a:ext cx="28956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/>
                <a:t>Our results were below these legal limits</a:t>
              </a:r>
              <a:endParaRPr lang="ar-EG" sz="1400" b="1"/>
            </a:p>
          </p:txBody>
        </p:sp>
        <p:cxnSp>
          <p:nvCxnSpPr>
            <p:cNvPr id="29718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010400" y="3505200"/>
              <a:ext cx="1371600" cy="4572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5562600" y="4876800"/>
          <a:ext cx="3505200" cy="1193800"/>
        </p:xfrm>
        <a:graphic>
          <a:graphicData uri="http://schemas.openxmlformats.org/drawingml/2006/table">
            <a:tbl>
              <a:tblPr rtl="1"/>
              <a:tblGrid>
                <a:gridCol w="1411470"/>
                <a:gridCol w="2093730"/>
              </a:tblGrid>
              <a:tr h="60960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Arsenic concentrations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in baby food studied by several investigators</a:t>
                      </a:r>
                      <a:r>
                        <a:rPr lang="ar-EG" sz="14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16µ g/kg</a:t>
                      </a:r>
                      <a:endParaRPr lang="en-US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(MAFF,UK 1999)</a:t>
                      </a:r>
                      <a:endParaRPr lang="en-US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مجموعة 17"/>
          <p:cNvGrpSpPr>
            <a:grpSpLocks/>
          </p:cNvGrpSpPr>
          <p:nvPr/>
        </p:nvGrpSpPr>
        <p:grpSpPr bwMode="auto">
          <a:xfrm>
            <a:off x="5943600" y="3810000"/>
            <a:ext cx="2895600" cy="1676400"/>
            <a:chOff x="5943600" y="3810000"/>
            <a:chExt cx="2895600" cy="1981200"/>
          </a:xfrm>
        </p:grpSpPr>
        <p:sp>
          <p:nvSpPr>
            <p:cNvPr id="29715" name="شكل بيضاوي 12"/>
            <p:cNvSpPr>
              <a:spLocks noChangeArrowheads="1"/>
            </p:cNvSpPr>
            <p:nvPr/>
          </p:nvSpPr>
          <p:spPr bwMode="auto">
            <a:xfrm>
              <a:off x="5943600" y="3810000"/>
              <a:ext cx="28956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/>
                <a:t>Our results were higher than this concentration</a:t>
              </a:r>
              <a:endParaRPr lang="ar-EG" sz="1400" b="1"/>
            </a:p>
          </p:txBody>
        </p:sp>
        <p:cxnSp>
          <p:nvCxnSpPr>
            <p:cNvPr id="29716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6972300" y="4991100"/>
              <a:ext cx="1371600" cy="2286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5791200" cy="67056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867400" y="304800"/>
          <a:ext cx="3276600" cy="1454404"/>
        </p:xfrm>
        <a:graphic>
          <a:graphicData uri="http://schemas.openxmlformats.org/drawingml/2006/table">
            <a:tbl>
              <a:tblPr rtl="1"/>
              <a:tblGrid>
                <a:gridCol w="3276600"/>
              </a:tblGrid>
              <a:tr h="31546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YE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Aluminum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r>
                        <a:rPr lang="en-US" sz="1800" baseline="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It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 should be mentioned that there is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no regulation limits for Al in weaning foods and formula </a:t>
                      </a:r>
                      <a:r>
                        <a:rPr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FSA, 2006)</a:t>
                      </a:r>
                      <a:r>
                        <a:rPr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410201" y="4191000"/>
          <a:ext cx="4038600" cy="2496518"/>
        </p:xfrm>
        <a:graphic>
          <a:graphicData uri="http://schemas.openxmlformats.org/drawingml/2006/table">
            <a:tbl>
              <a:tblPr rtl="1"/>
              <a:tblGrid>
                <a:gridCol w="1235175"/>
                <a:gridCol w="971206"/>
                <a:gridCol w="1832219"/>
              </a:tblGrid>
              <a:tr h="735419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Aluminum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concentrations in baby food studied by several investigators</a:t>
                      </a:r>
                      <a:r>
                        <a:rPr lang="ar-EG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8891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1518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17000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3000µg/kg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Italy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Plessi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1997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4871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10900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1210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Mostly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from Europe     ( </a:t>
                      </a:r>
                      <a:r>
                        <a:rPr lang="en-US" sz="1400" b="1" baseline="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Sahin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1995)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4871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28000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40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5638800" y="2819400"/>
            <a:ext cx="3276600" cy="1524000"/>
            <a:chOff x="5638800" y="2819400"/>
            <a:chExt cx="3276600" cy="1524000"/>
          </a:xfrm>
        </p:grpSpPr>
        <p:sp>
          <p:nvSpPr>
            <p:cNvPr id="30749" name="شكل بيضاوي 5"/>
            <p:cNvSpPr>
              <a:spLocks noChangeArrowheads="1"/>
            </p:cNvSpPr>
            <p:nvPr/>
          </p:nvSpPr>
          <p:spPr bwMode="auto">
            <a:xfrm>
              <a:off x="5638800" y="2819400"/>
              <a:ext cx="3276600" cy="8382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/>
                <a:t>Our results were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in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smtClean="0">
                  <a:solidFill>
                    <a:schemeClr val="accent4"/>
                  </a:solidFill>
                </a:rPr>
                <a:t>agreement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with these concentrations .</a:t>
              </a:r>
              <a:endParaRPr lang="ar-EG" sz="1400" b="1" dirty="0"/>
            </a:p>
          </p:txBody>
        </p:sp>
        <p:cxnSp>
          <p:nvCxnSpPr>
            <p:cNvPr id="30750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239000" y="3810000"/>
              <a:ext cx="685800" cy="381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867400" cy="66294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019800" y="264350"/>
          <a:ext cx="3124200" cy="1367028"/>
        </p:xfrm>
        <a:graphic>
          <a:graphicData uri="http://schemas.openxmlformats.org/drawingml/2006/table">
            <a:tbl>
              <a:tblPr rtl="1"/>
              <a:tblGrid>
                <a:gridCol w="3124200"/>
              </a:tblGrid>
              <a:tr h="31546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YE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 Nickel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It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 is of worth to mention that there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is 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no regulation limits for Ni in weaning foods and formula  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FSA, 2006)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714998" y="3886200"/>
          <a:ext cx="3657602" cy="2005790"/>
        </p:xfrm>
        <a:graphic>
          <a:graphicData uri="http://schemas.openxmlformats.org/drawingml/2006/table">
            <a:tbl>
              <a:tblPr rtl="1"/>
              <a:tblGrid>
                <a:gridCol w="1079938"/>
                <a:gridCol w="918295"/>
                <a:gridCol w="1659369"/>
              </a:tblGrid>
              <a:tr h="735419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Nickel concentrations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 baby food studied by several investigators</a:t>
                      </a:r>
                      <a:r>
                        <a:rPr lang="ar-EG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8891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1518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10300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50µg/kg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Sarcacoglu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al.,2</a:t>
                      </a:r>
                      <a:r>
                        <a:rPr lang="en-US" sz="1400" b="1" i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4871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1340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0.3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5638800" y="2286000"/>
            <a:ext cx="3276600" cy="1752601"/>
            <a:chOff x="6425184" y="3429000"/>
            <a:chExt cx="2490216" cy="1752601"/>
          </a:xfrm>
        </p:grpSpPr>
        <p:sp>
          <p:nvSpPr>
            <p:cNvPr id="31769" name="شكل بيضاوي 5"/>
            <p:cNvSpPr>
              <a:spLocks noChangeArrowheads="1"/>
            </p:cNvSpPr>
            <p:nvPr/>
          </p:nvSpPr>
          <p:spPr bwMode="auto">
            <a:xfrm>
              <a:off x="6425184" y="3429000"/>
              <a:ext cx="2490216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within these concentrations </a:t>
              </a:r>
              <a:r>
                <a:rPr lang="en-US" sz="1400" b="1"/>
                <a:t>.</a:t>
              </a:r>
              <a:endParaRPr lang="ar-EG" sz="1400" b="1"/>
            </a:p>
          </p:txBody>
        </p:sp>
        <p:cxnSp>
          <p:nvCxnSpPr>
            <p:cNvPr id="31770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417308" y="4494277"/>
              <a:ext cx="1143000" cy="231648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الاستراحة\منوع\براويز وزخارف\flwr12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811">
            <a:off x="42863" y="3175"/>
            <a:ext cx="970597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شكل بيضاوي 3"/>
          <p:cNvSpPr/>
          <p:nvPr/>
        </p:nvSpPr>
        <p:spPr bwMode="auto">
          <a:xfrm rot="10800000" flipV="1">
            <a:off x="1403357" y="312457"/>
            <a:ext cx="4996440" cy="936626"/>
          </a:xfrm>
          <a:prstGeom prst="ellipse">
            <a:avLst/>
          </a:prstGeom>
          <a:solidFill>
            <a:srgbClr val="00FFCC"/>
          </a:solidFill>
          <a:ln w="152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Right"/>
            <a:lightRig rig="threePt" dir="t"/>
          </a:scene3d>
          <a:sp3d>
            <a:bevelT w="139700" prst="cross"/>
          </a:sp3d>
        </p:spPr>
        <p:txBody>
          <a:bodyPr wrap="none" rtlCol="1" anchor="ctr"/>
          <a:lstStyle/>
          <a:p>
            <a:pPr>
              <a:defRPr/>
            </a:pP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Authors</a:t>
            </a:r>
            <a:r>
              <a:rPr lang="en-US" sz="4800" dirty="0" smtClean="0">
                <a:solidFill>
                  <a:srgbClr val="0000FF"/>
                </a:solidFill>
                <a:latin typeface="Arial" pitchFamily="34" charset="0"/>
              </a:rPr>
              <a:t>:</a:t>
            </a:r>
            <a:endParaRPr lang="en-GB" sz="48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3"/>
          <a:srcRect l="4578" t="3848" r="9026" b="2490"/>
          <a:stretch>
            <a:fillRect/>
          </a:stretch>
        </p:blipFill>
        <p:spPr bwMode="auto">
          <a:xfrm>
            <a:off x="7643813" y="312738"/>
            <a:ext cx="1252537" cy="936625"/>
          </a:xfrm>
          <a:prstGeom prst="rect">
            <a:avLst/>
          </a:prstGeom>
          <a:solidFill>
            <a:schemeClr val="bg1">
              <a:alpha val="6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2133600" y="2670175"/>
            <a:ext cx="4953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Dr. Hamood </a:t>
            </a:r>
            <a:r>
              <a:rPr lang="en-US" dirty="0" smtClean="0">
                <a:solidFill>
                  <a:srgbClr val="0000FF"/>
                </a:solidFill>
              </a:rPr>
              <a:t>Khaled Al-Makhlafi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Professor </a:t>
            </a:r>
            <a:r>
              <a:rPr lang="en-US" sz="1800" dirty="0">
                <a:solidFill>
                  <a:srgbClr val="0000FF"/>
                </a:solidFill>
              </a:rPr>
              <a:t>of Food Science &amp;Technology </a:t>
            </a:r>
          </a:p>
          <a:p>
            <a:pPr algn="ctr"/>
            <a:r>
              <a:rPr lang="ar-YE" sz="1800" dirty="0">
                <a:solidFill>
                  <a:srgbClr val="0000FF"/>
                </a:solidFill>
              </a:rPr>
              <a:t>  </a:t>
            </a:r>
            <a:r>
              <a:rPr lang="ar-SA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Department of Food Science &amp; Technology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</a:rPr>
              <a:t>  Faculty of Agriculture, Sana'a University- Yemen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905000" y="3827463"/>
            <a:ext cx="5638800" cy="14303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Dr. Nasser Hussein </a:t>
            </a:r>
            <a:r>
              <a:rPr lang="en-US" dirty="0" err="1">
                <a:solidFill>
                  <a:srgbClr val="0000FF"/>
                </a:solidFill>
              </a:rPr>
              <a:t>Zawia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</a:rPr>
              <a:t>Professor of Pharmacology &amp; Toxicology 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</a:rPr>
              <a:t>Department </a:t>
            </a:r>
            <a:r>
              <a:rPr lang="en-US" sz="1800" dirty="0" smtClean="0">
                <a:solidFill>
                  <a:srgbClr val="0000FF"/>
                </a:solidFill>
              </a:rPr>
              <a:t>of Pharmacology </a:t>
            </a:r>
            <a:r>
              <a:rPr lang="en-US" sz="1800" dirty="0">
                <a:solidFill>
                  <a:srgbClr val="0000FF"/>
                </a:solidFill>
              </a:rPr>
              <a:t>&amp; Toxicology,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</a:rPr>
              <a:t> Faculty of Pharmacy</a:t>
            </a:r>
            <a:r>
              <a:rPr lang="en-US" sz="1800" dirty="0" smtClean="0">
                <a:solidFill>
                  <a:srgbClr val="0000FF"/>
                </a:solidFill>
              </a:rPr>
              <a:t>, University </a:t>
            </a:r>
            <a:r>
              <a:rPr lang="en-US" sz="1800" dirty="0">
                <a:solidFill>
                  <a:srgbClr val="0000FF"/>
                </a:solidFill>
              </a:rPr>
              <a:t>of Rhode Island –USA</a:t>
            </a:r>
          </a:p>
        </p:txBody>
      </p:sp>
      <p:pic>
        <p:nvPicPr>
          <p:cNvPr id="9" name="Picture 166" descr="http://tbn0.google.com/images?q=tbn:zrL3zKOc_1NksM:http://www.uri.edu/inbre/logos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1371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6"/>
          <p:cNvSpPr>
            <a:spLocks noChangeArrowheads="1"/>
          </p:cNvSpPr>
          <p:nvPr/>
        </p:nvSpPr>
        <p:spPr bwMode="auto">
          <a:xfrm>
            <a:off x="2057400" y="1374775"/>
            <a:ext cx="4953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Mustafa </a:t>
            </a:r>
            <a:r>
              <a:rPr lang="en-US" dirty="0" err="1" smtClean="0">
                <a:solidFill>
                  <a:srgbClr val="0000FF"/>
                </a:solidFill>
              </a:rPr>
              <a:t>Zaher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Food </a:t>
            </a:r>
            <a:r>
              <a:rPr lang="en-US" sz="1800" dirty="0">
                <a:solidFill>
                  <a:srgbClr val="0000FF"/>
                </a:solidFill>
              </a:rPr>
              <a:t>Science &amp;Technology </a:t>
            </a:r>
          </a:p>
          <a:p>
            <a:pPr algn="ctr"/>
            <a:r>
              <a:rPr lang="ar-YE" sz="1800" dirty="0">
                <a:solidFill>
                  <a:srgbClr val="0000FF"/>
                </a:solidFill>
              </a:rPr>
              <a:t>  </a:t>
            </a:r>
            <a:r>
              <a:rPr lang="ar-SA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Department of Food Science &amp; Technology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</a:rPr>
              <a:t>  Faculty of Agriculture, Sana'a University- Yemen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71600"/>
          </a:xfrm>
        </p:spPr>
        <p:txBody>
          <a:bodyPr/>
          <a:lstStyle/>
          <a:p>
            <a:pPr algn="ctr" rtl="1"/>
            <a:r>
              <a:rPr lang="ar-YE" b="1" dirty="0" smtClean="0"/>
              <a:t>تركيزات العناصر المعدنية الغذائية في أغذية الأطفال 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019800" cy="66294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867400" y="1524000"/>
          <a:ext cx="3962400" cy="1787653"/>
        </p:xfrm>
        <a:graphic>
          <a:graphicData uri="http://schemas.openxmlformats.org/drawingml/2006/table">
            <a:tbl>
              <a:tblPr rtl="1"/>
              <a:tblGrid>
                <a:gridCol w="2074974"/>
                <a:gridCol w="1887426"/>
              </a:tblGrid>
              <a:tr h="31546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limits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concentration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Iron 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3000µg/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100 Kcal for products where this element has been added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England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Regulations (S.I.2003/3207)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100000µg/kg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 dry weight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Yemeni Specification (22/2003)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5867400" y="0"/>
            <a:ext cx="3048000" cy="2057400"/>
            <a:chOff x="6131860" y="2057400"/>
            <a:chExt cx="2271059" cy="2057400"/>
          </a:xfrm>
        </p:grpSpPr>
        <p:sp>
          <p:nvSpPr>
            <p:cNvPr id="32803" name="شكل بيضاوي 4"/>
            <p:cNvSpPr>
              <a:spLocks noChangeArrowheads="1"/>
            </p:cNvSpPr>
            <p:nvPr/>
          </p:nvSpPr>
          <p:spPr bwMode="auto">
            <a:xfrm>
              <a:off x="6131860" y="2057400"/>
              <a:ext cx="2271059" cy="1371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in infant cereals and milk samples were greater than these legal limits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32804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117977" y="3397623"/>
              <a:ext cx="1066800" cy="367554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8" name="شكل بيضاوي 7"/>
          <p:cNvSpPr>
            <a:spLocks noChangeArrowheads="1"/>
          </p:cNvSpPr>
          <p:nvPr/>
        </p:nvSpPr>
        <p:spPr bwMode="auto">
          <a:xfrm>
            <a:off x="1905000" y="2895600"/>
            <a:ext cx="2286000" cy="2286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" name="شكل بيضاوي 9"/>
          <p:cNvSpPr>
            <a:spLocks noChangeArrowheads="1"/>
          </p:cNvSpPr>
          <p:nvPr/>
        </p:nvSpPr>
        <p:spPr bwMode="auto">
          <a:xfrm>
            <a:off x="2362200" y="3276600"/>
            <a:ext cx="1676400" cy="17526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5486400" y="4361482"/>
          <a:ext cx="4724402" cy="2496518"/>
        </p:xfrm>
        <a:graphic>
          <a:graphicData uri="http://schemas.openxmlformats.org/drawingml/2006/table">
            <a:tbl>
              <a:tblPr rtl="1"/>
              <a:tblGrid>
                <a:gridCol w="1190782"/>
                <a:gridCol w="1390269"/>
                <a:gridCol w="2143351"/>
              </a:tblGrid>
              <a:tr h="735419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Iron concentrations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 baby food studied by several investigators</a:t>
                      </a:r>
                      <a:r>
                        <a:rPr lang="ar-EG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8891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1518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67500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1020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Sarcacoglu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al.,2</a:t>
                      </a:r>
                      <a:r>
                        <a:rPr lang="en-US" sz="1400" b="1" i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4871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97400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41400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Spain (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Yebra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et al, 2004)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4871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12150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103850µg/kg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Portugal (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Lima,Delerue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-Matos,&amp;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Vaz,1998)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مجموعة 11"/>
          <p:cNvGrpSpPr>
            <a:grpSpLocks/>
          </p:cNvGrpSpPr>
          <p:nvPr/>
        </p:nvGrpSpPr>
        <p:grpSpPr bwMode="auto">
          <a:xfrm>
            <a:off x="5105400" y="3276600"/>
            <a:ext cx="3962400" cy="1752600"/>
            <a:chOff x="6131860" y="2057400"/>
            <a:chExt cx="2271059" cy="2490535"/>
          </a:xfrm>
        </p:grpSpPr>
        <p:sp>
          <p:nvSpPr>
            <p:cNvPr id="32801" name="شكل بيضاوي 12"/>
            <p:cNvSpPr>
              <a:spLocks noChangeArrowheads="1"/>
            </p:cNvSpPr>
            <p:nvPr/>
          </p:nvSpPr>
          <p:spPr bwMode="auto">
            <a:xfrm>
              <a:off x="6131860" y="2057400"/>
              <a:ext cx="2271059" cy="1371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in most of  infant cereals and milk samples were higher than these concentrations.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32802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6814060" y="3701538"/>
              <a:ext cx="1499937" cy="192857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7" name="شكل بيضاوي 16"/>
          <p:cNvSpPr>
            <a:spLocks noChangeArrowheads="1"/>
          </p:cNvSpPr>
          <p:nvPr/>
        </p:nvSpPr>
        <p:spPr bwMode="auto">
          <a:xfrm>
            <a:off x="2057400" y="3352800"/>
            <a:ext cx="2286000" cy="1600200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5334000" cy="66294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638800" y="609600"/>
          <a:ext cx="3505200" cy="2593848"/>
        </p:xfrm>
        <a:graphic>
          <a:graphicData uri="http://schemas.openxmlformats.org/drawingml/2006/table">
            <a:tbl>
              <a:tblPr rtl="1"/>
              <a:tblGrid>
                <a:gridCol w="1835554"/>
                <a:gridCol w="1669646"/>
              </a:tblGrid>
              <a:tr h="315469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Copper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40µg/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100 Kcal for products where this element has been added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England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Regulations (S.I.2003/3207)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3000µg/kg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 dry weight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Yemeni Specification (22/2003)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5867400" y="-76200"/>
            <a:ext cx="3048000" cy="1371600"/>
            <a:chOff x="6131860" y="2057400"/>
            <a:chExt cx="2271059" cy="2783544"/>
          </a:xfrm>
        </p:grpSpPr>
        <p:sp>
          <p:nvSpPr>
            <p:cNvPr id="33830" name="شكل بيضاوي 4"/>
            <p:cNvSpPr>
              <a:spLocks noChangeArrowheads="1"/>
            </p:cNvSpPr>
            <p:nvPr/>
          </p:nvSpPr>
          <p:spPr bwMode="auto">
            <a:xfrm>
              <a:off x="6131860" y="2057400"/>
              <a:ext cx="2271059" cy="1089212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less than these legal limits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33831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6698129" y="3817470"/>
              <a:ext cx="1792946" cy="254002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7" name="شكل بيضاوي 6"/>
          <p:cNvSpPr>
            <a:spLocks noChangeArrowheads="1"/>
          </p:cNvSpPr>
          <p:nvPr/>
        </p:nvSpPr>
        <p:spPr bwMode="auto">
          <a:xfrm>
            <a:off x="1905000" y="1952625"/>
            <a:ext cx="2286000" cy="2286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5105400" y="3928681"/>
          <a:ext cx="4495800" cy="3329940"/>
        </p:xfrm>
        <a:graphic>
          <a:graphicData uri="http://schemas.openxmlformats.org/drawingml/2006/table">
            <a:tbl>
              <a:tblPr rtl="1"/>
              <a:tblGrid>
                <a:gridCol w="1254845"/>
                <a:gridCol w="1089608"/>
                <a:gridCol w="2151347"/>
              </a:tblGrid>
              <a:tr h="495743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Copper concentrations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 baby food studied by several investigators</a:t>
                      </a:r>
                      <a:r>
                        <a:rPr lang="ar-EG" sz="1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8317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8228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4800 µg/kg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1990 µg/kg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New </a:t>
                      </a:r>
                      <a:r>
                        <a:rPr lang="en-US" sz="1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zealand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(</a:t>
                      </a:r>
                      <a:r>
                        <a:rPr lang="en-US" sz="1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McKinstry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Indyk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&amp; Kim,1999)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58138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3160 µg/kg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1110 µg/kg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India (</a:t>
                      </a:r>
                      <a:r>
                        <a:rPr lang="en-US" sz="1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Tripathi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et al ., 1999)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58138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4380 µg/kg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520µg/kg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Sarcacoglu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et al.,2007)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5300 µg/kg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 µg/kg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مجموعة 9"/>
          <p:cNvGrpSpPr>
            <a:grpSpLocks/>
          </p:cNvGrpSpPr>
          <p:nvPr/>
        </p:nvGrpSpPr>
        <p:grpSpPr bwMode="auto">
          <a:xfrm>
            <a:off x="5638800" y="3276600"/>
            <a:ext cx="3276600" cy="1371600"/>
            <a:chOff x="6425184" y="3429000"/>
            <a:chExt cx="2490216" cy="1371600"/>
          </a:xfrm>
        </p:grpSpPr>
        <p:sp>
          <p:nvSpPr>
            <p:cNvPr id="33828" name="شكل بيضاوي 5"/>
            <p:cNvSpPr>
              <a:spLocks noChangeArrowheads="1"/>
            </p:cNvSpPr>
            <p:nvPr/>
          </p:nvSpPr>
          <p:spPr bwMode="auto">
            <a:xfrm>
              <a:off x="6425184" y="3429000"/>
              <a:ext cx="2490216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/>
                <a:t>Our </a:t>
              </a:r>
              <a:r>
                <a:rPr lang="en-US" sz="1400" b="1" dirty="0" smtClean="0"/>
                <a:t>results </a:t>
              </a:r>
              <a:r>
                <a:rPr lang="en-US" sz="1400" b="1" dirty="0"/>
                <a:t>agree  with these concentrations .</a:t>
              </a:r>
              <a:endParaRPr lang="ar-EG" sz="1400" b="1" dirty="0"/>
            </a:p>
          </p:txBody>
        </p:sp>
        <p:cxnSp>
          <p:nvCxnSpPr>
            <p:cNvPr id="33829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499603" y="4311395"/>
              <a:ext cx="838200" cy="140209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4" name="شكل بيضاوي 13"/>
          <p:cNvSpPr>
            <a:spLocks noChangeArrowheads="1"/>
          </p:cNvSpPr>
          <p:nvPr/>
        </p:nvSpPr>
        <p:spPr bwMode="auto">
          <a:xfrm>
            <a:off x="1371600" y="1905000"/>
            <a:ext cx="2971800" cy="304800"/>
          </a:xfrm>
          <a:prstGeom prst="ellipse">
            <a:avLst/>
          </a:prstGeom>
          <a:noFill/>
          <a:ln w="31750" algn="ctr">
            <a:solidFill>
              <a:srgbClr val="17121C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638800" cy="64770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715000" y="1143000"/>
          <a:ext cx="3962400" cy="1809750"/>
        </p:xfrm>
        <a:graphic>
          <a:graphicData uri="http://schemas.openxmlformats.org/drawingml/2006/table">
            <a:tbl>
              <a:tblPr rtl="1"/>
              <a:tblGrid>
                <a:gridCol w="2074974"/>
                <a:gridCol w="1887426"/>
              </a:tblGrid>
              <a:tr h="337566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Legal 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Zinc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11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2000µg/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100 Kcal for products where this element has been added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England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Regulations (S.I.2003/3207)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25000µg/kg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 dry weight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Yemeni Specification (22/2003)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4876800" y="228600"/>
            <a:ext cx="4267200" cy="1371600"/>
            <a:chOff x="5393769" y="2057400"/>
            <a:chExt cx="3179484" cy="2057400"/>
          </a:xfrm>
        </p:grpSpPr>
        <p:sp>
          <p:nvSpPr>
            <p:cNvPr id="34857" name="شكل بيضاوي 4"/>
            <p:cNvSpPr>
              <a:spLocks noChangeArrowheads="1"/>
            </p:cNvSpPr>
            <p:nvPr/>
          </p:nvSpPr>
          <p:spPr bwMode="auto">
            <a:xfrm>
              <a:off x="5393769" y="2057400"/>
              <a:ext cx="3179484" cy="1371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in most of  infant cereals  samples and  all milk samples were higher than these legal limits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34858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117977" y="3397623"/>
              <a:ext cx="1066800" cy="367554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5181600" y="4280698"/>
          <a:ext cx="4343400" cy="2616927"/>
        </p:xfrm>
        <a:graphic>
          <a:graphicData uri="http://schemas.openxmlformats.org/drawingml/2006/table">
            <a:tbl>
              <a:tblPr rtl="1"/>
              <a:tblGrid>
                <a:gridCol w="1184406"/>
                <a:gridCol w="1039684"/>
                <a:gridCol w="2119310"/>
              </a:tblGrid>
              <a:tr h="380999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Arial"/>
                        </a:rPr>
                        <a:t>Zinc</a:t>
                      </a:r>
                      <a:r>
                        <a:rPr lang="en-US" sz="1200" b="1" baseline="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concentrations in baby food studied by several investigators</a:t>
                      </a:r>
                      <a:r>
                        <a:rPr lang="ar-EG" sz="12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3666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5818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34590 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9370 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India (</a:t>
                      </a:r>
                      <a:r>
                        <a:rPr lang="en-US" sz="12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Tripathi</a:t>
                      </a: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et al ., 1999)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6714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37200 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920  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2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Sarcacoglu</a:t>
                      </a: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et al.,2007)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kern="1200" dirty="0" smtClean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767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42300 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13700 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New </a:t>
                      </a:r>
                      <a:r>
                        <a:rPr lang="en-US" sz="12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zealand</a:t>
                      </a: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(</a:t>
                      </a:r>
                      <a:r>
                        <a:rPr lang="en-US" sz="12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McKinstry</a:t>
                      </a: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2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Indyk</a:t>
                      </a: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&amp; Kim,1999)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9788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68100 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60µg/kg</a:t>
                      </a: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110000µg/kg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13000 µg/kg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Italy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200" b="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Plessi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0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1997</a:t>
                      </a:r>
                      <a:r>
                        <a:rPr lang="en-US" sz="1200" b="0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12" name="شكل بيضاوي 11"/>
          <p:cNvSpPr>
            <a:spLocks noChangeArrowheads="1"/>
          </p:cNvSpPr>
          <p:nvPr/>
        </p:nvSpPr>
        <p:spPr bwMode="auto">
          <a:xfrm>
            <a:off x="2057400" y="3276600"/>
            <a:ext cx="2286000" cy="1600200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4" name="مجموعة 9"/>
          <p:cNvGrpSpPr>
            <a:grpSpLocks/>
          </p:cNvGrpSpPr>
          <p:nvPr/>
        </p:nvGrpSpPr>
        <p:grpSpPr bwMode="auto">
          <a:xfrm>
            <a:off x="4114800" y="3048000"/>
            <a:ext cx="5029200" cy="1524000"/>
            <a:chOff x="6163056" y="3011556"/>
            <a:chExt cx="2883408" cy="1789044"/>
          </a:xfrm>
        </p:grpSpPr>
        <p:sp>
          <p:nvSpPr>
            <p:cNvPr id="34855" name="شكل بيضاوي 5"/>
            <p:cNvSpPr>
              <a:spLocks noChangeArrowheads="1"/>
            </p:cNvSpPr>
            <p:nvPr/>
          </p:nvSpPr>
          <p:spPr bwMode="auto">
            <a:xfrm>
              <a:off x="6163056" y="3011556"/>
              <a:ext cx="2883408" cy="125233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Our results  in most of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the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analyzed </a:t>
              </a:r>
              <a:r>
                <a:rPr lang="en-US" sz="1400" b="1" dirty="0">
                  <a:solidFill>
                    <a:srgbClr val="0000FF"/>
                  </a:solidFill>
                </a:rPr>
                <a:t>samples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agree  </a:t>
              </a:r>
              <a:r>
                <a:rPr lang="en-US" sz="1400" b="1" dirty="0">
                  <a:solidFill>
                    <a:srgbClr val="0000FF"/>
                  </a:solidFill>
                </a:rPr>
                <a:t>with these concentrations except  the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concentration reported in Italy which was </a:t>
              </a:r>
              <a:r>
                <a:rPr lang="en-US" sz="1400" b="1" dirty="0">
                  <a:solidFill>
                    <a:srgbClr val="0000FF"/>
                  </a:solidFill>
                </a:rPr>
                <a:t>higher than our  results   </a:t>
              </a:r>
              <a:endParaRPr lang="ar-EG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4856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499603" y="4311395"/>
              <a:ext cx="838200" cy="140209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791200" cy="65532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638800" y="914400"/>
          <a:ext cx="3505200" cy="2593848"/>
        </p:xfrm>
        <a:graphic>
          <a:graphicData uri="http://schemas.openxmlformats.org/drawingml/2006/table">
            <a:tbl>
              <a:tblPr rtl="1"/>
              <a:tblGrid>
                <a:gridCol w="1835554"/>
                <a:gridCol w="1669646"/>
              </a:tblGrid>
              <a:tr h="537519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Manganese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090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Maximum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8361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600µg/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100 Kcal for products where this element has been added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England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Regulations (S.I.2003/3207)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62710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350000 µg/kg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  dry weight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Yemeni Specification (22/2003)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5791200" y="152400"/>
            <a:ext cx="2895600" cy="1524000"/>
            <a:chOff x="5791200" y="2438400"/>
            <a:chExt cx="2895600" cy="1524000"/>
          </a:xfrm>
        </p:grpSpPr>
        <p:sp>
          <p:nvSpPr>
            <p:cNvPr id="35872" name="شكل بيضاوي 7"/>
            <p:cNvSpPr>
              <a:spLocks noChangeArrowheads="1"/>
            </p:cNvSpPr>
            <p:nvPr/>
          </p:nvSpPr>
          <p:spPr bwMode="auto">
            <a:xfrm>
              <a:off x="5791200" y="2438400"/>
              <a:ext cx="28956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/>
                <a:t>Our results were below these legal limits</a:t>
              </a:r>
              <a:endParaRPr lang="ar-EG" sz="1400" b="1"/>
            </a:p>
          </p:txBody>
        </p:sp>
        <p:cxnSp>
          <p:nvCxnSpPr>
            <p:cNvPr id="35873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162800" y="3352800"/>
              <a:ext cx="914400" cy="3048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5562600" y="4284154"/>
          <a:ext cx="3810000" cy="2804160"/>
        </p:xfrm>
        <a:graphic>
          <a:graphicData uri="http://schemas.openxmlformats.org/drawingml/2006/table">
            <a:tbl>
              <a:tblPr rtl="1"/>
              <a:tblGrid>
                <a:gridCol w="732463"/>
                <a:gridCol w="1089280"/>
                <a:gridCol w="1988257"/>
              </a:tblGrid>
              <a:tr h="572639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Manganese concentrations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 baby food studied by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other </a:t>
                      </a: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Arial"/>
                        </a:rPr>
                        <a:t>researchersrs</a:t>
                      </a:r>
                      <a:r>
                        <a:rPr lang="ar-EG" sz="18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44538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664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10500 µ g/kg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290 µg/kg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2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Yaman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&amp; </a:t>
                      </a:r>
                      <a:r>
                        <a:rPr lang="en-US" sz="12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Cokol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2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200" b="1" i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004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664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7200 µ g/kg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220 µg/kg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2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Sarcacoglu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al.,2</a:t>
                      </a:r>
                      <a:r>
                        <a:rPr lang="en-US" sz="1200" b="1" i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61131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4040 µ g/kg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740µg/kg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New </a:t>
                      </a:r>
                      <a:r>
                        <a:rPr lang="en-US" sz="12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zealand</a:t>
                      </a:r>
                      <a:r>
                        <a:rPr lang="en-US" sz="12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(</a:t>
                      </a:r>
                      <a:r>
                        <a:rPr lang="en-US" sz="12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McKinstry</a:t>
                      </a:r>
                      <a:r>
                        <a:rPr lang="en-US" sz="12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2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Indyk</a:t>
                      </a:r>
                      <a:r>
                        <a:rPr lang="en-US" sz="1200" b="1" kern="12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&amp; Kim,1999)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مجموعة 9"/>
          <p:cNvGrpSpPr>
            <a:grpSpLocks/>
          </p:cNvGrpSpPr>
          <p:nvPr/>
        </p:nvGrpSpPr>
        <p:grpSpPr bwMode="auto">
          <a:xfrm>
            <a:off x="4343400" y="3276600"/>
            <a:ext cx="5181600" cy="1676400"/>
            <a:chOff x="3962400" y="3048000"/>
            <a:chExt cx="5181600" cy="1676400"/>
          </a:xfrm>
        </p:grpSpPr>
        <p:sp>
          <p:nvSpPr>
            <p:cNvPr id="35870" name="شكل بيضاوي 5"/>
            <p:cNvSpPr>
              <a:spLocks noChangeArrowheads="1"/>
            </p:cNvSpPr>
            <p:nvPr/>
          </p:nvSpPr>
          <p:spPr bwMode="auto">
            <a:xfrm>
              <a:off x="3962400" y="3048000"/>
              <a:ext cx="5181600" cy="9144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300" b="1" dirty="0">
                  <a:solidFill>
                    <a:srgbClr val="0000FF"/>
                  </a:solidFill>
                </a:rPr>
                <a:t>Our results were similar to these concentrations  except the  results found  in the C04,C05,C010, </a:t>
              </a:r>
            </a:p>
            <a:p>
              <a:r>
                <a:rPr lang="en-US" sz="1300" b="1" dirty="0">
                  <a:solidFill>
                    <a:srgbClr val="0000FF"/>
                  </a:solidFill>
                </a:rPr>
                <a:t>P03 and M05  samples </a:t>
              </a:r>
              <a:r>
                <a:rPr lang="en-US" sz="1300" b="1" dirty="0" smtClean="0">
                  <a:solidFill>
                    <a:srgbClr val="0000FF"/>
                  </a:solidFill>
                </a:rPr>
                <a:t>which were  </a:t>
              </a:r>
              <a:r>
                <a:rPr lang="en-US" sz="1300" b="1" dirty="0">
                  <a:solidFill>
                    <a:srgbClr val="0000FF"/>
                  </a:solidFill>
                </a:rPr>
                <a:t>higher …</a:t>
              </a:r>
              <a:endParaRPr lang="ar-EG" sz="13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5871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7070557" y="4022557"/>
              <a:ext cx="1143000" cy="260686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Calibri"/>
                <a:cs typeface="Arial"/>
              </a:rPr>
              <a:t/>
            </a:r>
            <a:br>
              <a:rPr lang="en-US" sz="2000" b="1" dirty="0" smtClean="0">
                <a:ea typeface="Calibri"/>
                <a:cs typeface="Arial"/>
              </a:rPr>
            </a:br>
            <a:r>
              <a:rPr lang="ar-SA" sz="2000" b="1" dirty="0" smtClean="0">
                <a:ea typeface="Calibri"/>
                <a:cs typeface="Traditional Arabic"/>
              </a:rPr>
              <a:t>جدول (</a:t>
            </a:r>
            <a:r>
              <a:rPr lang="ar-YE" sz="2000" b="1" dirty="0" smtClean="0">
                <a:ea typeface="Calibri"/>
                <a:cs typeface="Traditional Arabic"/>
              </a:rPr>
              <a:t>12</a:t>
            </a:r>
            <a:r>
              <a:rPr lang="ar-SA" sz="2000" b="1" dirty="0" smtClean="0">
                <a:ea typeface="Calibri"/>
                <a:cs typeface="Traditional Arabic"/>
              </a:rPr>
              <a:t>) تركيزات العناصر المعدنية الغذائية في أغذية الأطفال لكل 100 كيلو كالوري</a:t>
            </a:r>
            <a:endParaRPr lang="en-US" sz="2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492814"/>
          <a:ext cx="8839199" cy="6052733"/>
        </p:xfrm>
        <a:graphic>
          <a:graphicData uri="http://schemas.openxmlformats.org/drawingml/2006/table">
            <a:tbl>
              <a:tblPr/>
              <a:tblGrid>
                <a:gridCol w="685800"/>
                <a:gridCol w="1066800"/>
                <a:gridCol w="762000"/>
                <a:gridCol w="838200"/>
                <a:gridCol w="838200"/>
                <a:gridCol w="4317613"/>
                <a:gridCol w="330586"/>
              </a:tblGrid>
              <a:tr h="138275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تركيزات  العناصر المعدنية الغذائية/100 كيلو كالوري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البيانات الغذائية*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رقم العينة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المنغنيز، ملغرام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الزنك، ملغرام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النحاس، ميكروجرام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الحديد، ملغرام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كيلو كالوري /100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جرام للعينة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2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0.09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0.48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53.61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5.43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411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دقيق القمح مع الحليبِ و </a:t>
                      </a:r>
                      <a:r>
                        <a:rPr lang="ar-YE" sz="1400" b="1" dirty="0" smtClean="0">
                          <a:latin typeface="Calibri"/>
                          <a:ea typeface="Calibri"/>
                          <a:cs typeface="Traditional Arabic"/>
                        </a:rPr>
                        <a:t>ال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Traditional Arabic"/>
                        </a:rPr>
                        <a:t>فواكه </a:t>
                      </a: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(من سن 6 شهر)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0.22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0.51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55.56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4.57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423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دقيق القمح مع الحليبِ  والخضروات  (من سن 6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0.21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2.23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raditional Arabic"/>
                          <a:ea typeface="Calibri"/>
                          <a:cs typeface="Arial"/>
                        </a:rPr>
                        <a:t>43.51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5.90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425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دقيق القمح "بسكويت" مدعم  بالفيتاميناتِ والمعادنِ (من سن 6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3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0.41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0.51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71.78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aditional Arabic"/>
                          <a:ea typeface="Calibri"/>
                          <a:cs typeface="Arial"/>
                        </a:rPr>
                        <a:t>7.52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400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دقيق القمح "بسكويت لطهور الأسنان" مدعم بالفيتاميناتِ والمعادنِ (من سن 6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4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0.34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0.64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raditional Arabic"/>
                          <a:ea typeface="Calibri"/>
                          <a:cs typeface="Arial"/>
                        </a:rPr>
                        <a:t>153.13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5.94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413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دقيق القمح مع العسلِ " حبيبات سريعة الذوبان" من سن 6 شهور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0.19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1.06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72.08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2.69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415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بسكويت مدعم بالفيتامينات والمعان لإطعام الأطفال والرضع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0.31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0.49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74.63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11.87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382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دقيق الرز مع الجرز " رقائق " من سن 4 شهور 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0.26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3.02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61.20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5.86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416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دقيق القمح " بسكويت للرضع " من سن   4 شهور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0.16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0.75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69.19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1.76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400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قمح  باللبن  والفواكه " غذاء  للأطفال من سن 6 شهور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0.38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0.40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62.69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raditional Arabic"/>
                          <a:ea typeface="Calibri"/>
                          <a:cs typeface="Arial"/>
                        </a:rPr>
                        <a:t>12.47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410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دقيق القمح مع الحليبِ (من سن 6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335" algn="l"/>
                          <a:tab pos="506730" algn="ctr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موز ( من سن 5 شهور 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0.33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0.90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raditional Arabic"/>
                          <a:ea typeface="Calibri"/>
                          <a:cs typeface="Arial"/>
                        </a:rPr>
                        <a:t>201.38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2.87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73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فواكه مشكلة مع حبوب ( من سن 6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1.28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0.53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182.53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3.31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77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أناناس و موز ( من سن 4 شهور 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0.17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aditional Arabic"/>
                          <a:ea typeface="Calibri"/>
                          <a:cs typeface="Arial"/>
                        </a:rPr>
                        <a:t>0.97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123.91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3.23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99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برتقال وموز مع حبوب ( من سن 4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14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0.72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aditional Arabic"/>
                          <a:ea typeface="Calibri"/>
                          <a:cs typeface="Arial"/>
                        </a:rPr>
                        <a:t>2.17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195.47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raditional Arabic"/>
                          <a:ea typeface="Calibri"/>
                          <a:cs typeface="Arial"/>
                        </a:rPr>
                        <a:t>6.70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خضروات مشكلة ( من سن 4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0.20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aditional Arabic"/>
                          <a:ea typeface="Calibri"/>
                          <a:cs typeface="Arial"/>
                        </a:rPr>
                        <a:t>1.13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raditional Arabic"/>
                          <a:ea typeface="Calibri"/>
                          <a:cs typeface="Arial"/>
                        </a:rPr>
                        <a:t>123.19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4.80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48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طماطم ودجاج ( من سن 5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0.33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0.50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raditional Arabic"/>
                          <a:ea typeface="Calibri"/>
                          <a:cs typeface="Arial"/>
                        </a:rPr>
                        <a:t>86.37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2.75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76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ثلاثة فواكه ( من سن 4 شهور 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0.26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0.38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111.92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1.97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aditional Arabic"/>
                          <a:ea typeface="Calibri"/>
                          <a:cs typeface="Arial"/>
                        </a:rPr>
                        <a:t>98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موز ( من سن 4 شهور 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18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4335" algn="l"/>
                          <a:tab pos="506730" algn="ctr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مهروس خضروات مشكلة ( من سن 5 شهور)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19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Traditional Arabic"/>
                        </a:rPr>
                        <a:t>لا</a:t>
                      </a:r>
                      <a:endParaRPr lang="en-US" sz="12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مهروس جزر ( من سن 5 شهور)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Traditional Arabic"/>
                        </a:rPr>
                        <a:t>20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757863" cy="6553200"/>
          </a:xfrm>
          <a:prstGeom prst="rect">
            <a:avLst/>
          </a:prstGeom>
          <a:solidFill>
            <a:srgbClr val="0000FF"/>
          </a:solidFill>
          <a:ln w="31750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791200" y="685800"/>
          <a:ext cx="3352800" cy="2103120"/>
        </p:xfrm>
        <a:graphic>
          <a:graphicData uri="http://schemas.openxmlformats.org/drawingml/2006/table">
            <a:tbl>
              <a:tblPr rtl="1"/>
              <a:tblGrid>
                <a:gridCol w="3352800"/>
              </a:tblGrid>
              <a:tr h="31546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Selenium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no regulatory limits for Se in weaning foods and formulae (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FSA, 2006)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however, it has been pointed out that the Se concentrations in the range of 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2000–8000µg/kg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foods are harmful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Viñas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2000). 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6019800" y="-76200"/>
            <a:ext cx="2895600" cy="1676400"/>
            <a:chOff x="5715000" y="2286000"/>
            <a:chExt cx="2895600" cy="1676400"/>
          </a:xfrm>
        </p:grpSpPr>
        <p:sp>
          <p:nvSpPr>
            <p:cNvPr id="36892" name="شكل بيضاوي 7"/>
            <p:cNvSpPr>
              <a:spLocks noChangeArrowheads="1"/>
            </p:cNvSpPr>
            <p:nvPr/>
          </p:nvSpPr>
          <p:spPr bwMode="auto">
            <a:xfrm>
              <a:off x="5715000" y="2286000"/>
              <a:ext cx="2895600" cy="609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/>
                <a:t>Our results were below this limits</a:t>
              </a:r>
              <a:endParaRPr lang="ar-EG" sz="1400" b="1"/>
            </a:p>
          </p:txBody>
        </p:sp>
        <p:cxnSp>
          <p:nvCxnSpPr>
            <p:cNvPr id="36893" name="رابط كسهم مستقيم 7"/>
            <p:cNvCxnSpPr>
              <a:cxnSpLocks noChangeShapeType="1"/>
            </p:cNvCxnSpPr>
            <p:nvPr/>
          </p:nvCxnSpPr>
          <p:spPr bwMode="auto">
            <a:xfrm rot="5400000">
              <a:off x="6210300" y="3238500"/>
              <a:ext cx="1143000" cy="3048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5486400" y="4038600"/>
          <a:ext cx="3657600" cy="2698331"/>
        </p:xfrm>
        <a:graphic>
          <a:graphicData uri="http://schemas.openxmlformats.org/drawingml/2006/table">
            <a:tbl>
              <a:tblPr rtl="1"/>
              <a:tblGrid>
                <a:gridCol w="921895"/>
                <a:gridCol w="1076337"/>
                <a:gridCol w="1659368"/>
              </a:tblGrid>
              <a:tr h="735419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Selenium concentration</a:t>
                      </a:r>
                      <a:r>
                        <a:rPr lang="en-US" sz="1800" b="1" baseline="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in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baby food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studied</a:t>
                      </a:r>
                      <a:r>
                        <a:rPr lang="en-US" sz="1800" b="1" baseline="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Arial"/>
                        </a:rPr>
                        <a:t>by other </a:t>
                      </a:r>
                      <a:r>
                        <a:rPr lang="en-US" sz="1800" b="1" dirty="0" err="1" smtClean="0">
                          <a:latin typeface="+mn-lt"/>
                          <a:ea typeface="Calibri"/>
                          <a:cs typeface="Arial"/>
                        </a:rPr>
                        <a:t>researchersr</a:t>
                      </a: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r>
                        <a:rPr lang="ar-EG" sz="18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8891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80446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72.8 µ 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21.5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Spain (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Vinas,Martenez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&amp;Cordoba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, 2000)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927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143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0.4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مجموعة 18"/>
          <p:cNvGrpSpPr>
            <a:grpSpLocks/>
          </p:cNvGrpSpPr>
          <p:nvPr/>
        </p:nvGrpSpPr>
        <p:grpSpPr bwMode="auto">
          <a:xfrm>
            <a:off x="5181600" y="2743200"/>
            <a:ext cx="3962400" cy="1752601"/>
            <a:chOff x="4724400" y="2743200"/>
            <a:chExt cx="4191000" cy="1752601"/>
          </a:xfrm>
        </p:grpSpPr>
        <p:sp>
          <p:nvSpPr>
            <p:cNvPr id="36890" name="شكل بيضاوي 5"/>
            <p:cNvSpPr>
              <a:spLocks noChangeArrowheads="1"/>
            </p:cNvSpPr>
            <p:nvPr/>
          </p:nvSpPr>
          <p:spPr bwMode="auto">
            <a:xfrm>
              <a:off x="4724400" y="2743200"/>
              <a:ext cx="4191000" cy="12954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higher than these concentrations with  the exception of the concentrations found in P01,P03, P04 , P09 and P010.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36891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6667500" y="3695701"/>
              <a:ext cx="1219200" cy="381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867400" cy="65532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791200" y="838200"/>
          <a:ext cx="3352800" cy="1121664"/>
        </p:xfrm>
        <a:graphic>
          <a:graphicData uri="http://schemas.openxmlformats.org/drawingml/2006/table">
            <a:tbl>
              <a:tblPr rtl="1"/>
              <a:tblGrid>
                <a:gridCol w="3352800"/>
              </a:tblGrid>
              <a:tr h="31546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Chromium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no regulatory limits for CR in weaning </a:t>
                      </a:r>
                      <a:r>
                        <a:rPr lang="ar-EG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foods and formulae (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FSA, 2006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410200" y="3886200"/>
          <a:ext cx="3886200" cy="2987246"/>
        </p:xfrm>
        <a:graphic>
          <a:graphicData uri="http://schemas.openxmlformats.org/drawingml/2006/table">
            <a:tbl>
              <a:tblPr rtl="1"/>
              <a:tblGrid>
                <a:gridCol w="995572"/>
                <a:gridCol w="1162356"/>
                <a:gridCol w="1728272"/>
              </a:tblGrid>
              <a:tr h="735419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Chromium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concentrations in baby food studied by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other researchers</a:t>
                      </a:r>
                      <a:r>
                        <a:rPr lang="ar-EG" sz="18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8891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1518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700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(MAFF,UK,1999)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927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68.8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2.02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Sarcacoglu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al.,2</a:t>
                      </a:r>
                      <a:r>
                        <a:rPr lang="en-US" sz="1400" b="1" i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9279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50, 40,70 µg/kg respectively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Nigeria, UK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and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USA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400" b="1" baseline="0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Ikema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 et al ., 2002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5943600" y="2667000"/>
            <a:ext cx="3200400" cy="1905000"/>
            <a:chOff x="5943600" y="2895600"/>
            <a:chExt cx="3200400" cy="1905000"/>
          </a:xfrm>
        </p:grpSpPr>
        <p:sp>
          <p:nvSpPr>
            <p:cNvPr id="37916" name="شكل بيضاوي 5"/>
            <p:cNvSpPr>
              <a:spLocks noChangeArrowheads="1"/>
            </p:cNvSpPr>
            <p:nvPr/>
          </p:nvSpPr>
          <p:spPr bwMode="auto">
            <a:xfrm>
              <a:off x="5943600" y="2895600"/>
              <a:ext cx="3200400" cy="7620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Our results were higher than these concentrations</a:t>
              </a:r>
              <a:endParaRPr lang="ar-EG" sz="1400" b="1">
                <a:solidFill>
                  <a:srgbClr val="0000FF"/>
                </a:solidFill>
              </a:endParaRPr>
            </a:p>
          </p:txBody>
        </p:sp>
        <p:cxnSp>
          <p:nvCxnSpPr>
            <p:cNvPr id="37917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6819900" y="4000500"/>
              <a:ext cx="1219200" cy="381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5943600" cy="6705600"/>
          </a:xfrm>
          <a:prstGeom prst="rect">
            <a:avLst/>
          </a:prstGeom>
          <a:solidFill>
            <a:srgbClr val="0000FF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474970" y="850074"/>
          <a:ext cx="3669030" cy="876301"/>
        </p:xfrm>
        <a:graphic>
          <a:graphicData uri="http://schemas.openxmlformats.org/drawingml/2006/table">
            <a:tbl>
              <a:tblPr rtl="1"/>
              <a:tblGrid>
                <a:gridCol w="3669030"/>
              </a:tblGrid>
              <a:tr h="31546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Legal limits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for Cobalt </a:t>
                      </a:r>
                      <a:r>
                        <a:rPr lang="en-US" sz="1800" dirty="0" smtClean="0"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Arial"/>
                        </a:rPr>
                        <a:t>concentration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There are no regulatory limits for Co in weaning </a:t>
                      </a:r>
                      <a:r>
                        <a:rPr lang="ar-EG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.(</a:t>
                      </a:r>
                      <a:r>
                        <a:rPr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foods and formulae (</a:t>
                      </a:r>
                      <a:r>
                        <a:rPr lang="en-US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FSA, 2006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333999" y="3886200"/>
          <a:ext cx="3962401" cy="1760426"/>
        </p:xfrm>
        <a:graphic>
          <a:graphicData uri="http://schemas.openxmlformats.org/drawingml/2006/table">
            <a:tbl>
              <a:tblPr rtl="1"/>
              <a:tblGrid>
                <a:gridCol w="1015093"/>
                <a:gridCol w="1185148"/>
                <a:gridCol w="1762160"/>
              </a:tblGrid>
              <a:tr h="735419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Cobalt</a:t>
                      </a:r>
                      <a:r>
                        <a:rPr lang="en-US" sz="1800" b="1" baseline="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concentrations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in baby food studied by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other researchers</a:t>
                      </a:r>
                      <a:r>
                        <a:rPr lang="ar-EG" sz="18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28891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Maximum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Minimum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Arial"/>
                        </a:rPr>
                        <a:t>Sources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927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25.4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2.67 µg/kg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Turkey (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Sarcacoglu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i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et al.,2</a:t>
                      </a:r>
                      <a:r>
                        <a:rPr lang="en-US" sz="1400" b="1" i="0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4572000" y="2362200"/>
            <a:ext cx="4800600" cy="2209800"/>
            <a:chOff x="5029200" y="2514600"/>
            <a:chExt cx="4343400" cy="2286000"/>
          </a:xfrm>
        </p:grpSpPr>
        <p:sp>
          <p:nvSpPr>
            <p:cNvPr id="38933" name="شكل بيضاوي 5"/>
            <p:cNvSpPr>
              <a:spLocks noChangeArrowheads="1"/>
            </p:cNvSpPr>
            <p:nvPr/>
          </p:nvSpPr>
          <p:spPr bwMode="auto">
            <a:xfrm>
              <a:off x="5029200" y="2514600"/>
              <a:ext cx="4343400" cy="11430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Our results were consistent  with this 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concentration range except those concentrations </a:t>
              </a:r>
              <a:r>
                <a:rPr lang="en-US" sz="1400" b="1" dirty="0">
                  <a:solidFill>
                    <a:srgbClr val="0000FF"/>
                  </a:solidFill>
                </a:rPr>
                <a:t>found in samples </a:t>
              </a:r>
              <a:r>
                <a:rPr lang="en-US" sz="1400" b="1" dirty="0">
                  <a:solidFill>
                    <a:srgbClr val="C00000"/>
                  </a:solidFill>
                </a:rPr>
                <a:t>C02, C03, C04, C05 ,C08  and C010 </a:t>
              </a:r>
              <a:endParaRPr lang="ar-EG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8934" name="رابط كسهم مستقيم 7"/>
            <p:cNvCxnSpPr>
              <a:cxnSpLocks noChangeShapeType="1"/>
            </p:cNvCxnSpPr>
            <p:nvPr/>
          </p:nvCxnSpPr>
          <p:spPr bwMode="auto">
            <a:xfrm rot="16200000" flipH="1">
              <a:off x="6819900" y="4000500"/>
              <a:ext cx="1219200" cy="381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الاستراحة\منوع\براويز وزخارف\flwr12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811">
            <a:off x="42863" y="3175"/>
            <a:ext cx="970597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286000" y="2305050"/>
            <a:ext cx="510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YE" sz="7200" b="1" dirty="0" smtClean="0">
                <a:solidFill>
                  <a:srgbClr val="FF0000"/>
                </a:solidFill>
              </a:rPr>
              <a:t>الخلاصة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7162800" y="228600"/>
            <a:ext cx="1905000" cy="11430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YE" sz="2800" b="1" dirty="0" smtClean="0">
                <a:solidFill>
                  <a:srgbClr val="FFFF00"/>
                </a:solidFill>
              </a:rPr>
              <a:t>مقدمة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133600" y="609600"/>
            <a:ext cx="4992687" cy="874713"/>
          </a:xfrm>
          <a:prstGeom prst="cube">
            <a:avLst>
              <a:gd name="adj" fmla="val 721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rtl="1">
              <a:defRPr/>
            </a:pPr>
            <a:r>
              <a:rPr lang="ar-YE" sz="4400" b="1" dirty="0" smtClean="0">
                <a:latin typeface="Arial" pitchFamily="34" charset="0"/>
                <a:cs typeface="+mj-cs"/>
              </a:rPr>
              <a:t>العناصر المعدنية</a:t>
            </a:r>
            <a:endParaRPr lang="en-US" sz="4400" b="1" dirty="0">
              <a:latin typeface="Arial" pitchFamily="34" charset="0"/>
              <a:cs typeface="+mj-cs"/>
            </a:endParaRPr>
          </a:p>
        </p:txBody>
      </p:sp>
      <p:sp>
        <p:nvSpPr>
          <p:cNvPr id="4" name="مخطط انسيابي: معالجة متعاقبة 3"/>
          <p:cNvSpPr>
            <a:spLocks noChangeArrowheads="1"/>
          </p:cNvSpPr>
          <p:nvPr/>
        </p:nvSpPr>
        <p:spPr bwMode="auto">
          <a:xfrm>
            <a:off x="304800" y="1776412"/>
            <a:ext cx="8610600" cy="1500188"/>
          </a:xfrm>
          <a:prstGeom prst="flowChartAlternateProcess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YE" b="1" dirty="0" smtClean="0"/>
              <a:t>تصنف </a:t>
            </a:r>
            <a:r>
              <a:rPr lang="ar-YE" b="1" dirty="0" smtClean="0"/>
              <a:t>العناصر المعدنية </a:t>
            </a:r>
            <a:r>
              <a:rPr lang="ar-YE" b="1" dirty="0" smtClean="0"/>
              <a:t>عادة إلى </a:t>
            </a:r>
            <a:r>
              <a:rPr lang="ar-YE" b="1" dirty="0" smtClean="0"/>
              <a:t>عناصر معدنية </a:t>
            </a:r>
            <a:r>
              <a:rPr lang="ar-YE" b="1" dirty="0" smtClean="0"/>
              <a:t>سامة مثل الرصاص والكادميوم </a:t>
            </a:r>
            <a:endParaRPr lang="ar-YE" b="1" dirty="0" smtClean="0"/>
          </a:p>
          <a:p>
            <a:pPr algn="r" rtl="1"/>
            <a:r>
              <a:rPr lang="ar-YE" b="1" dirty="0" smtClean="0"/>
              <a:t>والزرنيخ والألمنيوم وعناصر معدنية </a:t>
            </a:r>
            <a:r>
              <a:rPr lang="ar-YE" b="1" dirty="0" smtClean="0"/>
              <a:t>أساسية ذات أهمية غذائية مثل النحاس والحديد </a:t>
            </a:r>
            <a:endParaRPr lang="ar-YE" b="1" dirty="0" smtClean="0"/>
          </a:p>
          <a:p>
            <a:pPr algn="r" rtl="1"/>
            <a:r>
              <a:rPr lang="ar-YE" b="1" dirty="0" smtClean="0"/>
              <a:t>والزنك </a:t>
            </a:r>
            <a:r>
              <a:rPr lang="ar-YE" b="1" dirty="0" smtClean="0"/>
              <a:t>والمنغنيز.</a:t>
            </a:r>
            <a:r>
              <a:rPr lang="en-US" b="1" dirty="0" smtClean="0">
                <a:solidFill>
                  <a:srgbClr val="120264"/>
                </a:solidFill>
              </a:rPr>
              <a:t> </a:t>
            </a:r>
            <a:endParaRPr lang="ar-YE" b="1" dirty="0">
              <a:solidFill>
                <a:srgbClr val="120264"/>
              </a:solidFill>
              <a:cs typeface="Arial" pitchFamily="34" charset="0"/>
            </a:endParaRPr>
          </a:p>
        </p:txBody>
      </p:sp>
      <p:sp>
        <p:nvSpPr>
          <p:cNvPr id="7" name="مخطط انسيابي: معالجة متعاقبة 6"/>
          <p:cNvSpPr>
            <a:spLocks noChangeArrowheads="1"/>
          </p:cNvSpPr>
          <p:nvPr/>
        </p:nvSpPr>
        <p:spPr bwMode="auto">
          <a:xfrm>
            <a:off x="228600" y="3519487"/>
            <a:ext cx="8686800" cy="1357313"/>
          </a:xfrm>
          <a:prstGeom prst="flowChartAlternateProcess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YE" b="1" dirty="0" smtClean="0"/>
              <a:t>العناصر المعدنية </a:t>
            </a:r>
            <a:r>
              <a:rPr lang="ar-YE" b="1" dirty="0" smtClean="0"/>
              <a:t>السامة لها القدرة على إحداث أضرار صحية بالغة حتى في مستويات </a:t>
            </a:r>
            <a:endParaRPr lang="ar-YE" b="1" dirty="0" smtClean="0"/>
          </a:p>
          <a:p>
            <a:pPr algn="r" rtl="1"/>
            <a:r>
              <a:rPr lang="ar-YE" b="1" dirty="0" smtClean="0"/>
              <a:t>التركيزات</a:t>
            </a:r>
            <a:r>
              <a:rPr lang="ar-YE" b="1" dirty="0" smtClean="0"/>
              <a:t> </a:t>
            </a:r>
            <a:r>
              <a:rPr lang="ar-YE" b="1" dirty="0" smtClean="0"/>
              <a:t>المنخفضة </a:t>
            </a:r>
            <a:r>
              <a:rPr lang="ar-YE" b="1" dirty="0" smtClean="0"/>
              <a:t>عند التعرض لها لفترات طويلة من خلال الغذاء، أيضا العناصر </a:t>
            </a:r>
            <a:endParaRPr lang="ar-YE" b="1" dirty="0" smtClean="0"/>
          </a:p>
          <a:p>
            <a:pPr algn="r" rtl="1"/>
            <a:r>
              <a:rPr lang="ar-YE" b="1" dirty="0" smtClean="0"/>
              <a:t>المعدنية الغذائية </a:t>
            </a:r>
            <a:r>
              <a:rPr lang="ar-YE" b="1" dirty="0" smtClean="0"/>
              <a:t>قد تتسبب في إحداث أضرار صحية في حالة وجودها في الغذاء بكميات </a:t>
            </a:r>
            <a:endParaRPr lang="ar-YE" b="1" dirty="0" smtClean="0"/>
          </a:p>
          <a:p>
            <a:pPr algn="r" rtl="1"/>
            <a:r>
              <a:rPr lang="ar-YE" b="1" dirty="0" smtClean="0"/>
              <a:t>مفرطة.</a:t>
            </a:r>
            <a:endParaRPr lang="en-US" b="1" dirty="0"/>
          </a:p>
        </p:txBody>
      </p:sp>
      <p:sp>
        <p:nvSpPr>
          <p:cNvPr id="8" name="مخطط انسيابي: معالجة متعاقبة 7"/>
          <p:cNvSpPr>
            <a:spLocks noChangeArrowheads="1"/>
          </p:cNvSpPr>
          <p:nvPr/>
        </p:nvSpPr>
        <p:spPr bwMode="auto">
          <a:xfrm>
            <a:off x="304800" y="5043487"/>
            <a:ext cx="8610600" cy="1357313"/>
          </a:xfrm>
          <a:prstGeom prst="flowChartAlternateProcess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</p:spPr>
        <p:txBody>
          <a:bodyPr wrap="none" anchor="ctr"/>
          <a:lstStyle/>
          <a:p>
            <a:pPr lvl="0" algn="r" rtl="1" eaLnBrk="1" hangingPunct="1"/>
            <a:endParaRPr lang="ar-YE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04800" y="304801"/>
            <a:ext cx="8610599" cy="18287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marL="457200" indent="-457200" algn="r" rtl="1">
              <a:defRPr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04800" y="2743200"/>
            <a:ext cx="8610599" cy="11567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04800" y="4495801"/>
            <a:ext cx="8610599" cy="14477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marL="457200" indent="-457200" algn="r" rtl="1">
              <a:defRPr/>
            </a:pPr>
            <a:r>
              <a:rPr lang="ar-YE" b="1" dirty="0" smtClean="0"/>
              <a:t>3. وجد </a:t>
            </a:r>
            <a:r>
              <a:rPr lang="ar-YE" b="1" dirty="0" smtClean="0"/>
              <a:t>أن تركيز كل من الرصاص والزرنيخ في معظم العينات المحللة كانت أعلى من </a:t>
            </a:r>
            <a:endParaRPr lang="ar-YE" b="1" dirty="0" smtClean="0"/>
          </a:p>
          <a:p>
            <a:pPr marL="457200" indent="-457200" algn="r" rtl="1">
              <a:defRPr/>
            </a:pPr>
            <a:r>
              <a:rPr lang="ar-YE" b="1" dirty="0" smtClean="0"/>
              <a:t>تلك </a:t>
            </a:r>
            <a:r>
              <a:rPr lang="ar-YE" b="1" dirty="0" smtClean="0"/>
              <a:t>التي وجدت في عينات مشابهة درست في دول أخرى، وبالمثل فإن تركيز الحديد </a:t>
            </a:r>
            <a:endParaRPr lang="ar-YE" b="1" dirty="0" smtClean="0"/>
          </a:p>
          <a:p>
            <a:pPr marL="457200" indent="-457200" algn="r" rtl="1">
              <a:defRPr/>
            </a:pPr>
            <a:r>
              <a:rPr lang="ar-YE" b="1" dirty="0" smtClean="0"/>
              <a:t>كان </a:t>
            </a:r>
            <a:r>
              <a:rPr lang="ar-YE" b="1" dirty="0" smtClean="0"/>
              <a:t>أعلى في العينات التي أساسها الحبوب.</a:t>
            </a:r>
            <a:endParaRPr lang="en-US" b="1" dirty="0" smtClean="0"/>
          </a:p>
          <a:p>
            <a:pPr marL="457200" indent="-457200" algn="r" rtl="1">
              <a:buFontTx/>
              <a:buAutoNum type="arabicParenR" startAt="3"/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" y="411540"/>
            <a:ext cx="86037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Y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وجد أن تركيز الرصاص في معظم العينات المحللة كان أعلى من الحدود القانونية، كما أن تركيز الحديد في كل العينات</a:t>
            </a:r>
            <a:r>
              <a:rPr lang="ar-YE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Y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التي أساسها الحبوب كانت تتعدى الحدود القانونية. بينما</a:t>
            </a:r>
            <a:r>
              <a:rPr kumimoji="0" lang="ar-Y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Y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كان تركيز الزنك في بعض العينات مثل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CO1, CO2, CO4, CO7, CO10</a:t>
            </a:r>
            <a:r>
              <a:rPr kumimoji="0" lang="ar-Y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ضمن الحدود القانونية 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07" y="2750403"/>
            <a:ext cx="89001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Y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وجد أن تركيزات بعض العناصر المعدنية كالكادميوم، الزرنيخ، النحاس، والماغنيسيوم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Y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كانت أقل من الحدود القانونية في معظم العينات المحللة. </a:t>
            </a:r>
            <a:endParaRPr kumimoji="0" lang="ar-Y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الاستراحة\منوع\براويز وزخارف\flwr12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6811">
            <a:off x="42863" y="3175"/>
            <a:ext cx="970597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133600" y="2505075"/>
            <a:ext cx="548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YE" sz="5400" b="1" dirty="0" smtClean="0">
                <a:solidFill>
                  <a:srgbClr val="FF0000"/>
                </a:solidFill>
              </a:rPr>
              <a:t>التوصيات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04800" y="304800"/>
            <a:ext cx="8610599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marL="457200" indent="-457200" algn="r" rtl="1">
              <a:buFontTx/>
              <a:buAutoNum type="arabicParenR"/>
              <a:defRPr/>
            </a:pPr>
            <a:endParaRPr lang="en-US" sz="2200" dirty="0">
              <a:solidFill>
                <a:srgbClr val="0000FF"/>
              </a:solidFill>
            </a:endParaRPr>
          </a:p>
          <a:p>
            <a:pPr algn="r" rtl="1"/>
            <a:r>
              <a:rPr lang="ar-SA" dirty="0" smtClean="0"/>
              <a:t>توصي هذه الدراسة بما يلي:</a:t>
            </a:r>
            <a:endParaRPr lang="en-US" dirty="0" smtClean="0"/>
          </a:p>
          <a:p>
            <a:pPr lvl="0" algn="r" rtl="1"/>
            <a:r>
              <a:rPr lang="ar-YE" dirty="0" smtClean="0"/>
              <a:t>1. </a:t>
            </a:r>
            <a:r>
              <a:rPr lang="ar-SA" dirty="0" smtClean="0"/>
              <a:t>سرعة البدء في تنفيذ علميات المراقبة والسيطرة على تلوث أغذية الأطفال المصنعة </a:t>
            </a:r>
            <a:endParaRPr lang="ar-YE" dirty="0" smtClean="0"/>
          </a:p>
          <a:p>
            <a:pPr lvl="0" algn="r" rtl="1"/>
            <a:r>
              <a:rPr lang="ar-SA" dirty="0" smtClean="0"/>
              <a:t>والمتوافرة في السوق المحلى بالمعادن وعلى الأخص معادن الرصاص والحديد والنحاس </a:t>
            </a:r>
            <a:endParaRPr lang="ar-YE" dirty="0" smtClean="0"/>
          </a:p>
          <a:p>
            <a:pPr lvl="0" algn="r" rtl="1"/>
            <a:r>
              <a:rPr lang="ar-SA" dirty="0" smtClean="0"/>
              <a:t>والتي تجاوزت تركيزاتها في عينات أغذية الأطفال المصنعة موضع الدراسة للحدود </a:t>
            </a:r>
            <a:endParaRPr lang="ar-YE" dirty="0" smtClean="0"/>
          </a:p>
          <a:p>
            <a:pPr lvl="0" algn="r" rtl="1"/>
            <a:r>
              <a:rPr lang="ar-SA" dirty="0" smtClean="0"/>
              <a:t>المقبولة والمأمونة. </a:t>
            </a:r>
            <a:endParaRPr lang="en-US" dirty="0" smtClean="0"/>
          </a:p>
          <a:p>
            <a:pPr algn="r" rtl="1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8580" y="2667000"/>
            <a:ext cx="8610599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marL="457200" indent="-457200" algn="r" rtl="1">
              <a:defRPr/>
            </a:pPr>
            <a:r>
              <a:rPr lang="ar-YE" sz="2000" b="1" dirty="0" smtClean="0"/>
              <a:t>2. ا</a:t>
            </a:r>
            <a:r>
              <a:rPr lang="ar-SA" sz="2000" b="1" dirty="0" smtClean="0"/>
              <a:t>لعمل وبسرعة على تعزيز ومراجعة القوانين والإستراتيجياتِ الغذائية المحلية المتعلقة بالمراقبة </a:t>
            </a:r>
            <a:endParaRPr lang="ar-YE" sz="2000" b="1" dirty="0" smtClean="0"/>
          </a:p>
          <a:p>
            <a:pPr marL="457200" indent="-457200" algn="r" rtl="1">
              <a:defRPr/>
            </a:pPr>
            <a:r>
              <a:rPr lang="ar-YE" sz="2000" b="1" dirty="0" smtClean="0"/>
              <a:t>     </a:t>
            </a:r>
            <a:r>
              <a:rPr lang="ar-SA" sz="2000" b="1" dirty="0" smtClean="0"/>
              <a:t>والسيطرة على تلوث أغذية الأطفال المصنعة والمتوافرة في السوق المحلى.</a:t>
            </a:r>
            <a:endParaRPr lang="en-US" sz="2200" b="1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28600" y="3962400"/>
            <a:ext cx="8610599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marL="457200" indent="-457200" algn="r" rtl="1">
              <a:defRPr/>
            </a:pPr>
            <a:r>
              <a:rPr lang="ar-YE" sz="2000" b="1" dirty="0" smtClean="0"/>
              <a:t>3. </a:t>
            </a:r>
            <a:r>
              <a:rPr lang="ar-SA" sz="2000" b="1" dirty="0" smtClean="0"/>
              <a:t>العمل على تأهيل وتدريب الكوادر البشرية وكذا تطوير الإمكانيات المادية لاكتساب القدرة الكافية بشأن </a:t>
            </a:r>
            <a:endParaRPr lang="ar-YE" sz="2000" b="1" dirty="0" smtClean="0"/>
          </a:p>
          <a:p>
            <a:pPr marL="457200" indent="-457200" algn="r" rtl="1">
              <a:defRPr/>
            </a:pPr>
            <a:r>
              <a:rPr lang="ar-SA" sz="2000" b="1" dirty="0" smtClean="0"/>
              <a:t>تقييم ومراقبة تلوث أغذية الأطفال بالملوثات المختلفة. 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28601" y="5181600"/>
            <a:ext cx="8610599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lvl="0" algn="r" rtl="1">
              <a:defRPr/>
            </a:pPr>
            <a:endParaRPr lang="ar-YE" sz="2200" b="1" dirty="0" smtClean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rtl="1">
              <a:defRPr/>
            </a:pPr>
            <a:endParaRPr lang="ar-YE" sz="2200" b="1" dirty="0" smtClean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rtl="1">
              <a:defRPr/>
            </a:pPr>
            <a:r>
              <a:rPr lang="ar-YE" sz="2200" b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4</a:t>
            </a:r>
            <a:r>
              <a:rPr lang="ar-YE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lang="ar-SA" sz="2000" b="1" dirty="0" smtClean="0">
                <a:latin typeface="+mj-lt"/>
                <a:ea typeface="Calibri" pitchFamily="34" charset="0"/>
                <a:cs typeface="Times New Roman" pitchFamily="18" charset="0"/>
              </a:rPr>
              <a:t>بناء تعاون فاعل بين السلطات المهتمة بالسلامة الغذائية في اليمن. </a:t>
            </a:r>
            <a:endParaRPr lang="ar-YE" sz="20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rtl="1">
              <a:defRPr/>
            </a:pPr>
            <a:endParaRPr lang="ar-SA" sz="3200" b="1" dirty="0" smtClean="0">
              <a:latin typeface="+mj-lt"/>
              <a:cs typeface="Arial" pitchFamily="34" charset="0"/>
            </a:endParaRPr>
          </a:p>
          <a:p>
            <a:pPr>
              <a:defRPr/>
            </a:pPr>
            <a:endParaRPr lang="en-US" sz="22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04800" y="3124200"/>
            <a:ext cx="8610599" cy="1981200"/>
          </a:xfrm>
          <a:prstGeom prst="roundRect">
            <a:avLst>
              <a:gd name="adj" fmla="val 24625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marL="457200" lvl="0" indent="-457200" algn="r" rtl="1">
              <a:defRPr/>
            </a:pPr>
            <a:r>
              <a:rPr lang="ar-YE" sz="2000" b="1" dirty="0" smtClean="0">
                <a:latin typeface="+mj-lt"/>
                <a:ea typeface="Calibri" pitchFamily="34" charset="0"/>
                <a:cs typeface="Traditional Arabic" pitchFamily="2" charset="-78"/>
              </a:rPr>
              <a:t>6. </a:t>
            </a:r>
            <a:r>
              <a:rPr lang="ar-SA" sz="2000" b="1" dirty="0" smtClean="0">
                <a:latin typeface="+mj-lt"/>
                <a:ea typeface="Calibri" pitchFamily="34" charset="0"/>
                <a:cs typeface="Traditional Arabic" pitchFamily="2" charset="-78"/>
              </a:rPr>
              <a:t>تنفيذ دراسات أخرى لتقييم الملوثات البيئية والبيولوجية وكذا الكيميائية في أغذية الأطفال المتوفرة في السوق المحلى </a:t>
            </a:r>
            <a:endParaRPr lang="ar-YE" sz="2000" b="1" dirty="0" smtClean="0">
              <a:latin typeface="+mj-lt"/>
              <a:ea typeface="Calibri" pitchFamily="34" charset="0"/>
              <a:cs typeface="Traditional Arabic" pitchFamily="2" charset="-78"/>
            </a:endParaRPr>
          </a:p>
          <a:p>
            <a:pPr marL="457200" lvl="0" indent="-457200" algn="r" rtl="1">
              <a:defRPr/>
            </a:pPr>
            <a:r>
              <a:rPr lang="ar-SA" sz="2000" b="1" dirty="0" smtClean="0">
                <a:latin typeface="+mj-lt"/>
                <a:ea typeface="Calibri" pitchFamily="34" charset="0"/>
                <a:cs typeface="Traditional Arabic" pitchFamily="2" charset="-78"/>
              </a:rPr>
              <a:t>والذي سيعمل على توضيح  الصورة بشأن حالة تلوث أغذية الأطفال المتوفرة في السوق المحلى.</a:t>
            </a:r>
            <a:endParaRPr lang="ar-SA" sz="3200" b="1" dirty="0" smtClean="0">
              <a:latin typeface="+mj-lt"/>
              <a:cs typeface="Arial" pitchFamily="34" charset="0"/>
            </a:endParaRPr>
          </a:p>
          <a:p>
            <a:pPr marL="457200" indent="-457200" algn="r" rtl="1">
              <a:defRPr/>
            </a:pP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07300" y="1524000"/>
            <a:ext cx="8610599" cy="990600"/>
          </a:xfrm>
          <a:prstGeom prst="roundRect">
            <a:avLst>
              <a:gd name="adj" fmla="val 24625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lvl="0" algn="r" rtl="1" eaLnBrk="1" hangingPunct="1"/>
            <a:r>
              <a:rPr lang="ar-YE" sz="2000" b="1" dirty="0" smtClean="0">
                <a:ea typeface="Calibri" pitchFamily="34" charset="0"/>
                <a:cs typeface="Times New Roman" pitchFamily="18" charset="0"/>
              </a:rPr>
              <a:t>5. </a:t>
            </a:r>
            <a:r>
              <a:rPr lang="ar-SA" sz="2000" b="1" dirty="0" smtClean="0">
                <a:ea typeface="Calibri" pitchFamily="34" charset="0"/>
                <a:cs typeface="Times New Roman" pitchFamily="18" charset="0"/>
              </a:rPr>
              <a:t>اعتماد نظام تقييم المخاطر الذي سيعمل على تعريف وتمييز المشاكل المتعلقة بالسلامة الغذائية ومن </a:t>
            </a:r>
            <a:endParaRPr lang="ar-YE" sz="2000" b="1" dirty="0" smtClean="0">
              <a:ea typeface="Calibri" pitchFamily="34" charset="0"/>
              <a:cs typeface="Times New Roman" pitchFamily="18" charset="0"/>
            </a:endParaRPr>
          </a:p>
          <a:p>
            <a:pPr lvl="0" algn="r" rtl="1" eaLnBrk="1" hangingPunct="1"/>
            <a:r>
              <a:rPr lang="ar-SA" sz="2000" b="1" dirty="0" smtClean="0">
                <a:ea typeface="Calibri" pitchFamily="34" charset="0"/>
                <a:cs typeface="Times New Roman" pitchFamily="18" charset="0"/>
              </a:rPr>
              <a:t>ثم يمكن  تطوير الإستراتيجياتِ الغذائية والصحية لمنع سوء التغذية والأمراض الأخرى.</a:t>
            </a:r>
            <a:endParaRPr lang="ar-SA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496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 descr="rose1zj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466056" y="3447256"/>
            <a:ext cx="26479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d:\Documents and Settings\farhma0b\Desktop\animation\s_shojoon39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33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243840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شكر وتقدير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نتقدم بجزيل الشكر والتقدير لقسم الأودية والسموم – كلية الصيدلة - "مختبر  </a:t>
            </a:r>
            <a:endParaRPr kumimoji="0" lang="ar-Y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raditional Arabic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RI-INBRE Research Core Facility) </a:t>
            </a:r>
            <a:r>
              <a:rPr kumimoji="0" lang="ar-Y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)"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 – جامعة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 Rhode Island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- الولايات المتحدة الأمريكية، </a:t>
            </a:r>
            <a:endParaRPr kumimoji="0" lang="ar-Y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raditional Arabic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raditional Arabic" pitchFamily="2" charset="-78"/>
              </a:rPr>
              <a:t>وذلك لاستضافتهم الطالب مصطفى زاهر للقيام بإجراء البحث لديهم خلال العام الأكاديمي (2006-2007) وتنفيذ عدد من الأبحاث الأخرى التي تخدم السلامة الغذائية في اليمن.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2428E-7 L 0.11197 0.35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7010400" y="0"/>
            <a:ext cx="2057400" cy="981075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127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YE" b="1" dirty="0" smtClean="0">
                <a:solidFill>
                  <a:schemeClr val="bg2"/>
                </a:solidFill>
              </a:rPr>
              <a:t>مقدمة</a:t>
            </a:r>
            <a:endParaRPr lang="en-US" sz="1200" b="1" dirty="0"/>
          </a:p>
        </p:txBody>
      </p:sp>
      <p:sp>
        <p:nvSpPr>
          <p:cNvPr id="11" name="مخطط انسيابي: معالجة متعاقبة 10"/>
          <p:cNvSpPr>
            <a:spLocks noChangeArrowheads="1"/>
          </p:cNvSpPr>
          <p:nvPr/>
        </p:nvSpPr>
        <p:spPr bwMode="auto">
          <a:xfrm>
            <a:off x="533400" y="1066800"/>
            <a:ext cx="8153400" cy="2590800"/>
          </a:xfrm>
          <a:prstGeom prst="flowChartAlternateProcess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YE" sz="2200" b="1" dirty="0" smtClean="0"/>
              <a:t>يتعرض الأطفال الرضع للعناصر المعدنية من مصادر مختلفة والتي تشمل: </a:t>
            </a:r>
          </a:p>
          <a:p>
            <a:pPr algn="r" rtl="1">
              <a:buFont typeface="Arial" pitchFamily="34" charset="0"/>
              <a:buChar char="•"/>
            </a:pPr>
            <a:r>
              <a:rPr lang="ar-YE" sz="2200" b="1" dirty="0" smtClean="0">
                <a:solidFill>
                  <a:srgbClr val="C00000"/>
                </a:solidFill>
              </a:rPr>
              <a:t>الرضاعة الطبيعية </a:t>
            </a:r>
          </a:p>
          <a:p>
            <a:pPr algn="r" rtl="1">
              <a:buFont typeface="Arial" pitchFamily="34" charset="0"/>
              <a:buChar char="•"/>
            </a:pPr>
            <a:r>
              <a:rPr lang="ar-YE" sz="2200" b="1" dirty="0" smtClean="0">
                <a:solidFill>
                  <a:srgbClr val="C00000"/>
                </a:solidFill>
              </a:rPr>
              <a:t>أغذية الأطفال المصنعة بشكل تجاري </a:t>
            </a:r>
          </a:p>
          <a:p>
            <a:pPr algn="r" rtl="1">
              <a:buFont typeface="Arial" pitchFamily="34" charset="0"/>
              <a:buChar char="•"/>
            </a:pPr>
            <a:r>
              <a:rPr lang="ar-YE" sz="2200" b="1" dirty="0" smtClean="0">
                <a:solidFill>
                  <a:srgbClr val="C00000"/>
                </a:solidFill>
              </a:rPr>
              <a:t>الأغذية المعدة منزليا. </a:t>
            </a:r>
          </a:p>
          <a:p>
            <a:pPr algn="r" rtl="1">
              <a:buFont typeface="Arial" pitchFamily="34" charset="0"/>
              <a:buChar char="•"/>
            </a:pPr>
            <a:r>
              <a:rPr lang="ar-YE" sz="2200" b="1" dirty="0" smtClean="0">
                <a:solidFill>
                  <a:srgbClr val="0000FF"/>
                </a:solidFill>
              </a:rPr>
              <a:t>وقد يحدث تلوث لأغذية الأطفال الرضع بالعناصر المعدنية عن طريق المواد الخام</a:t>
            </a:r>
            <a:r>
              <a:rPr lang="ar-YE" sz="2200" b="1" dirty="0" smtClean="0">
                <a:solidFill>
                  <a:srgbClr val="C00000"/>
                </a:solidFill>
              </a:rPr>
              <a:t> </a:t>
            </a:r>
          </a:p>
          <a:p>
            <a:pPr algn="r" rtl="1"/>
            <a:r>
              <a:rPr lang="ar-YE" sz="2200" b="1" dirty="0" smtClean="0">
                <a:solidFill>
                  <a:srgbClr val="0000FF"/>
                </a:solidFill>
              </a:rPr>
              <a:t>المستخدمة في التصنيع والتصنيع في ظروف تصنيعية رديئة،أو عن طريق غش أغذية </a:t>
            </a:r>
          </a:p>
          <a:p>
            <a:pPr algn="r" rtl="1"/>
            <a:r>
              <a:rPr lang="ar-YE" sz="2200" b="1" dirty="0" smtClean="0">
                <a:solidFill>
                  <a:srgbClr val="0000FF"/>
                </a:solidFill>
              </a:rPr>
              <a:t>الأطفال الرضع بالإضافة إلى الممارسات السيئة التي  قد تقوم بها الأمهات أثناء إعداد </a:t>
            </a:r>
          </a:p>
          <a:p>
            <a:pPr algn="r" rtl="1"/>
            <a:r>
              <a:rPr lang="ar-YE" sz="2200" b="1" dirty="0" smtClean="0">
                <a:solidFill>
                  <a:srgbClr val="0000FF"/>
                </a:solidFill>
              </a:rPr>
              <a:t>وتحضير أغذية أطفالهن.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2" name="مخطط انسيابي: معالجة متعاقبة 11"/>
          <p:cNvSpPr>
            <a:spLocks noChangeArrowheads="1"/>
          </p:cNvSpPr>
          <p:nvPr/>
        </p:nvSpPr>
        <p:spPr bwMode="auto">
          <a:xfrm>
            <a:off x="533400" y="4267200"/>
            <a:ext cx="8153400" cy="2362200"/>
          </a:xfrm>
          <a:prstGeom prst="flowChartAlternateProcess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YE" sz="2200" b="1" dirty="0" smtClean="0">
                <a:solidFill>
                  <a:srgbClr val="0000FF"/>
                </a:solidFill>
              </a:rPr>
              <a:t>أضف إلى ذلك، فإن بعض أغذية الأطفال الرضع والمصنعة تجاريا يضاف لها بشكل </a:t>
            </a:r>
          </a:p>
          <a:p>
            <a:pPr algn="r" rtl="1"/>
            <a:r>
              <a:rPr lang="ar-YE" sz="2200" b="1" dirty="0" smtClean="0">
                <a:solidFill>
                  <a:srgbClr val="0000FF"/>
                </a:solidFill>
              </a:rPr>
              <a:t>مقصود واحدأو أكثر من العناصر المعدنية الضرورية مثل الحديد، الزنك والنحاس وذلك </a:t>
            </a:r>
          </a:p>
          <a:p>
            <a:pPr algn="r" rtl="1"/>
            <a:r>
              <a:rPr lang="ar-YE" sz="2200" b="1" dirty="0" smtClean="0">
                <a:solidFill>
                  <a:srgbClr val="0000FF"/>
                </a:solidFill>
              </a:rPr>
              <a:t>بغرض الإيفاء بالاحتياجات الغذائية للأطفال من هذه العناصر.</a:t>
            </a:r>
            <a:r>
              <a:rPr lang="ar-YE" sz="2200" b="1" dirty="0" smtClean="0"/>
              <a:t> إن وجود المعادن السامة </a:t>
            </a:r>
          </a:p>
          <a:p>
            <a:pPr algn="r" rtl="1"/>
            <a:r>
              <a:rPr lang="ar-YE" sz="2200" b="1" dirty="0" smtClean="0"/>
              <a:t>والعناصر المعدنية الغذائية بكميات مفرطة في أغذية الأطفال المصنعة قد تحدث مشاكل </a:t>
            </a:r>
          </a:p>
          <a:p>
            <a:pPr algn="r" rtl="1"/>
            <a:r>
              <a:rPr lang="ar-YE" sz="2200" b="1" dirty="0" smtClean="0"/>
              <a:t>صحية ذات أخطار بالغة على الأطفال الرضع بشكل خاص، وذلك لحساسية هذه الفئة من </a:t>
            </a:r>
          </a:p>
          <a:p>
            <a:pPr algn="r" rtl="1"/>
            <a:r>
              <a:rPr lang="ar-YE" sz="2200" b="1" dirty="0" smtClean="0"/>
              <a:t>الأطفال لتأثيرات هذه المعادن.</a:t>
            </a:r>
            <a:endParaRPr lang="en-US" sz="2200" b="1" dirty="0">
              <a:solidFill>
                <a:srgbClr val="120264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7620000" y="76200"/>
            <a:ext cx="1371600" cy="6096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127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YE" sz="2000" b="1" dirty="0" smtClean="0">
                <a:solidFill>
                  <a:srgbClr val="120264"/>
                </a:solidFill>
              </a:rPr>
              <a:t>مقدمة</a:t>
            </a:r>
            <a:endParaRPr lang="en-US" sz="1200" b="1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04801" y="838200"/>
            <a:ext cx="8610599" cy="22097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algn="r" rtl="1">
              <a:defRPr/>
            </a:pPr>
            <a:r>
              <a:rPr lang="ar-YE" sz="2000" b="1" dirty="0" smtClean="0">
                <a:solidFill>
                  <a:srgbClr val="C00000"/>
                </a:solidFill>
              </a:rPr>
              <a:t>هذا يستوجب استمرار علميات مراقبة تركيز المعادن السامة في الغذاء والبيئة على حد سواء من قبل </a:t>
            </a:r>
          </a:p>
          <a:p>
            <a:pPr algn="r" rtl="1">
              <a:defRPr/>
            </a:pPr>
            <a:r>
              <a:rPr lang="ar-YE" sz="2000" b="1" dirty="0" smtClean="0">
                <a:solidFill>
                  <a:srgbClr val="C00000"/>
                </a:solidFill>
              </a:rPr>
              <a:t>الهيئات المسئولة عن سلامة الغذاء والبيئة، مع إبداء اهتمام خاص بالغذاء والبيئة للفئات الحساسة مثل </a:t>
            </a:r>
          </a:p>
          <a:p>
            <a:pPr algn="r" rtl="1">
              <a:defRPr/>
            </a:pPr>
            <a:r>
              <a:rPr lang="ar-YE" sz="2000" b="1" dirty="0" smtClean="0">
                <a:solidFill>
                  <a:srgbClr val="C00000"/>
                </a:solidFill>
              </a:rPr>
              <a:t>الحوامل والمرضعات والأطفال الرضع</a:t>
            </a:r>
            <a:r>
              <a:rPr lang="ar-YE" sz="2000" b="1" dirty="0" smtClean="0"/>
              <a:t>. معظم أغذية الأطفال المصنعة تجارياً والمتوفرة في السوق المحلى</a:t>
            </a:r>
          </a:p>
          <a:p>
            <a:pPr algn="r" rtl="1">
              <a:defRPr/>
            </a:pPr>
            <a:r>
              <a:rPr lang="ar-YE" sz="2000" b="1" dirty="0" smtClean="0"/>
              <a:t> تستورد من مختلف الدول ليس هذا فحسب بل حتى أن المكونات الخام الداخلة في تصنيع أغذية الأطفال </a:t>
            </a:r>
          </a:p>
          <a:p>
            <a:pPr algn="r" rtl="1">
              <a:defRPr/>
            </a:pPr>
            <a:r>
              <a:rPr lang="ar-YE" sz="2000" b="1" dirty="0" smtClean="0"/>
              <a:t>المصنعة محلياً تستورد من الخارج، وعلى الرغم من ذلك ليس هناك أي دراسات محلية فيما يتعلق </a:t>
            </a:r>
          </a:p>
          <a:p>
            <a:pPr algn="r" rtl="1">
              <a:defRPr/>
            </a:pPr>
            <a:r>
              <a:rPr lang="ar-YE" sz="2000" b="1" dirty="0" smtClean="0"/>
              <a:t>بمستوى تلوث أغذية الأطفال المتوفرة في السوق المحلى بالمعادن سواء المعادن السامة أو الغذائية.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04800" y="3352800"/>
            <a:ext cx="8610600" cy="335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>
                  <a:alpha val="84000"/>
                </a:srgbClr>
              </a:gs>
              <a:gs pos="50000">
                <a:srgbClr val="DDEBCF">
                  <a:alpha val="67999"/>
                </a:srgbClr>
              </a:gs>
              <a:gs pos="75000">
                <a:srgbClr val="9CB86E">
                  <a:alpha val="84000"/>
                </a:srgbClr>
              </a:gs>
              <a:gs pos="100000">
                <a:srgbClr val="156B13"/>
              </a:gs>
            </a:gsLst>
            <a:lin ang="5400000" scaled="1"/>
          </a:gradFill>
          <a:ln w="152400" algn="ctr">
            <a:noFill/>
            <a:round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EBCF"/>
            </a:extrusionClr>
          </a:sp3d>
        </p:spPr>
        <p:txBody>
          <a:bodyPr wrap="none" anchor="ctr">
            <a:flatTx/>
          </a:bodyPr>
          <a:lstStyle/>
          <a:p>
            <a:pPr algn="r" rtl="1">
              <a:defRPr/>
            </a:pPr>
            <a:r>
              <a:rPr lang="ar-YE" b="1" dirty="0" smtClean="0">
                <a:solidFill>
                  <a:srgbClr val="0000FF"/>
                </a:solidFill>
              </a:rPr>
              <a:t>الأهداف</a:t>
            </a:r>
            <a:r>
              <a:rPr lang="ar-YE" sz="2000" b="1" dirty="0" smtClean="0"/>
              <a:t>:</a:t>
            </a:r>
          </a:p>
          <a:p>
            <a:pPr algn="r" rtl="1">
              <a:defRPr/>
            </a:pPr>
            <a:r>
              <a:rPr lang="ar-YE" sz="2000" b="1" dirty="0" smtClean="0"/>
              <a:t>هدفت هذه الدراسة إلى:</a:t>
            </a:r>
          </a:p>
          <a:p>
            <a:pPr marL="457200" indent="-457200" algn="r" rtl="1">
              <a:buAutoNum type="arabicPeriod"/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دراسة مستويات تلوث بعض أغذية الأطفال الرضع المباعة في السوق المحلي بمعادن الرصاص، </a:t>
            </a:r>
          </a:p>
          <a:p>
            <a:pPr marL="457200" indent="-457200" algn="r" rtl="1"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الكادميوم، الزرنيخ، الألمنيوم، النيكل، النحاس، الحديد، الزنك، والمنغنيز، وذلك من خلال مقارنة نتائج </a:t>
            </a:r>
          </a:p>
          <a:p>
            <a:pPr marL="457200" indent="-457200" algn="r" rtl="1"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هذه الدراسة بالتركيزات المنصوص عليها في القوانين والدساتير الغذائية المحلية والدولية، وأيضا </a:t>
            </a:r>
          </a:p>
          <a:p>
            <a:pPr marL="457200" indent="-457200" algn="r" rtl="1"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مقارنة نتائج هذه الدراسة بنتائج دراسات أخرى أجريت على أغذية الأطفال الرضع المشابهة لعينات </a:t>
            </a:r>
          </a:p>
          <a:p>
            <a:pPr marL="457200" indent="-457200" algn="r" rtl="1"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هذه الدراسة في دول أخرى. </a:t>
            </a:r>
            <a:endParaRPr lang="ar-YE" sz="2000" b="1" dirty="0" smtClean="0">
              <a:solidFill>
                <a:srgbClr val="0000FF"/>
              </a:solidFill>
            </a:endParaRPr>
          </a:p>
          <a:p>
            <a:pPr marL="457200" indent="-457200" algn="r" rtl="1">
              <a:defRPr/>
            </a:pPr>
            <a:endParaRPr lang="ar-YE" sz="2000" b="1" dirty="0" smtClean="0">
              <a:solidFill>
                <a:srgbClr val="0000FF"/>
              </a:solidFill>
            </a:endParaRPr>
          </a:p>
          <a:p>
            <a:pPr algn="r" rtl="1"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2. </a:t>
            </a:r>
            <a:r>
              <a:rPr lang="ar-YE" sz="2000" b="1" dirty="0" smtClean="0">
                <a:solidFill>
                  <a:srgbClr val="0000FF"/>
                </a:solidFill>
              </a:rPr>
              <a:t>خلق </a:t>
            </a:r>
            <a:r>
              <a:rPr lang="ar-YE" sz="2000" b="1" dirty="0" smtClean="0">
                <a:solidFill>
                  <a:srgbClr val="0000FF"/>
                </a:solidFill>
              </a:rPr>
              <a:t>وعي عام و تشجيع السلطات المهتمة بأنظمة </a:t>
            </a:r>
            <a:r>
              <a:rPr lang="ar-YE" sz="2000" b="1" dirty="0" smtClean="0">
                <a:solidFill>
                  <a:srgbClr val="0000FF"/>
                </a:solidFill>
              </a:rPr>
              <a:t>وسلامة </a:t>
            </a:r>
            <a:r>
              <a:rPr lang="ar-YE" sz="2000" b="1" dirty="0" smtClean="0">
                <a:solidFill>
                  <a:srgbClr val="0000FF"/>
                </a:solidFill>
              </a:rPr>
              <a:t>الغذاء في الوطن بالاهتمام بقضايا </a:t>
            </a:r>
            <a:endParaRPr lang="ar-YE" sz="2000" b="1" dirty="0" smtClean="0">
              <a:solidFill>
                <a:srgbClr val="0000FF"/>
              </a:solidFill>
            </a:endParaRPr>
          </a:p>
          <a:p>
            <a:pPr algn="r" rtl="1"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السلامة </a:t>
            </a:r>
            <a:r>
              <a:rPr lang="ar-YE" sz="2000" b="1" dirty="0" smtClean="0">
                <a:solidFill>
                  <a:srgbClr val="0000FF"/>
                </a:solidFill>
              </a:rPr>
              <a:t>الغذائية والتي ستساهم في العمل على تحسين مستوى </a:t>
            </a:r>
            <a:r>
              <a:rPr lang="ar-YE" sz="2000" b="1" dirty="0" smtClean="0">
                <a:solidFill>
                  <a:srgbClr val="0000FF"/>
                </a:solidFill>
              </a:rPr>
              <a:t>الصحة </a:t>
            </a:r>
            <a:r>
              <a:rPr lang="ar-YE" sz="2000" b="1" dirty="0" smtClean="0">
                <a:solidFill>
                  <a:srgbClr val="0000FF"/>
                </a:solidFill>
              </a:rPr>
              <a:t>العامة لدى الأطفال الرضع في </a:t>
            </a:r>
            <a:endParaRPr lang="ar-YE" sz="2000" b="1" dirty="0" smtClean="0">
              <a:solidFill>
                <a:srgbClr val="0000FF"/>
              </a:solidFill>
            </a:endParaRPr>
          </a:p>
          <a:p>
            <a:pPr algn="r" rtl="1">
              <a:defRPr/>
            </a:pPr>
            <a:r>
              <a:rPr lang="ar-YE" sz="2000" b="1" dirty="0" smtClean="0">
                <a:solidFill>
                  <a:srgbClr val="0000FF"/>
                </a:solidFill>
              </a:rPr>
              <a:t>البلاد</a:t>
            </a:r>
            <a:r>
              <a:rPr lang="ar-YE" sz="2000" b="1" dirty="0" smtClean="0">
                <a:solidFill>
                  <a:srgbClr val="0000FF"/>
                </a:solidFill>
              </a:rPr>
              <a:t>. </a:t>
            </a:r>
            <a:r>
              <a:rPr lang="ar-YE" sz="2000" b="1" dirty="0" smtClean="0"/>
              <a:t> </a:t>
            </a:r>
            <a:endParaRPr lang="en-US" sz="2000" b="1" dirty="0" smtClean="0"/>
          </a:p>
          <a:p>
            <a:pPr algn="r" rtl="1">
              <a:defRPr/>
            </a:pP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 noChangeAspect="1"/>
          </p:cNvGrpSpPr>
          <p:nvPr/>
        </p:nvGrpSpPr>
        <p:grpSpPr bwMode="auto">
          <a:xfrm>
            <a:off x="762000" y="992188"/>
            <a:ext cx="7604125" cy="4398962"/>
            <a:chOff x="0" y="0"/>
            <a:chExt cx="9005" cy="6927"/>
          </a:xfrm>
        </p:grpSpPr>
        <p:sp>
          <p:nvSpPr>
            <p:cNvPr id="2151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005" cy="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 dirty="0"/>
            </a:p>
          </p:txBody>
        </p:sp>
        <p:sp>
          <p:nvSpPr>
            <p:cNvPr id="21514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005" cy="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ar-YE" dirty="0"/>
            </a:p>
          </p:txBody>
        </p:sp>
        <p:sp>
          <p:nvSpPr>
            <p:cNvPr id="21515" name="Freeform 15"/>
            <p:cNvSpPr>
              <a:spLocks/>
            </p:cNvSpPr>
            <p:nvPr/>
          </p:nvSpPr>
          <p:spPr bwMode="auto">
            <a:xfrm>
              <a:off x="78" y="577"/>
              <a:ext cx="8927" cy="6350"/>
            </a:xfrm>
            <a:custGeom>
              <a:avLst/>
              <a:gdLst>
                <a:gd name="T0" fmla="*/ 121 w 8927"/>
                <a:gd name="T1" fmla="*/ 0 h 6350"/>
                <a:gd name="T2" fmla="*/ 8803 w 8927"/>
                <a:gd name="T3" fmla="*/ 0 h 6350"/>
                <a:gd name="T4" fmla="*/ 8829 w 8927"/>
                <a:gd name="T5" fmla="*/ 2 h 6350"/>
                <a:gd name="T6" fmla="*/ 8850 w 8927"/>
                <a:gd name="T7" fmla="*/ 7 h 6350"/>
                <a:gd name="T8" fmla="*/ 8872 w 8927"/>
                <a:gd name="T9" fmla="*/ 15 h 6350"/>
                <a:gd name="T10" fmla="*/ 8891 w 8927"/>
                <a:gd name="T11" fmla="*/ 29 h 6350"/>
                <a:gd name="T12" fmla="*/ 8905 w 8927"/>
                <a:gd name="T13" fmla="*/ 42 h 6350"/>
                <a:gd name="T14" fmla="*/ 8917 w 8927"/>
                <a:gd name="T15" fmla="*/ 60 h 6350"/>
                <a:gd name="T16" fmla="*/ 8924 w 8927"/>
                <a:gd name="T17" fmla="*/ 78 h 6350"/>
                <a:gd name="T18" fmla="*/ 8927 w 8927"/>
                <a:gd name="T19" fmla="*/ 98 h 6350"/>
                <a:gd name="T20" fmla="*/ 8927 w 8927"/>
                <a:gd name="T21" fmla="*/ 6249 h 6350"/>
                <a:gd name="T22" fmla="*/ 8924 w 8927"/>
                <a:gd name="T23" fmla="*/ 6269 h 6350"/>
                <a:gd name="T24" fmla="*/ 8917 w 8927"/>
                <a:gd name="T25" fmla="*/ 6290 h 6350"/>
                <a:gd name="T26" fmla="*/ 8905 w 8927"/>
                <a:gd name="T27" fmla="*/ 6305 h 6350"/>
                <a:gd name="T28" fmla="*/ 8891 w 8927"/>
                <a:gd name="T29" fmla="*/ 6321 h 6350"/>
                <a:gd name="T30" fmla="*/ 8872 w 8927"/>
                <a:gd name="T31" fmla="*/ 6332 h 6350"/>
                <a:gd name="T32" fmla="*/ 8850 w 8927"/>
                <a:gd name="T33" fmla="*/ 6341 h 6350"/>
                <a:gd name="T34" fmla="*/ 8829 w 8927"/>
                <a:gd name="T35" fmla="*/ 6348 h 6350"/>
                <a:gd name="T36" fmla="*/ 8803 w 8927"/>
                <a:gd name="T37" fmla="*/ 6350 h 6350"/>
                <a:gd name="T38" fmla="*/ 121 w 8927"/>
                <a:gd name="T39" fmla="*/ 6350 h 6350"/>
                <a:gd name="T40" fmla="*/ 95 w 8927"/>
                <a:gd name="T41" fmla="*/ 6348 h 6350"/>
                <a:gd name="T42" fmla="*/ 74 w 8927"/>
                <a:gd name="T43" fmla="*/ 6341 h 6350"/>
                <a:gd name="T44" fmla="*/ 52 w 8927"/>
                <a:gd name="T45" fmla="*/ 6332 h 6350"/>
                <a:gd name="T46" fmla="*/ 36 w 8927"/>
                <a:gd name="T47" fmla="*/ 6321 h 6350"/>
                <a:gd name="T48" fmla="*/ 19 w 8927"/>
                <a:gd name="T49" fmla="*/ 6305 h 6350"/>
                <a:gd name="T50" fmla="*/ 10 w 8927"/>
                <a:gd name="T51" fmla="*/ 6290 h 6350"/>
                <a:gd name="T52" fmla="*/ 2 w 8927"/>
                <a:gd name="T53" fmla="*/ 6269 h 6350"/>
                <a:gd name="T54" fmla="*/ 0 w 8927"/>
                <a:gd name="T55" fmla="*/ 6249 h 6350"/>
                <a:gd name="T56" fmla="*/ 0 w 8927"/>
                <a:gd name="T57" fmla="*/ 98 h 6350"/>
                <a:gd name="T58" fmla="*/ 2 w 8927"/>
                <a:gd name="T59" fmla="*/ 78 h 6350"/>
                <a:gd name="T60" fmla="*/ 10 w 8927"/>
                <a:gd name="T61" fmla="*/ 60 h 6350"/>
                <a:gd name="T62" fmla="*/ 19 w 8927"/>
                <a:gd name="T63" fmla="*/ 42 h 6350"/>
                <a:gd name="T64" fmla="*/ 36 w 8927"/>
                <a:gd name="T65" fmla="*/ 29 h 6350"/>
                <a:gd name="T66" fmla="*/ 52 w 8927"/>
                <a:gd name="T67" fmla="*/ 15 h 6350"/>
                <a:gd name="T68" fmla="*/ 74 w 8927"/>
                <a:gd name="T69" fmla="*/ 7 h 6350"/>
                <a:gd name="T70" fmla="*/ 95 w 8927"/>
                <a:gd name="T71" fmla="*/ 2 h 6350"/>
                <a:gd name="T72" fmla="*/ 121 w 8927"/>
                <a:gd name="T73" fmla="*/ 0 h 63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27"/>
                <a:gd name="T112" fmla="*/ 0 h 6350"/>
                <a:gd name="T113" fmla="*/ 8927 w 8927"/>
                <a:gd name="T114" fmla="*/ 6350 h 63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27" h="6350">
                  <a:moveTo>
                    <a:pt x="121" y="0"/>
                  </a:moveTo>
                  <a:lnTo>
                    <a:pt x="8803" y="0"/>
                  </a:lnTo>
                  <a:lnTo>
                    <a:pt x="8829" y="2"/>
                  </a:lnTo>
                  <a:lnTo>
                    <a:pt x="8850" y="7"/>
                  </a:lnTo>
                  <a:lnTo>
                    <a:pt x="8872" y="15"/>
                  </a:lnTo>
                  <a:lnTo>
                    <a:pt x="8891" y="29"/>
                  </a:lnTo>
                  <a:lnTo>
                    <a:pt x="8905" y="42"/>
                  </a:lnTo>
                  <a:lnTo>
                    <a:pt x="8917" y="60"/>
                  </a:lnTo>
                  <a:lnTo>
                    <a:pt x="8924" y="78"/>
                  </a:lnTo>
                  <a:lnTo>
                    <a:pt x="8927" y="98"/>
                  </a:lnTo>
                  <a:lnTo>
                    <a:pt x="8927" y="6249"/>
                  </a:lnTo>
                  <a:lnTo>
                    <a:pt x="8924" y="6269"/>
                  </a:lnTo>
                  <a:lnTo>
                    <a:pt x="8917" y="6290"/>
                  </a:lnTo>
                  <a:lnTo>
                    <a:pt x="8905" y="6305"/>
                  </a:lnTo>
                  <a:lnTo>
                    <a:pt x="8891" y="6321"/>
                  </a:lnTo>
                  <a:lnTo>
                    <a:pt x="8872" y="6332"/>
                  </a:lnTo>
                  <a:lnTo>
                    <a:pt x="8850" y="6341"/>
                  </a:lnTo>
                  <a:lnTo>
                    <a:pt x="8829" y="6348"/>
                  </a:lnTo>
                  <a:lnTo>
                    <a:pt x="8803" y="6350"/>
                  </a:lnTo>
                  <a:lnTo>
                    <a:pt x="121" y="6350"/>
                  </a:lnTo>
                  <a:lnTo>
                    <a:pt x="95" y="6348"/>
                  </a:lnTo>
                  <a:lnTo>
                    <a:pt x="74" y="6341"/>
                  </a:lnTo>
                  <a:lnTo>
                    <a:pt x="52" y="6332"/>
                  </a:lnTo>
                  <a:lnTo>
                    <a:pt x="36" y="6321"/>
                  </a:lnTo>
                  <a:lnTo>
                    <a:pt x="19" y="6305"/>
                  </a:lnTo>
                  <a:lnTo>
                    <a:pt x="10" y="6290"/>
                  </a:lnTo>
                  <a:lnTo>
                    <a:pt x="2" y="6269"/>
                  </a:lnTo>
                  <a:lnTo>
                    <a:pt x="0" y="6249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10" y="60"/>
                  </a:lnTo>
                  <a:lnTo>
                    <a:pt x="19" y="42"/>
                  </a:lnTo>
                  <a:lnTo>
                    <a:pt x="36" y="29"/>
                  </a:lnTo>
                  <a:lnTo>
                    <a:pt x="52" y="15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6D9F1"/>
            </a:solidFill>
            <a:ln w="0">
              <a:solidFill>
                <a:srgbClr val="C6D9F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ar-YE" dirty="0"/>
            </a:p>
          </p:txBody>
        </p:sp>
        <p:sp>
          <p:nvSpPr>
            <p:cNvPr id="21516" name="Freeform 14"/>
            <p:cNvSpPr>
              <a:spLocks/>
            </p:cNvSpPr>
            <p:nvPr/>
          </p:nvSpPr>
          <p:spPr bwMode="auto">
            <a:xfrm>
              <a:off x="4480" y="63"/>
              <a:ext cx="4118" cy="6669"/>
            </a:xfrm>
            <a:custGeom>
              <a:avLst/>
              <a:gdLst>
                <a:gd name="T0" fmla="*/ 2 w 4118"/>
                <a:gd name="T1" fmla="*/ 6643 h 6669"/>
                <a:gd name="T2" fmla="*/ 14 w 4118"/>
                <a:gd name="T3" fmla="*/ 6571 h 6669"/>
                <a:gd name="T4" fmla="*/ 38 w 4118"/>
                <a:gd name="T5" fmla="*/ 6484 h 6669"/>
                <a:gd name="T6" fmla="*/ 74 w 4118"/>
                <a:gd name="T7" fmla="*/ 6386 h 6669"/>
                <a:gd name="T8" fmla="*/ 121 w 4118"/>
                <a:gd name="T9" fmla="*/ 6285 h 6669"/>
                <a:gd name="T10" fmla="*/ 183 w 4118"/>
                <a:gd name="T11" fmla="*/ 6184 h 6669"/>
                <a:gd name="T12" fmla="*/ 257 w 4118"/>
                <a:gd name="T13" fmla="*/ 6095 h 6669"/>
                <a:gd name="T14" fmla="*/ 342 w 4118"/>
                <a:gd name="T15" fmla="*/ 6019 h 6669"/>
                <a:gd name="T16" fmla="*/ 450 w 4118"/>
                <a:gd name="T17" fmla="*/ 5958 h 6669"/>
                <a:gd name="T18" fmla="*/ 590 w 4118"/>
                <a:gd name="T19" fmla="*/ 5909 h 6669"/>
                <a:gd name="T20" fmla="*/ 754 w 4118"/>
                <a:gd name="T21" fmla="*/ 5876 h 6669"/>
                <a:gd name="T22" fmla="*/ 942 w 4118"/>
                <a:gd name="T23" fmla="*/ 5851 h 6669"/>
                <a:gd name="T24" fmla="*/ 1149 w 4118"/>
                <a:gd name="T25" fmla="*/ 5835 h 6669"/>
                <a:gd name="T26" fmla="*/ 1373 w 4118"/>
                <a:gd name="T27" fmla="*/ 5827 h 6669"/>
                <a:gd name="T28" fmla="*/ 1613 w 4118"/>
                <a:gd name="T29" fmla="*/ 5820 h 6669"/>
                <a:gd name="T30" fmla="*/ 1863 w 4118"/>
                <a:gd name="T31" fmla="*/ 5815 h 6669"/>
                <a:gd name="T32" fmla="*/ 2124 w 4118"/>
                <a:gd name="T33" fmla="*/ 5813 h 6669"/>
                <a:gd name="T34" fmla="*/ 2391 w 4118"/>
                <a:gd name="T35" fmla="*/ 5806 h 6669"/>
                <a:gd name="T36" fmla="*/ 2662 w 4118"/>
                <a:gd name="T37" fmla="*/ 5793 h 6669"/>
                <a:gd name="T38" fmla="*/ 2936 w 4118"/>
                <a:gd name="T39" fmla="*/ 5775 h 6669"/>
                <a:gd name="T40" fmla="*/ 3209 w 4118"/>
                <a:gd name="T41" fmla="*/ 5746 h 6669"/>
                <a:gd name="T42" fmla="*/ 3478 w 4118"/>
                <a:gd name="T43" fmla="*/ 5708 h 6669"/>
                <a:gd name="T44" fmla="*/ 3740 w 4118"/>
                <a:gd name="T45" fmla="*/ 5654 h 6669"/>
                <a:gd name="T46" fmla="*/ 3994 w 4118"/>
                <a:gd name="T47" fmla="*/ 5585 h 6669"/>
                <a:gd name="T48" fmla="*/ 4118 w 4118"/>
                <a:gd name="T49" fmla="*/ 0 h 6669"/>
                <a:gd name="T50" fmla="*/ 3868 w 4118"/>
                <a:gd name="T51" fmla="*/ 78 h 6669"/>
                <a:gd name="T52" fmla="*/ 3611 w 4118"/>
                <a:gd name="T53" fmla="*/ 138 h 6669"/>
                <a:gd name="T54" fmla="*/ 3345 w 4118"/>
                <a:gd name="T55" fmla="*/ 185 h 6669"/>
                <a:gd name="T56" fmla="*/ 3074 w 4118"/>
                <a:gd name="T57" fmla="*/ 219 h 6669"/>
                <a:gd name="T58" fmla="*/ 2800 w 4118"/>
                <a:gd name="T59" fmla="*/ 243 h 6669"/>
                <a:gd name="T60" fmla="*/ 2527 w 4118"/>
                <a:gd name="T61" fmla="*/ 257 h 6669"/>
                <a:gd name="T62" fmla="*/ 2258 w 4118"/>
                <a:gd name="T63" fmla="*/ 266 h 6669"/>
                <a:gd name="T64" fmla="*/ 1994 w 4118"/>
                <a:gd name="T65" fmla="*/ 272 h 6669"/>
                <a:gd name="T66" fmla="*/ 1737 w 4118"/>
                <a:gd name="T67" fmla="*/ 275 h 6669"/>
                <a:gd name="T68" fmla="*/ 1492 w 4118"/>
                <a:gd name="T69" fmla="*/ 279 h 6669"/>
                <a:gd name="T70" fmla="*/ 1258 w 4118"/>
                <a:gd name="T71" fmla="*/ 286 h 6669"/>
                <a:gd name="T72" fmla="*/ 1044 w 4118"/>
                <a:gd name="T73" fmla="*/ 299 h 6669"/>
                <a:gd name="T74" fmla="*/ 844 w 4118"/>
                <a:gd name="T75" fmla="*/ 319 h 6669"/>
                <a:gd name="T76" fmla="*/ 668 w 4118"/>
                <a:gd name="T77" fmla="*/ 348 h 6669"/>
                <a:gd name="T78" fmla="*/ 516 w 4118"/>
                <a:gd name="T79" fmla="*/ 389 h 6669"/>
                <a:gd name="T80" fmla="*/ 390 w 4118"/>
                <a:gd name="T81" fmla="*/ 445 h 6669"/>
                <a:gd name="T82" fmla="*/ 297 w 4118"/>
                <a:gd name="T83" fmla="*/ 512 h 6669"/>
                <a:gd name="T84" fmla="*/ 219 w 4118"/>
                <a:gd name="T85" fmla="*/ 594 h 6669"/>
                <a:gd name="T86" fmla="*/ 150 w 4118"/>
                <a:gd name="T87" fmla="*/ 691 h 6669"/>
                <a:gd name="T88" fmla="*/ 95 w 4118"/>
                <a:gd name="T89" fmla="*/ 793 h 6669"/>
                <a:gd name="T90" fmla="*/ 55 w 4118"/>
                <a:gd name="T91" fmla="*/ 894 h 6669"/>
                <a:gd name="T92" fmla="*/ 24 w 4118"/>
                <a:gd name="T93" fmla="*/ 988 h 6669"/>
                <a:gd name="T94" fmla="*/ 5 w 4118"/>
                <a:gd name="T95" fmla="*/ 1068 h 6669"/>
                <a:gd name="T96" fmla="*/ 0 w 4118"/>
                <a:gd name="T97" fmla="*/ 1129 h 66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18"/>
                <a:gd name="T148" fmla="*/ 0 h 6669"/>
                <a:gd name="T149" fmla="*/ 4118 w 4118"/>
                <a:gd name="T150" fmla="*/ 6669 h 66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18" h="6669">
                  <a:moveTo>
                    <a:pt x="0" y="6669"/>
                  </a:moveTo>
                  <a:lnTo>
                    <a:pt x="2" y="6643"/>
                  </a:lnTo>
                  <a:lnTo>
                    <a:pt x="5" y="6609"/>
                  </a:lnTo>
                  <a:lnTo>
                    <a:pt x="14" y="6571"/>
                  </a:lnTo>
                  <a:lnTo>
                    <a:pt x="24" y="6529"/>
                  </a:lnTo>
                  <a:lnTo>
                    <a:pt x="38" y="6484"/>
                  </a:lnTo>
                  <a:lnTo>
                    <a:pt x="55" y="6435"/>
                  </a:lnTo>
                  <a:lnTo>
                    <a:pt x="74" y="6386"/>
                  </a:lnTo>
                  <a:lnTo>
                    <a:pt x="95" y="6334"/>
                  </a:lnTo>
                  <a:lnTo>
                    <a:pt x="121" y="6285"/>
                  </a:lnTo>
                  <a:lnTo>
                    <a:pt x="150" y="6233"/>
                  </a:lnTo>
                  <a:lnTo>
                    <a:pt x="183" y="6184"/>
                  </a:lnTo>
                  <a:lnTo>
                    <a:pt x="219" y="6137"/>
                  </a:lnTo>
                  <a:lnTo>
                    <a:pt x="257" y="6095"/>
                  </a:lnTo>
                  <a:lnTo>
                    <a:pt x="297" y="6055"/>
                  </a:lnTo>
                  <a:lnTo>
                    <a:pt x="342" y="6019"/>
                  </a:lnTo>
                  <a:lnTo>
                    <a:pt x="390" y="5988"/>
                  </a:lnTo>
                  <a:lnTo>
                    <a:pt x="450" y="5958"/>
                  </a:lnTo>
                  <a:lnTo>
                    <a:pt x="516" y="5932"/>
                  </a:lnTo>
                  <a:lnTo>
                    <a:pt x="590" y="5909"/>
                  </a:lnTo>
                  <a:lnTo>
                    <a:pt x="668" y="5891"/>
                  </a:lnTo>
                  <a:lnTo>
                    <a:pt x="754" y="5876"/>
                  </a:lnTo>
                  <a:lnTo>
                    <a:pt x="844" y="5862"/>
                  </a:lnTo>
                  <a:lnTo>
                    <a:pt x="942" y="5851"/>
                  </a:lnTo>
                  <a:lnTo>
                    <a:pt x="1044" y="5842"/>
                  </a:lnTo>
                  <a:lnTo>
                    <a:pt x="1149" y="5835"/>
                  </a:lnTo>
                  <a:lnTo>
                    <a:pt x="1258" y="5829"/>
                  </a:lnTo>
                  <a:lnTo>
                    <a:pt x="1373" y="5827"/>
                  </a:lnTo>
                  <a:lnTo>
                    <a:pt x="1492" y="5822"/>
                  </a:lnTo>
                  <a:lnTo>
                    <a:pt x="1613" y="5820"/>
                  </a:lnTo>
                  <a:lnTo>
                    <a:pt x="1737" y="5818"/>
                  </a:lnTo>
                  <a:lnTo>
                    <a:pt x="1863" y="5815"/>
                  </a:lnTo>
                  <a:lnTo>
                    <a:pt x="1994" y="5815"/>
                  </a:lnTo>
                  <a:lnTo>
                    <a:pt x="2124" y="5813"/>
                  </a:lnTo>
                  <a:lnTo>
                    <a:pt x="2258" y="5809"/>
                  </a:lnTo>
                  <a:lnTo>
                    <a:pt x="2391" y="5806"/>
                  </a:lnTo>
                  <a:lnTo>
                    <a:pt x="2527" y="5800"/>
                  </a:lnTo>
                  <a:lnTo>
                    <a:pt x="2662" y="5793"/>
                  </a:lnTo>
                  <a:lnTo>
                    <a:pt x="2800" y="5786"/>
                  </a:lnTo>
                  <a:lnTo>
                    <a:pt x="2936" y="5775"/>
                  </a:lnTo>
                  <a:lnTo>
                    <a:pt x="3074" y="5762"/>
                  </a:lnTo>
                  <a:lnTo>
                    <a:pt x="3209" y="5746"/>
                  </a:lnTo>
                  <a:lnTo>
                    <a:pt x="3345" y="5728"/>
                  </a:lnTo>
                  <a:lnTo>
                    <a:pt x="3478" y="5708"/>
                  </a:lnTo>
                  <a:lnTo>
                    <a:pt x="3611" y="5681"/>
                  </a:lnTo>
                  <a:lnTo>
                    <a:pt x="3740" y="5654"/>
                  </a:lnTo>
                  <a:lnTo>
                    <a:pt x="3868" y="5621"/>
                  </a:lnTo>
                  <a:lnTo>
                    <a:pt x="3994" y="5585"/>
                  </a:lnTo>
                  <a:lnTo>
                    <a:pt x="4118" y="5543"/>
                  </a:lnTo>
                  <a:lnTo>
                    <a:pt x="4118" y="0"/>
                  </a:lnTo>
                  <a:lnTo>
                    <a:pt x="3994" y="42"/>
                  </a:lnTo>
                  <a:lnTo>
                    <a:pt x="3868" y="78"/>
                  </a:lnTo>
                  <a:lnTo>
                    <a:pt x="3740" y="111"/>
                  </a:lnTo>
                  <a:lnTo>
                    <a:pt x="3611" y="138"/>
                  </a:lnTo>
                  <a:lnTo>
                    <a:pt x="3478" y="165"/>
                  </a:lnTo>
                  <a:lnTo>
                    <a:pt x="3345" y="185"/>
                  </a:lnTo>
                  <a:lnTo>
                    <a:pt x="3209" y="203"/>
                  </a:lnTo>
                  <a:lnTo>
                    <a:pt x="3074" y="219"/>
                  </a:lnTo>
                  <a:lnTo>
                    <a:pt x="2936" y="232"/>
                  </a:lnTo>
                  <a:lnTo>
                    <a:pt x="2800" y="243"/>
                  </a:lnTo>
                  <a:lnTo>
                    <a:pt x="2662" y="250"/>
                  </a:lnTo>
                  <a:lnTo>
                    <a:pt x="2527" y="257"/>
                  </a:lnTo>
                  <a:lnTo>
                    <a:pt x="2391" y="263"/>
                  </a:lnTo>
                  <a:lnTo>
                    <a:pt x="2258" y="266"/>
                  </a:lnTo>
                  <a:lnTo>
                    <a:pt x="2124" y="270"/>
                  </a:lnTo>
                  <a:lnTo>
                    <a:pt x="1994" y="272"/>
                  </a:lnTo>
                  <a:lnTo>
                    <a:pt x="1863" y="272"/>
                  </a:lnTo>
                  <a:lnTo>
                    <a:pt x="1737" y="275"/>
                  </a:lnTo>
                  <a:lnTo>
                    <a:pt x="1613" y="277"/>
                  </a:lnTo>
                  <a:lnTo>
                    <a:pt x="1492" y="279"/>
                  </a:lnTo>
                  <a:lnTo>
                    <a:pt x="1373" y="284"/>
                  </a:lnTo>
                  <a:lnTo>
                    <a:pt x="1258" y="286"/>
                  </a:lnTo>
                  <a:lnTo>
                    <a:pt x="1149" y="293"/>
                  </a:lnTo>
                  <a:lnTo>
                    <a:pt x="1044" y="299"/>
                  </a:lnTo>
                  <a:lnTo>
                    <a:pt x="942" y="308"/>
                  </a:lnTo>
                  <a:lnTo>
                    <a:pt x="844" y="319"/>
                  </a:lnTo>
                  <a:lnTo>
                    <a:pt x="754" y="333"/>
                  </a:lnTo>
                  <a:lnTo>
                    <a:pt x="668" y="348"/>
                  </a:lnTo>
                  <a:lnTo>
                    <a:pt x="590" y="366"/>
                  </a:lnTo>
                  <a:lnTo>
                    <a:pt x="516" y="389"/>
                  </a:lnTo>
                  <a:lnTo>
                    <a:pt x="450" y="415"/>
                  </a:lnTo>
                  <a:lnTo>
                    <a:pt x="390" y="445"/>
                  </a:lnTo>
                  <a:lnTo>
                    <a:pt x="342" y="476"/>
                  </a:lnTo>
                  <a:lnTo>
                    <a:pt x="297" y="512"/>
                  </a:lnTo>
                  <a:lnTo>
                    <a:pt x="257" y="552"/>
                  </a:lnTo>
                  <a:lnTo>
                    <a:pt x="219" y="594"/>
                  </a:lnTo>
                  <a:lnTo>
                    <a:pt x="183" y="641"/>
                  </a:lnTo>
                  <a:lnTo>
                    <a:pt x="150" y="691"/>
                  </a:lnTo>
                  <a:lnTo>
                    <a:pt x="121" y="742"/>
                  </a:lnTo>
                  <a:lnTo>
                    <a:pt x="95" y="793"/>
                  </a:lnTo>
                  <a:lnTo>
                    <a:pt x="74" y="843"/>
                  </a:lnTo>
                  <a:lnTo>
                    <a:pt x="55" y="894"/>
                  </a:lnTo>
                  <a:lnTo>
                    <a:pt x="38" y="941"/>
                  </a:lnTo>
                  <a:lnTo>
                    <a:pt x="24" y="988"/>
                  </a:lnTo>
                  <a:lnTo>
                    <a:pt x="14" y="1030"/>
                  </a:lnTo>
                  <a:lnTo>
                    <a:pt x="5" y="1068"/>
                  </a:lnTo>
                  <a:lnTo>
                    <a:pt x="2" y="1102"/>
                  </a:lnTo>
                  <a:lnTo>
                    <a:pt x="0" y="1129"/>
                  </a:lnTo>
                  <a:lnTo>
                    <a:pt x="0" y="6669"/>
                  </a:lnTo>
                  <a:close/>
                </a:path>
              </a:pathLst>
            </a:custGeom>
            <a:solidFill>
              <a:srgbClr val="FFFFFF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ar-YE" dirty="0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178" y="31"/>
              <a:ext cx="186" cy="6257"/>
            </a:xfrm>
            <a:custGeom>
              <a:avLst/>
              <a:gdLst>
                <a:gd name="T0" fmla="*/ 186 w 186"/>
                <a:gd name="T1" fmla="*/ 5572 h 6257"/>
                <a:gd name="T2" fmla="*/ 146 w 186"/>
                <a:gd name="T3" fmla="*/ 5648 h 6257"/>
                <a:gd name="T4" fmla="*/ 107 w 186"/>
                <a:gd name="T5" fmla="*/ 5731 h 6257"/>
                <a:gd name="T6" fmla="*/ 77 w 186"/>
                <a:gd name="T7" fmla="*/ 5816 h 6257"/>
                <a:gd name="T8" fmla="*/ 50 w 186"/>
                <a:gd name="T9" fmla="*/ 5903 h 6257"/>
                <a:gd name="T10" fmla="*/ 29 w 186"/>
                <a:gd name="T11" fmla="*/ 5990 h 6257"/>
                <a:gd name="T12" fmla="*/ 12 w 186"/>
                <a:gd name="T13" fmla="*/ 6080 h 6257"/>
                <a:gd name="T14" fmla="*/ 3 w 186"/>
                <a:gd name="T15" fmla="*/ 6169 h 6257"/>
                <a:gd name="T16" fmla="*/ 0 w 186"/>
                <a:gd name="T17" fmla="*/ 6257 h 6257"/>
                <a:gd name="T18" fmla="*/ 0 w 186"/>
                <a:gd name="T19" fmla="*/ 687 h 6257"/>
                <a:gd name="T20" fmla="*/ 3 w 186"/>
                <a:gd name="T21" fmla="*/ 600 h 6257"/>
                <a:gd name="T22" fmla="*/ 12 w 186"/>
                <a:gd name="T23" fmla="*/ 510 h 6257"/>
                <a:gd name="T24" fmla="*/ 29 w 186"/>
                <a:gd name="T25" fmla="*/ 421 h 6257"/>
                <a:gd name="T26" fmla="*/ 50 w 186"/>
                <a:gd name="T27" fmla="*/ 333 h 6257"/>
                <a:gd name="T28" fmla="*/ 77 w 186"/>
                <a:gd name="T29" fmla="*/ 246 h 6257"/>
                <a:gd name="T30" fmla="*/ 107 w 186"/>
                <a:gd name="T31" fmla="*/ 159 h 6257"/>
                <a:gd name="T32" fmla="*/ 146 w 186"/>
                <a:gd name="T33" fmla="*/ 79 h 6257"/>
                <a:gd name="T34" fmla="*/ 186 w 186"/>
                <a:gd name="T35" fmla="*/ 0 h 6257"/>
                <a:gd name="T36" fmla="*/ 186 w 186"/>
                <a:gd name="T37" fmla="*/ 5572 h 6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6257"/>
                <a:gd name="T59" fmla="*/ 186 w 186"/>
                <a:gd name="T60" fmla="*/ 6257 h 6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6257">
                  <a:moveTo>
                    <a:pt x="186" y="5572"/>
                  </a:moveTo>
                  <a:lnTo>
                    <a:pt x="146" y="5648"/>
                  </a:lnTo>
                  <a:lnTo>
                    <a:pt x="107" y="5731"/>
                  </a:lnTo>
                  <a:lnTo>
                    <a:pt x="77" y="5816"/>
                  </a:lnTo>
                  <a:lnTo>
                    <a:pt x="50" y="5903"/>
                  </a:lnTo>
                  <a:lnTo>
                    <a:pt x="29" y="5990"/>
                  </a:lnTo>
                  <a:lnTo>
                    <a:pt x="12" y="6080"/>
                  </a:lnTo>
                  <a:lnTo>
                    <a:pt x="3" y="6169"/>
                  </a:lnTo>
                  <a:lnTo>
                    <a:pt x="0" y="6257"/>
                  </a:lnTo>
                  <a:lnTo>
                    <a:pt x="0" y="687"/>
                  </a:lnTo>
                  <a:lnTo>
                    <a:pt x="3" y="600"/>
                  </a:lnTo>
                  <a:lnTo>
                    <a:pt x="12" y="510"/>
                  </a:lnTo>
                  <a:lnTo>
                    <a:pt x="29" y="421"/>
                  </a:lnTo>
                  <a:lnTo>
                    <a:pt x="50" y="333"/>
                  </a:lnTo>
                  <a:lnTo>
                    <a:pt x="77" y="246"/>
                  </a:lnTo>
                  <a:lnTo>
                    <a:pt x="107" y="159"/>
                  </a:lnTo>
                  <a:lnTo>
                    <a:pt x="146" y="79"/>
                  </a:lnTo>
                  <a:lnTo>
                    <a:pt x="186" y="0"/>
                  </a:lnTo>
                  <a:lnTo>
                    <a:pt x="186" y="5572"/>
                  </a:lnTo>
                  <a:close/>
                </a:path>
              </a:pathLst>
            </a:custGeom>
            <a:solidFill>
              <a:srgbClr val="C5CCCC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ar-YE" dirty="0"/>
            </a:p>
          </p:txBody>
        </p:sp>
        <p:sp>
          <p:nvSpPr>
            <p:cNvPr id="21518" name="Freeform 12"/>
            <p:cNvSpPr>
              <a:spLocks/>
            </p:cNvSpPr>
            <p:nvPr/>
          </p:nvSpPr>
          <p:spPr bwMode="auto">
            <a:xfrm>
              <a:off x="8596" y="63"/>
              <a:ext cx="188" cy="6225"/>
            </a:xfrm>
            <a:custGeom>
              <a:avLst/>
              <a:gdLst>
                <a:gd name="T0" fmla="*/ 0 w 188"/>
                <a:gd name="T1" fmla="*/ 5540 h 6225"/>
                <a:gd name="T2" fmla="*/ 43 w 188"/>
                <a:gd name="T3" fmla="*/ 5616 h 6225"/>
                <a:gd name="T4" fmla="*/ 78 w 188"/>
                <a:gd name="T5" fmla="*/ 5699 h 6225"/>
                <a:gd name="T6" fmla="*/ 112 w 188"/>
                <a:gd name="T7" fmla="*/ 5784 h 6225"/>
                <a:gd name="T8" fmla="*/ 138 w 188"/>
                <a:gd name="T9" fmla="*/ 5871 h 6225"/>
                <a:gd name="T10" fmla="*/ 159 w 188"/>
                <a:gd name="T11" fmla="*/ 5958 h 6225"/>
                <a:gd name="T12" fmla="*/ 176 w 188"/>
                <a:gd name="T13" fmla="*/ 6048 h 6225"/>
                <a:gd name="T14" fmla="*/ 185 w 188"/>
                <a:gd name="T15" fmla="*/ 6137 h 6225"/>
                <a:gd name="T16" fmla="*/ 188 w 188"/>
                <a:gd name="T17" fmla="*/ 6225 h 6225"/>
                <a:gd name="T18" fmla="*/ 188 w 188"/>
                <a:gd name="T19" fmla="*/ 686 h 6225"/>
                <a:gd name="T20" fmla="*/ 185 w 188"/>
                <a:gd name="T21" fmla="*/ 599 h 6225"/>
                <a:gd name="T22" fmla="*/ 176 w 188"/>
                <a:gd name="T23" fmla="*/ 509 h 6225"/>
                <a:gd name="T24" fmla="*/ 159 w 188"/>
                <a:gd name="T25" fmla="*/ 420 h 6225"/>
                <a:gd name="T26" fmla="*/ 138 w 188"/>
                <a:gd name="T27" fmla="*/ 331 h 6225"/>
                <a:gd name="T28" fmla="*/ 112 w 188"/>
                <a:gd name="T29" fmla="*/ 243 h 6225"/>
                <a:gd name="T30" fmla="*/ 78 w 188"/>
                <a:gd name="T31" fmla="*/ 158 h 6225"/>
                <a:gd name="T32" fmla="*/ 43 w 188"/>
                <a:gd name="T33" fmla="*/ 76 h 6225"/>
                <a:gd name="T34" fmla="*/ 0 w 188"/>
                <a:gd name="T35" fmla="*/ 0 h 6225"/>
                <a:gd name="T36" fmla="*/ 0 w 188"/>
                <a:gd name="T37" fmla="*/ 5540 h 6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6225"/>
                <a:gd name="T59" fmla="*/ 188 w 188"/>
                <a:gd name="T60" fmla="*/ 6225 h 6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6225">
                  <a:moveTo>
                    <a:pt x="0" y="5540"/>
                  </a:moveTo>
                  <a:lnTo>
                    <a:pt x="43" y="5616"/>
                  </a:lnTo>
                  <a:lnTo>
                    <a:pt x="78" y="5699"/>
                  </a:lnTo>
                  <a:lnTo>
                    <a:pt x="112" y="5784"/>
                  </a:lnTo>
                  <a:lnTo>
                    <a:pt x="138" y="5871"/>
                  </a:lnTo>
                  <a:lnTo>
                    <a:pt x="159" y="5958"/>
                  </a:lnTo>
                  <a:lnTo>
                    <a:pt x="176" y="6048"/>
                  </a:lnTo>
                  <a:lnTo>
                    <a:pt x="185" y="6137"/>
                  </a:lnTo>
                  <a:lnTo>
                    <a:pt x="188" y="6225"/>
                  </a:lnTo>
                  <a:lnTo>
                    <a:pt x="188" y="686"/>
                  </a:lnTo>
                  <a:lnTo>
                    <a:pt x="185" y="599"/>
                  </a:lnTo>
                  <a:lnTo>
                    <a:pt x="176" y="509"/>
                  </a:lnTo>
                  <a:lnTo>
                    <a:pt x="159" y="420"/>
                  </a:lnTo>
                  <a:lnTo>
                    <a:pt x="138" y="331"/>
                  </a:lnTo>
                  <a:lnTo>
                    <a:pt x="112" y="243"/>
                  </a:lnTo>
                  <a:lnTo>
                    <a:pt x="78" y="158"/>
                  </a:lnTo>
                  <a:lnTo>
                    <a:pt x="43" y="76"/>
                  </a:lnTo>
                  <a:lnTo>
                    <a:pt x="0" y="0"/>
                  </a:lnTo>
                  <a:lnTo>
                    <a:pt x="0" y="5540"/>
                  </a:lnTo>
                  <a:close/>
                </a:path>
              </a:pathLst>
            </a:custGeom>
            <a:solidFill>
              <a:srgbClr val="C5CCCC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ar-YE" dirty="0"/>
            </a:p>
          </p:txBody>
        </p:sp>
        <p:sp>
          <p:nvSpPr>
            <p:cNvPr id="21519" name="Freeform 11"/>
            <p:cNvSpPr>
              <a:spLocks/>
            </p:cNvSpPr>
            <p:nvPr/>
          </p:nvSpPr>
          <p:spPr bwMode="auto">
            <a:xfrm>
              <a:off x="178" y="5601"/>
              <a:ext cx="4302" cy="1131"/>
            </a:xfrm>
            <a:custGeom>
              <a:avLst/>
              <a:gdLst>
                <a:gd name="T0" fmla="*/ 4302 w 4302"/>
                <a:gd name="T1" fmla="*/ 1129 h 1131"/>
                <a:gd name="T2" fmla="*/ 4300 w 4302"/>
                <a:gd name="T3" fmla="*/ 1102 h 1131"/>
                <a:gd name="T4" fmla="*/ 4297 w 4302"/>
                <a:gd name="T5" fmla="*/ 1069 h 1131"/>
                <a:gd name="T6" fmla="*/ 4288 w 4302"/>
                <a:gd name="T7" fmla="*/ 1031 h 1131"/>
                <a:gd name="T8" fmla="*/ 4278 w 4302"/>
                <a:gd name="T9" fmla="*/ 988 h 1131"/>
                <a:gd name="T10" fmla="*/ 4264 w 4302"/>
                <a:gd name="T11" fmla="*/ 941 h 1131"/>
                <a:gd name="T12" fmla="*/ 4247 w 4302"/>
                <a:gd name="T13" fmla="*/ 894 h 1131"/>
                <a:gd name="T14" fmla="*/ 4228 w 4302"/>
                <a:gd name="T15" fmla="*/ 845 h 1131"/>
                <a:gd name="T16" fmla="*/ 4207 w 4302"/>
                <a:gd name="T17" fmla="*/ 794 h 1131"/>
                <a:gd name="T18" fmla="*/ 4181 w 4302"/>
                <a:gd name="T19" fmla="*/ 742 h 1131"/>
                <a:gd name="T20" fmla="*/ 4152 w 4302"/>
                <a:gd name="T21" fmla="*/ 693 h 1131"/>
                <a:gd name="T22" fmla="*/ 4119 w 4302"/>
                <a:gd name="T23" fmla="*/ 644 h 1131"/>
                <a:gd name="T24" fmla="*/ 4083 w 4302"/>
                <a:gd name="T25" fmla="*/ 597 h 1131"/>
                <a:gd name="T26" fmla="*/ 4045 w 4302"/>
                <a:gd name="T27" fmla="*/ 555 h 1131"/>
                <a:gd name="T28" fmla="*/ 4005 w 4302"/>
                <a:gd name="T29" fmla="*/ 514 h 1131"/>
                <a:gd name="T30" fmla="*/ 3959 w 4302"/>
                <a:gd name="T31" fmla="*/ 479 h 1131"/>
                <a:gd name="T32" fmla="*/ 3912 w 4302"/>
                <a:gd name="T33" fmla="*/ 447 h 1131"/>
                <a:gd name="T34" fmla="*/ 3852 w 4302"/>
                <a:gd name="T35" fmla="*/ 418 h 1131"/>
                <a:gd name="T36" fmla="*/ 3786 w 4302"/>
                <a:gd name="T37" fmla="*/ 391 h 1131"/>
                <a:gd name="T38" fmla="*/ 3712 w 4302"/>
                <a:gd name="T39" fmla="*/ 369 h 1131"/>
                <a:gd name="T40" fmla="*/ 3633 w 4302"/>
                <a:gd name="T41" fmla="*/ 351 h 1131"/>
                <a:gd name="T42" fmla="*/ 3548 w 4302"/>
                <a:gd name="T43" fmla="*/ 335 h 1131"/>
                <a:gd name="T44" fmla="*/ 3457 w 4302"/>
                <a:gd name="T45" fmla="*/ 322 h 1131"/>
                <a:gd name="T46" fmla="*/ 3362 w 4302"/>
                <a:gd name="T47" fmla="*/ 311 h 1131"/>
                <a:gd name="T48" fmla="*/ 3260 w 4302"/>
                <a:gd name="T49" fmla="*/ 302 h 1131"/>
                <a:gd name="T50" fmla="*/ 3155 w 4302"/>
                <a:gd name="T51" fmla="*/ 295 h 1131"/>
                <a:gd name="T52" fmla="*/ 3043 w 4302"/>
                <a:gd name="T53" fmla="*/ 289 h 1131"/>
                <a:gd name="T54" fmla="*/ 2929 w 4302"/>
                <a:gd name="T55" fmla="*/ 286 h 1131"/>
                <a:gd name="T56" fmla="*/ 2813 w 4302"/>
                <a:gd name="T57" fmla="*/ 282 h 1131"/>
                <a:gd name="T58" fmla="*/ 2691 w 4302"/>
                <a:gd name="T59" fmla="*/ 280 h 1131"/>
                <a:gd name="T60" fmla="*/ 2568 w 4302"/>
                <a:gd name="T61" fmla="*/ 277 h 1131"/>
                <a:gd name="T62" fmla="*/ 2439 w 4302"/>
                <a:gd name="T63" fmla="*/ 275 h 1131"/>
                <a:gd name="T64" fmla="*/ 2311 w 4302"/>
                <a:gd name="T65" fmla="*/ 273 h 1131"/>
                <a:gd name="T66" fmla="*/ 2180 w 4302"/>
                <a:gd name="T67" fmla="*/ 271 h 1131"/>
                <a:gd name="T68" fmla="*/ 2046 w 4302"/>
                <a:gd name="T69" fmla="*/ 268 h 1131"/>
                <a:gd name="T70" fmla="*/ 1913 w 4302"/>
                <a:gd name="T71" fmla="*/ 264 h 1131"/>
                <a:gd name="T72" fmla="*/ 1778 w 4302"/>
                <a:gd name="T73" fmla="*/ 259 h 1131"/>
                <a:gd name="T74" fmla="*/ 1640 w 4302"/>
                <a:gd name="T75" fmla="*/ 253 h 1131"/>
                <a:gd name="T76" fmla="*/ 1504 w 4302"/>
                <a:gd name="T77" fmla="*/ 244 h 1131"/>
                <a:gd name="T78" fmla="*/ 1366 w 4302"/>
                <a:gd name="T79" fmla="*/ 235 h 1131"/>
                <a:gd name="T80" fmla="*/ 1230 w 4302"/>
                <a:gd name="T81" fmla="*/ 221 h 1131"/>
                <a:gd name="T82" fmla="*/ 1095 w 4302"/>
                <a:gd name="T83" fmla="*/ 206 h 1131"/>
                <a:gd name="T84" fmla="*/ 959 w 4302"/>
                <a:gd name="T85" fmla="*/ 188 h 1131"/>
                <a:gd name="T86" fmla="*/ 826 w 4302"/>
                <a:gd name="T87" fmla="*/ 166 h 1131"/>
                <a:gd name="T88" fmla="*/ 693 w 4302"/>
                <a:gd name="T89" fmla="*/ 141 h 1131"/>
                <a:gd name="T90" fmla="*/ 562 w 4302"/>
                <a:gd name="T91" fmla="*/ 112 h 1131"/>
                <a:gd name="T92" fmla="*/ 433 w 4302"/>
                <a:gd name="T93" fmla="*/ 78 h 1131"/>
                <a:gd name="T94" fmla="*/ 307 w 4302"/>
                <a:gd name="T95" fmla="*/ 43 h 1131"/>
                <a:gd name="T96" fmla="*/ 184 w 4302"/>
                <a:gd name="T97" fmla="*/ 0 h 1131"/>
                <a:gd name="T98" fmla="*/ 117 w 4302"/>
                <a:gd name="T99" fmla="*/ 136 h 1131"/>
                <a:gd name="T100" fmla="*/ 62 w 4302"/>
                <a:gd name="T101" fmla="*/ 284 h 1131"/>
                <a:gd name="T102" fmla="*/ 24 w 4302"/>
                <a:gd name="T103" fmla="*/ 438 h 1131"/>
                <a:gd name="T104" fmla="*/ 3 w 4302"/>
                <a:gd name="T105" fmla="*/ 593 h 1131"/>
                <a:gd name="T106" fmla="*/ 0 w 4302"/>
                <a:gd name="T107" fmla="*/ 742 h 1131"/>
                <a:gd name="T108" fmla="*/ 19 w 4302"/>
                <a:gd name="T109" fmla="*/ 886 h 1131"/>
                <a:gd name="T110" fmla="*/ 60 w 4302"/>
                <a:gd name="T111" fmla="*/ 1017 h 1131"/>
                <a:gd name="T112" fmla="*/ 122 w 4302"/>
                <a:gd name="T113" fmla="*/ 1131 h 1131"/>
                <a:gd name="T114" fmla="*/ 4302 w 4302"/>
                <a:gd name="T115" fmla="*/ 1129 h 11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02"/>
                <a:gd name="T175" fmla="*/ 0 h 1131"/>
                <a:gd name="T176" fmla="*/ 4302 w 4302"/>
                <a:gd name="T177" fmla="*/ 1131 h 11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02" h="1131">
                  <a:moveTo>
                    <a:pt x="4302" y="1129"/>
                  </a:moveTo>
                  <a:lnTo>
                    <a:pt x="4300" y="1102"/>
                  </a:lnTo>
                  <a:lnTo>
                    <a:pt x="4297" y="1069"/>
                  </a:lnTo>
                  <a:lnTo>
                    <a:pt x="4288" y="1031"/>
                  </a:lnTo>
                  <a:lnTo>
                    <a:pt x="4278" y="988"/>
                  </a:lnTo>
                  <a:lnTo>
                    <a:pt x="4264" y="941"/>
                  </a:lnTo>
                  <a:lnTo>
                    <a:pt x="4247" y="894"/>
                  </a:lnTo>
                  <a:lnTo>
                    <a:pt x="4228" y="845"/>
                  </a:lnTo>
                  <a:lnTo>
                    <a:pt x="4207" y="794"/>
                  </a:lnTo>
                  <a:lnTo>
                    <a:pt x="4181" y="742"/>
                  </a:lnTo>
                  <a:lnTo>
                    <a:pt x="4152" y="693"/>
                  </a:lnTo>
                  <a:lnTo>
                    <a:pt x="4119" y="644"/>
                  </a:lnTo>
                  <a:lnTo>
                    <a:pt x="4083" y="597"/>
                  </a:lnTo>
                  <a:lnTo>
                    <a:pt x="4045" y="555"/>
                  </a:lnTo>
                  <a:lnTo>
                    <a:pt x="4005" y="514"/>
                  </a:lnTo>
                  <a:lnTo>
                    <a:pt x="3959" y="479"/>
                  </a:lnTo>
                  <a:lnTo>
                    <a:pt x="3912" y="447"/>
                  </a:lnTo>
                  <a:lnTo>
                    <a:pt x="3852" y="418"/>
                  </a:lnTo>
                  <a:lnTo>
                    <a:pt x="3786" y="391"/>
                  </a:lnTo>
                  <a:lnTo>
                    <a:pt x="3712" y="369"/>
                  </a:lnTo>
                  <a:lnTo>
                    <a:pt x="3633" y="351"/>
                  </a:lnTo>
                  <a:lnTo>
                    <a:pt x="3548" y="335"/>
                  </a:lnTo>
                  <a:lnTo>
                    <a:pt x="3457" y="322"/>
                  </a:lnTo>
                  <a:lnTo>
                    <a:pt x="3362" y="311"/>
                  </a:lnTo>
                  <a:lnTo>
                    <a:pt x="3260" y="302"/>
                  </a:lnTo>
                  <a:lnTo>
                    <a:pt x="3155" y="295"/>
                  </a:lnTo>
                  <a:lnTo>
                    <a:pt x="3043" y="289"/>
                  </a:lnTo>
                  <a:lnTo>
                    <a:pt x="2929" y="286"/>
                  </a:lnTo>
                  <a:lnTo>
                    <a:pt x="2813" y="282"/>
                  </a:lnTo>
                  <a:lnTo>
                    <a:pt x="2691" y="280"/>
                  </a:lnTo>
                  <a:lnTo>
                    <a:pt x="2568" y="277"/>
                  </a:lnTo>
                  <a:lnTo>
                    <a:pt x="2439" y="275"/>
                  </a:lnTo>
                  <a:lnTo>
                    <a:pt x="2311" y="273"/>
                  </a:lnTo>
                  <a:lnTo>
                    <a:pt x="2180" y="271"/>
                  </a:lnTo>
                  <a:lnTo>
                    <a:pt x="2046" y="268"/>
                  </a:lnTo>
                  <a:lnTo>
                    <a:pt x="1913" y="264"/>
                  </a:lnTo>
                  <a:lnTo>
                    <a:pt x="1778" y="259"/>
                  </a:lnTo>
                  <a:lnTo>
                    <a:pt x="1640" y="253"/>
                  </a:lnTo>
                  <a:lnTo>
                    <a:pt x="1504" y="244"/>
                  </a:lnTo>
                  <a:lnTo>
                    <a:pt x="1366" y="235"/>
                  </a:lnTo>
                  <a:lnTo>
                    <a:pt x="1230" y="221"/>
                  </a:lnTo>
                  <a:lnTo>
                    <a:pt x="1095" y="206"/>
                  </a:lnTo>
                  <a:lnTo>
                    <a:pt x="959" y="188"/>
                  </a:lnTo>
                  <a:lnTo>
                    <a:pt x="826" y="166"/>
                  </a:lnTo>
                  <a:lnTo>
                    <a:pt x="693" y="141"/>
                  </a:lnTo>
                  <a:lnTo>
                    <a:pt x="562" y="112"/>
                  </a:lnTo>
                  <a:lnTo>
                    <a:pt x="433" y="78"/>
                  </a:lnTo>
                  <a:lnTo>
                    <a:pt x="307" y="43"/>
                  </a:lnTo>
                  <a:lnTo>
                    <a:pt x="184" y="0"/>
                  </a:lnTo>
                  <a:lnTo>
                    <a:pt x="117" y="136"/>
                  </a:lnTo>
                  <a:lnTo>
                    <a:pt x="62" y="284"/>
                  </a:lnTo>
                  <a:lnTo>
                    <a:pt x="24" y="438"/>
                  </a:lnTo>
                  <a:lnTo>
                    <a:pt x="3" y="593"/>
                  </a:lnTo>
                  <a:lnTo>
                    <a:pt x="0" y="742"/>
                  </a:lnTo>
                  <a:lnTo>
                    <a:pt x="19" y="886"/>
                  </a:lnTo>
                  <a:lnTo>
                    <a:pt x="60" y="1017"/>
                  </a:lnTo>
                  <a:lnTo>
                    <a:pt x="122" y="1131"/>
                  </a:lnTo>
                  <a:lnTo>
                    <a:pt x="4302" y="1129"/>
                  </a:lnTo>
                  <a:close/>
                </a:path>
              </a:pathLst>
            </a:custGeom>
            <a:solidFill>
              <a:srgbClr val="ECF3F3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ar-YE" dirty="0"/>
            </a:p>
          </p:txBody>
        </p:sp>
        <p:sp>
          <p:nvSpPr>
            <p:cNvPr id="21520" name="Freeform 10"/>
            <p:cNvSpPr>
              <a:spLocks/>
            </p:cNvSpPr>
            <p:nvPr/>
          </p:nvSpPr>
          <p:spPr bwMode="auto">
            <a:xfrm>
              <a:off x="4478" y="5601"/>
              <a:ext cx="4303" cy="1131"/>
            </a:xfrm>
            <a:custGeom>
              <a:avLst/>
              <a:gdLst>
                <a:gd name="T0" fmla="*/ 0 w 4303"/>
                <a:gd name="T1" fmla="*/ 1129 h 1131"/>
                <a:gd name="T2" fmla="*/ 2 w 4303"/>
                <a:gd name="T3" fmla="*/ 1102 h 1131"/>
                <a:gd name="T4" fmla="*/ 4 w 4303"/>
                <a:gd name="T5" fmla="*/ 1069 h 1131"/>
                <a:gd name="T6" fmla="*/ 14 w 4303"/>
                <a:gd name="T7" fmla="*/ 1031 h 1131"/>
                <a:gd name="T8" fmla="*/ 23 w 4303"/>
                <a:gd name="T9" fmla="*/ 988 h 1131"/>
                <a:gd name="T10" fmla="*/ 38 w 4303"/>
                <a:gd name="T11" fmla="*/ 941 h 1131"/>
                <a:gd name="T12" fmla="*/ 54 w 4303"/>
                <a:gd name="T13" fmla="*/ 894 h 1131"/>
                <a:gd name="T14" fmla="*/ 73 w 4303"/>
                <a:gd name="T15" fmla="*/ 845 h 1131"/>
                <a:gd name="T16" fmla="*/ 95 w 4303"/>
                <a:gd name="T17" fmla="*/ 794 h 1131"/>
                <a:gd name="T18" fmla="*/ 121 w 4303"/>
                <a:gd name="T19" fmla="*/ 742 h 1131"/>
                <a:gd name="T20" fmla="*/ 149 w 4303"/>
                <a:gd name="T21" fmla="*/ 693 h 1131"/>
                <a:gd name="T22" fmla="*/ 183 w 4303"/>
                <a:gd name="T23" fmla="*/ 644 h 1131"/>
                <a:gd name="T24" fmla="*/ 218 w 4303"/>
                <a:gd name="T25" fmla="*/ 597 h 1131"/>
                <a:gd name="T26" fmla="*/ 256 w 4303"/>
                <a:gd name="T27" fmla="*/ 555 h 1131"/>
                <a:gd name="T28" fmla="*/ 297 w 4303"/>
                <a:gd name="T29" fmla="*/ 514 h 1131"/>
                <a:gd name="T30" fmla="*/ 342 w 4303"/>
                <a:gd name="T31" fmla="*/ 479 h 1131"/>
                <a:gd name="T32" fmla="*/ 390 w 4303"/>
                <a:gd name="T33" fmla="*/ 447 h 1131"/>
                <a:gd name="T34" fmla="*/ 449 w 4303"/>
                <a:gd name="T35" fmla="*/ 418 h 1131"/>
                <a:gd name="T36" fmla="*/ 516 w 4303"/>
                <a:gd name="T37" fmla="*/ 391 h 1131"/>
                <a:gd name="T38" fmla="*/ 590 w 4303"/>
                <a:gd name="T39" fmla="*/ 369 h 1131"/>
                <a:gd name="T40" fmla="*/ 668 w 4303"/>
                <a:gd name="T41" fmla="*/ 351 h 1131"/>
                <a:gd name="T42" fmla="*/ 754 w 4303"/>
                <a:gd name="T43" fmla="*/ 335 h 1131"/>
                <a:gd name="T44" fmla="*/ 844 w 4303"/>
                <a:gd name="T45" fmla="*/ 322 h 1131"/>
                <a:gd name="T46" fmla="*/ 939 w 4303"/>
                <a:gd name="T47" fmla="*/ 311 h 1131"/>
                <a:gd name="T48" fmla="*/ 1042 w 4303"/>
                <a:gd name="T49" fmla="*/ 302 h 1131"/>
                <a:gd name="T50" fmla="*/ 1146 w 4303"/>
                <a:gd name="T51" fmla="*/ 295 h 1131"/>
                <a:gd name="T52" fmla="*/ 1258 w 4303"/>
                <a:gd name="T53" fmla="*/ 289 h 1131"/>
                <a:gd name="T54" fmla="*/ 1372 w 4303"/>
                <a:gd name="T55" fmla="*/ 286 h 1131"/>
                <a:gd name="T56" fmla="*/ 1489 w 4303"/>
                <a:gd name="T57" fmla="*/ 282 h 1131"/>
                <a:gd name="T58" fmla="*/ 1610 w 4303"/>
                <a:gd name="T59" fmla="*/ 280 h 1131"/>
                <a:gd name="T60" fmla="*/ 1734 w 4303"/>
                <a:gd name="T61" fmla="*/ 277 h 1131"/>
                <a:gd name="T62" fmla="*/ 1862 w 4303"/>
                <a:gd name="T63" fmla="*/ 275 h 1131"/>
                <a:gd name="T64" fmla="*/ 1991 w 4303"/>
                <a:gd name="T65" fmla="*/ 273 h 1131"/>
                <a:gd name="T66" fmla="*/ 2122 w 4303"/>
                <a:gd name="T67" fmla="*/ 271 h 1131"/>
                <a:gd name="T68" fmla="*/ 2255 w 4303"/>
                <a:gd name="T69" fmla="*/ 268 h 1131"/>
                <a:gd name="T70" fmla="*/ 2388 w 4303"/>
                <a:gd name="T71" fmla="*/ 264 h 1131"/>
                <a:gd name="T72" fmla="*/ 2524 w 4303"/>
                <a:gd name="T73" fmla="*/ 259 h 1131"/>
                <a:gd name="T74" fmla="*/ 2662 w 4303"/>
                <a:gd name="T75" fmla="*/ 253 h 1131"/>
                <a:gd name="T76" fmla="*/ 2797 w 4303"/>
                <a:gd name="T77" fmla="*/ 244 h 1131"/>
                <a:gd name="T78" fmla="*/ 2935 w 4303"/>
                <a:gd name="T79" fmla="*/ 235 h 1131"/>
                <a:gd name="T80" fmla="*/ 3071 w 4303"/>
                <a:gd name="T81" fmla="*/ 221 h 1131"/>
                <a:gd name="T82" fmla="*/ 3207 w 4303"/>
                <a:gd name="T83" fmla="*/ 206 h 1131"/>
                <a:gd name="T84" fmla="*/ 3342 w 4303"/>
                <a:gd name="T85" fmla="*/ 188 h 1131"/>
                <a:gd name="T86" fmla="*/ 3475 w 4303"/>
                <a:gd name="T87" fmla="*/ 166 h 1131"/>
                <a:gd name="T88" fmla="*/ 3609 w 4303"/>
                <a:gd name="T89" fmla="*/ 141 h 1131"/>
                <a:gd name="T90" fmla="*/ 3740 w 4303"/>
                <a:gd name="T91" fmla="*/ 112 h 1131"/>
                <a:gd name="T92" fmla="*/ 3868 w 4303"/>
                <a:gd name="T93" fmla="*/ 78 h 1131"/>
                <a:gd name="T94" fmla="*/ 3994 w 4303"/>
                <a:gd name="T95" fmla="*/ 43 h 1131"/>
                <a:gd name="T96" fmla="*/ 4118 w 4303"/>
                <a:gd name="T97" fmla="*/ 0 h 1131"/>
                <a:gd name="T98" fmla="*/ 4187 w 4303"/>
                <a:gd name="T99" fmla="*/ 136 h 1131"/>
                <a:gd name="T100" fmla="*/ 4242 w 4303"/>
                <a:gd name="T101" fmla="*/ 284 h 1131"/>
                <a:gd name="T102" fmla="*/ 4280 w 4303"/>
                <a:gd name="T103" fmla="*/ 438 h 1131"/>
                <a:gd name="T104" fmla="*/ 4301 w 4303"/>
                <a:gd name="T105" fmla="*/ 593 h 1131"/>
                <a:gd name="T106" fmla="*/ 4303 w 4303"/>
                <a:gd name="T107" fmla="*/ 742 h 1131"/>
                <a:gd name="T108" fmla="*/ 4287 w 4303"/>
                <a:gd name="T109" fmla="*/ 886 h 1131"/>
                <a:gd name="T110" fmla="*/ 4246 w 4303"/>
                <a:gd name="T111" fmla="*/ 1017 h 1131"/>
                <a:gd name="T112" fmla="*/ 4184 w 4303"/>
                <a:gd name="T113" fmla="*/ 1131 h 1131"/>
                <a:gd name="T114" fmla="*/ 0 w 4303"/>
                <a:gd name="T115" fmla="*/ 1129 h 11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03"/>
                <a:gd name="T175" fmla="*/ 0 h 1131"/>
                <a:gd name="T176" fmla="*/ 4303 w 4303"/>
                <a:gd name="T177" fmla="*/ 1131 h 11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03" h="1131">
                  <a:moveTo>
                    <a:pt x="0" y="1129"/>
                  </a:moveTo>
                  <a:lnTo>
                    <a:pt x="2" y="1102"/>
                  </a:lnTo>
                  <a:lnTo>
                    <a:pt x="4" y="1069"/>
                  </a:lnTo>
                  <a:lnTo>
                    <a:pt x="14" y="1031"/>
                  </a:lnTo>
                  <a:lnTo>
                    <a:pt x="23" y="988"/>
                  </a:lnTo>
                  <a:lnTo>
                    <a:pt x="38" y="941"/>
                  </a:lnTo>
                  <a:lnTo>
                    <a:pt x="54" y="894"/>
                  </a:lnTo>
                  <a:lnTo>
                    <a:pt x="73" y="845"/>
                  </a:lnTo>
                  <a:lnTo>
                    <a:pt x="95" y="794"/>
                  </a:lnTo>
                  <a:lnTo>
                    <a:pt x="121" y="742"/>
                  </a:lnTo>
                  <a:lnTo>
                    <a:pt x="149" y="693"/>
                  </a:lnTo>
                  <a:lnTo>
                    <a:pt x="183" y="644"/>
                  </a:lnTo>
                  <a:lnTo>
                    <a:pt x="218" y="597"/>
                  </a:lnTo>
                  <a:lnTo>
                    <a:pt x="256" y="555"/>
                  </a:lnTo>
                  <a:lnTo>
                    <a:pt x="297" y="514"/>
                  </a:lnTo>
                  <a:lnTo>
                    <a:pt x="342" y="479"/>
                  </a:lnTo>
                  <a:lnTo>
                    <a:pt x="390" y="447"/>
                  </a:lnTo>
                  <a:lnTo>
                    <a:pt x="449" y="418"/>
                  </a:lnTo>
                  <a:lnTo>
                    <a:pt x="516" y="391"/>
                  </a:lnTo>
                  <a:lnTo>
                    <a:pt x="590" y="369"/>
                  </a:lnTo>
                  <a:lnTo>
                    <a:pt x="668" y="351"/>
                  </a:lnTo>
                  <a:lnTo>
                    <a:pt x="754" y="335"/>
                  </a:lnTo>
                  <a:lnTo>
                    <a:pt x="844" y="322"/>
                  </a:lnTo>
                  <a:lnTo>
                    <a:pt x="939" y="311"/>
                  </a:lnTo>
                  <a:lnTo>
                    <a:pt x="1042" y="302"/>
                  </a:lnTo>
                  <a:lnTo>
                    <a:pt x="1146" y="295"/>
                  </a:lnTo>
                  <a:lnTo>
                    <a:pt x="1258" y="289"/>
                  </a:lnTo>
                  <a:lnTo>
                    <a:pt x="1372" y="286"/>
                  </a:lnTo>
                  <a:lnTo>
                    <a:pt x="1489" y="282"/>
                  </a:lnTo>
                  <a:lnTo>
                    <a:pt x="1610" y="280"/>
                  </a:lnTo>
                  <a:lnTo>
                    <a:pt x="1734" y="277"/>
                  </a:lnTo>
                  <a:lnTo>
                    <a:pt x="1862" y="275"/>
                  </a:lnTo>
                  <a:lnTo>
                    <a:pt x="1991" y="273"/>
                  </a:lnTo>
                  <a:lnTo>
                    <a:pt x="2122" y="271"/>
                  </a:lnTo>
                  <a:lnTo>
                    <a:pt x="2255" y="268"/>
                  </a:lnTo>
                  <a:lnTo>
                    <a:pt x="2388" y="264"/>
                  </a:lnTo>
                  <a:lnTo>
                    <a:pt x="2524" y="259"/>
                  </a:lnTo>
                  <a:lnTo>
                    <a:pt x="2662" y="253"/>
                  </a:lnTo>
                  <a:lnTo>
                    <a:pt x="2797" y="244"/>
                  </a:lnTo>
                  <a:lnTo>
                    <a:pt x="2935" y="235"/>
                  </a:lnTo>
                  <a:lnTo>
                    <a:pt x="3071" y="221"/>
                  </a:lnTo>
                  <a:lnTo>
                    <a:pt x="3207" y="206"/>
                  </a:lnTo>
                  <a:lnTo>
                    <a:pt x="3342" y="188"/>
                  </a:lnTo>
                  <a:lnTo>
                    <a:pt x="3475" y="166"/>
                  </a:lnTo>
                  <a:lnTo>
                    <a:pt x="3609" y="141"/>
                  </a:lnTo>
                  <a:lnTo>
                    <a:pt x="3740" y="112"/>
                  </a:lnTo>
                  <a:lnTo>
                    <a:pt x="3868" y="78"/>
                  </a:lnTo>
                  <a:lnTo>
                    <a:pt x="3994" y="43"/>
                  </a:lnTo>
                  <a:lnTo>
                    <a:pt x="4118" y="0"/>
                  </a:lnTo>
                  <a:lnTo>
                    <a:pt x="4187" y="136"/>
                  </a:lnTo>
                  <a:lnTo>
                    <a:pt x="4242" y="284"/>
                  </a:lnTo>
                  <a:lnTo>
                    <a:pt x="4280" y="438"/>
                  </a:lnTo>
                  <a:lnTo>
                    <a:pt x="4301" y="593"/>
                  </a:lnTo>
                  <a:lnTo>
                    <a:pt x="4303" y="742"/>
                  </a:lnTo>
                  <a:lnTo>
                    <a:pt x="4287" y="886"/>
                  </a:lnTo>
                  <a:lnTo>
                    <a:pt x="4246" y="1017"/>
                  </a:lnTo>
                  <a:lnTo>
                    <a:pt x="4184" y="1131"/>
                  </a:lnTo>
                  <a:lnTo>
                    <a:pt x="0" y="1129"/>
                  </a:lnTo>
                  <a:close/>
                </a:path>
              </a:pathLst>
            </a:custGeom>
            <a:solidFill>
              <a:srgbClr val="ECF3F3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ar-YE" dirty="0"/>
            </a:p>
          </p:txBody>
        </p:sp>
        <p:sp>
          <p:nvSpPr>
            <p:cNvPr id="21521" name="Text Box 9"/>
            <p:cNvSpPr txBox="1">
              <a:spLocks noChangeArrowheads="1"/>
            </p:cNvSpPr>
            <p:nvPr/>
          </p:nvSpPr>
          <p:spPr bwMode="auto">
            <a:xfrm>
              <a:off x="4602" y="837"/>
              <a:ext cx="3995" cy="12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 eaLnBrk="1" hangingPunct="1"/>
              <a:r>
                <a:rPr lang="ar-YE" sz="4000" b="1" dirty="0" smtClean="0">
                  <a:solidFill>
                    <a:schemeClr val="bg2"/>
                  </a:solidFill>
                  <a:latin typeface="Book Antiqua" pitchFamily="18" charset="0"/>
                  <a:cs typeface="Times New Roman" pitchFamily="18" charset="0"/>
                </a:rPr>
                <a:t>المواد</a:t>
              </a:r>
              <a:endParaRPr lang="ar-YE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2" name="Text Box 8"/>
            <p:cNvSpPr txBox="1">
              <a:spLocks noChangeArrowheads="1"/>
            </p:cNvSpPr>
            <p:nvPr/>
          </p:nvSpPr>
          <p:spPr bwMode="auto">
            <a:xfrm>
              <a:off x="4574" y="3609"/>
              <a:ext cx="3879" cy="1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 eaLnBrk="1" hangingPunct="1"/>
              <a:r>
                <a:rPr lang="ar-YE" sz="4000" b="1" dirty="0" smtClean="0">
                  <a:solidFill>
                    <a:schemeClr val="bg2"/>
                  </a:solidFill>
                  <a:latin typeface="Book Antiqua" pitchFamily="18" charset="0"/>
                  <a:cs typeface="Times New Roman" pitchFamily="18" charset="0"/>
                </a:rPr>
                <a:t>الطرق</a:t>
              </a:r>
              <a:endParaRPr lang="ar-YE" sz="11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ar-YE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3" name="Text Box 7"/>
            <p:cNvSpPr txBox="1">
              <a:spLocks noChangeArrowheads="1"/>
            </p:cNvSpPr>
            <p:nvPr/>
          </p:nvSpPr>
          <p:spPr bwMode="auto">
            <a:xfrm>
              <a:off x="5182" y="2266"/>
              <a:ext cx="2939" cy="1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 eaLnBrk="1" hangingPunct="1"/>
              <a:r>
                <a:rPr lang="ar-YE" sz="4000" b="1" dirty="0" smtClean="0">
                  <a:solidFill>
                    <a:schemeClr val="bg2"/>
                  </a:solidFill>
                  <a:latin typeface="Book Antiqua" pitchFamily="18" charset="0"/>
                  <a:cs typeface="Times New Roman" pitchFamily="18" charset="0"/>
                </a:rPr>
                <a:t>و</a:t>
              </a:r>
              <a:endParaRPr lang="ar-YE" sz="1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507" name="صورة 13" descr="http://tbn0.google.com/images?q=tbn:Ppn1gvex45PeOM:http://www.globalspec.com/ThermoScientificInstruments/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1242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02" descr="http://tbn0.google.com/images?q=tbn:i7zSd33nyjvvFM:http://www.favorit-sci.com/images/Volumetric-flask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4478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55" descr="http://tbn0.google.com/images?q=tbn:70NWObBWKGAgTM:http://www.uri.edu/inbre/inbre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43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مجموعة 18"/>
          <p:cNvGrpSpPr>
            <a:grpSpLocks/>
          </p:cNvGrpSpPr>
          <p:nvPr/>
        </p:nvGrpSpPr>
        <p:grpSpPr bwMode="auto">
          <a:xfrm>
            <a:off x="1295400" y="4724400"/>
            <a:ext cx="6553200" cy="461963"/>
            <a:chOff x="1295400" y="4724400"/>
            <a:chExt cx="6553200" cy="461665"/>
          </a:xfrm>
        </p:grpSpPr>
        <p:sp>
          <p:nvSpPr>
            <p:cNvPr id="21511" name="مربع نص 16"/>
            <p:cNvSpPr txBox="1">
              <a:spLocks noChangeArrowheads="1"/>
            </p:cNvSpPr>
            <p:nvPr/>
          </p:nvSpPr>
          <p:spPr bwMode="auto">
            <a:xfrm>
              <a:off x="1295400" y="4724400"/>
              <a:ext cx="3733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Prof. Zawia’s lab</a:t>
              </a:r>
              <a:endParaRPr lang="ar-EG" b="1" dirty="0">
                <a:solidFill>
                  <a:srgbClr val="0000FF"/>
                </a:solidFill>
              </a:endParaRPr>
            </a:p>
          </p:txBody>
        </p:sp>
        <p:sp>
          <p:nvSpPr>
            <p:cNvPr id="21512" name="مربع نص 17"/>
            <p:cNvSpPr txBox="1">
              <a:spLocks noChangeArrowheads="1"/>
            </p:cNvSpPr>
            <p:nvPr/>
          </p:nvSpPr>
          <p:spPr bwMode="auto">
            <a:xfrm>
              <a:off x="4800600" y="4800600"/>
              <a:ext cx="3048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University of Rhode Island </a:t>
              </a:r>
              <a:endParaRPr lang="ar-EG" sz="18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51"/>
          <p:cNvSpPr>
            <a:spLocks noChangeArrowheads="1"/>
          </p:cNvSpPr>
          <p:nvPr/>
        </p:nvSpPr>
        <p:spPr bwMode="auto">
          <a:xfrm>
            <a:off x="7558087" y="188913"/>
            <a:ext cx="1357313" cy="811212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12700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 rtl="1"/>
            <a:endParaRPr lang="ar-YE" sz="1600" b="1" dirty="0" smtClean="0">
              <a:solidFill>
                <a:srgbClr val="0000FF"/>
              </a:solidFill>
            </a:endParaRPr>
          </a:p>
          <a:p>
            <a:pPr algn="ctr" rtl="1"/>
            <a:r>
              <a:rPr lang="ar-YE" sz="1600" b="1" dirty="0" smtClean="0">
                <a:solidFill>
                  <a:srgbClr val="0000FF"/>
                </a:solidFill>
              </a:rPr>
              <a:t>المواد </a:t>
            </a:r>
          </a:p>
          <a:p>
            <a:pPr algn="ctr" rtl="1"/>
            <a:r>
              <a:rPr lang="ar-YE" sz="1600" b="1" dirty="0" smtClean="0">
                <a:solidFill>
                  <a:srgbClr val="0000FF"/>
                </a:solidFill>
              </a:rPr>
              <a:t>و</a:t>
            </a:r>
          </a:p>
          <a:p>
            <a:pPr algn="ctr" rtl="1"/>
            <a:r>
              <a:rPr lang="ar-YE" sz="1600" b="1" dirty="0" smtClean="0">
                <a:solidFill>
                  <a:srgbClr val="0000FF"/>
                </a:solidFill>
              </a:rPr>
              <a:t>الطرق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algn="ctr" rtl="1"/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52650" y="188913"/>
            <a:ext cx="4562475" cy="8112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52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00FF"/>
            </a:contourClr>
          </a:sp3d>
        </p:spPr>
        <p:txBody>
          <a:bodyPr wrap="none" anchor="ctr"/>
          <a:lstStyle/>
          <a:p>
            <a:pPr algn="ctr" rtl="1">
              <a:defRPr/>
            </a:pPr>
            <a:r>
              <a:rPr lang="ar-YE" b="1" dirty="0" smtClean="0">
                <a:solidFill>
                  <a:srgbClr val="0000FF"/>
                </a:solidFill>
              </a:rPr>
              <a:t>تحضير العينات للهضم بالميكروويف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304800" y="1371600"/>
            <a:ext cx="2895600" cy="2840030"/>
            <a:chOff x="304800" y="1371601"/>
            <a:chExt cx="2895600" cy="2839989"/>
          </a:xfrm>
        </p:grpSpPr>
        <p:sp>
          <p:nvSpPr>
            <p:cNvPr id="22581" name="مربع نص 70"/>
            <p:cNvSpPr txBox="1">
              <a:spLocks noChangeArrowheads="1"/>
            </p:cNvSpPr>
            <p:nvPr/>
          </p:nvSpPr>
          <p:spPr bwMode="auto">
            <a:xfrm>
              <a:off x="304800" y="3657600"/>
              <a:ext cx="2895600" cy="5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samples of baby foods were purchased from </a:t>
              </a:r>
              <a:r>
                <a:rPr lang="en-US" sz="1400" dirty="0" smtClean="0">
                  <a:solidFill>
                    <a:srgbClr val="FF0000"/>
                  </a:solidFill>
                </a:rPr>
                <a:t>the Yemeni market </a:t>
              </a:r>
              <a:endParaRPr lang="ar-EG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22582" name="مجموعة 14"/>
            <p:cNvGrpSpPr>
              <a:grpSpLocks/>
            </p:cNvGrpSpPr>
            <p:nvPr/>
          </p:nvGrpSpPr>
          <p:grpSpPr bwMode="auto">
            <a:xfrm>
              <a:off x="368300" y="1371601"/>
              <a:ext cx="2388467" cy="1981201"/>
              <a:chOff x="367832" y="1371600"/>
              <a:chExt cx="2389289" cy="1981201"/>
            </a:xfrm>
          </p:grpSpPr>
          <p:pic>
            <p:nvPicPr>
              <p:cNvPr id="22583" name="صورة 6" descr="http://tbn0.google.com/images?q=tbn:VPE4g68y420hLM:http://www.babymilkaction.org/pics/photographs/nestlenidowarning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0" y="1371600"/>
                <a:ext cx="1233121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84" name="مجموعة 69"/>
              <p:cNvGrpSpPr>
                <a:grpSpLocks/>
              </p:cNvGrpSpPr>
              <p:nvPr/>
            </p:nvGrpSpPr>
            <p:grpSpPr bwMode="auto">
              <a:xfrm>
                <a:off x="367832" y="1372641"/>
                <a:ext cx="1511912" cy="1972777"/>
                <a:chOff x="444602" y="1728365"/>
                <a:chExt cx="698908" cy="2237274"/>
              </a:xfrm>
            </p:grpSpPr>
            <p:pic>
              <p:nvPicPr>
                <p:cNvPr id="22589" name="صورة 4" descr="http://tbn0.google.com/images?q=tbn:3QY7m2qMuvM34M:http://z.about.com/d/pediatrics/1/0/D/P/organic_baby_food.jpg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44602" y="1728365"/>
                  <a:ext cx="698908" cy="1152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90" name="صورة 5" descr="http://tbn0.google.com/images?q=tbn:MwkyoRx5og--3M:http://img.alibaba.com/photo/11703366/Baby_Food.jpg">
                  <a:hlinkClick r:id="rId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44602" y="2872915"/>
                  <a:ext cx="606782" cy="1092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2585" name="مستطيل 7"/>
              <p:cNvSpPr>
                <a:spLocks noChangeArrowheads="1"/>
              </p:cNvSpPr>
              <p:nvPr/>
            </p:nvSpPr>
            <p:spPr bwMode="auto">
              <a:xfrm>
                <a:off x="762000" y="2590800"/>
                <a:ext cx="246184" cy="1524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 dirty="0"/>
              </a:p>
            </p:txBody>
          </p:sp>
          <p:grpSp>
            <p:nvGrpSpPr>
              <p:cNvPr id="22586" name="مجموعة 11"/>
              <p:cNvGrpSpPr>
                <a:grpSpLocks/>
              </p:cNvGrpSpPr>
              <p:nvPr/>
            </p:nvGrpSpPr>
            <p:grpSpPr bwMode="auto">
              <a:xfrm>
                <a:off x="1371600" y="2362201"/>
                <a:ext cx="1371600" cy="990600"/>
                <a:chOff x="1371600" y="2362201"/>
                <a:chExt cx="990600" cy="990600"/>
              </a:xfrm>
            </p:grpSpPr>
            <p:pic>
              <p:nvPicPr>
                <p:cNvPr id="22587" name="صورة 9" descr="http://tbn0.google.com/images?q=tbn:uWLyGHsxPD4NdM:http://freshbaby.com/buy_our_products/images/SoEasyBabyFood_BIG.jpg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371600" y="2362201"/>
                  <a:ext cx="990600" cy="990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88" name="مستطيل 10"/>
                <p:cNvSpPr>
                  <a:spLocks noChangeArrowheads="1"/>
                </p:cNvSpPr>
                <p:nvPr/>
              </p:nvSpPr>
              <p:spPr bwMode="auto">
                <a:xfrm>
                  <a:off x="1828800" y="2514600"/>
                  <a:ext cx="457200" cy="15240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 dirty="0"/>
                </a:p>
              </p:txBody>
            </p:sp>
          </p:grpSp>
        </p:grpSp>
      </p:grpSp>
      <p:sp>
        <p:nvSpPr>
          <p:cNvPr id="30" name="شكل بيضاوي 29"/>
          <p:cNvSpPr>
            <a:spLocks noChangeArrowheads="1"/>
          </p:cNvSpPr>
          <p:nvPr/>
        </p:nvSpPr>
        <p:spPr bwMode="auto">
          <a:xfrm>
            <a:off x="0" y="990600"/>
            <a:ext cx="3352800" cy="31242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pic>
        <p:nvPicPr>
          <p:cNvPr id="31" name="Picture 194" descr="http://tbn0.google.com/images?q=tbn:KaEo0GOB54WEdM:http://lib.store.yahoo.net/lib/physlabs/shipping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2133600"/>
            <a:ext cx="90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AutoShape 95"/>
          <p:cNvCxnSpPr>
            <a:cxnSpLocks noChangeShapeType="1"/>
          </p:cNvCxnSpPr>
          <p:nvPr/>
        </p:nvCxnSpPr>
        <p:spPr bwMode="auto">
          <a:xfrm>
            <a:off x="3352800" y="2362200"/>
            <a:ext cx="2514600" cy="152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grpSp>
        <p:nvGrpSpPr>
          <p:cNvPr id="8" name="مجموعة 38"/>
          <p:cNvGrpSpPr>
            <a:grpSpLocks/>
          </p:cNvGrpSpPr>
          <p:nvPr/>
        </p:nvGrpSpPr>
        <p:grpSpPr bwMode="auto">
          <a:xfrm>
            <a:off x="6343650" y="1676400"/>
            <a:ext cx="2495550" cy="1760538"/>
            <a:chOff x="6343650" y="1676400"/>
            <a:chExt cx="2495550" cy="1760538"/>
          </a:xfrm>
        </p:grpSpPr>
        <p:grpSp>
          <p:nvGrpSpPr>
            <p:cNvPr id="22576" name="مجموعة 70"/>
            <p:cNvGrpSpPr>
              <a:grpSpLocks/>
            </p:cNvGrpSpPr>
            <p:nvPr/>
          </p:nvGrpSpPr>
          <p:grpSpPr bwMode="auto">
            <a:xfrm>
              <a:off x="6343650" y="1676400"/>
              <a:ext cx="2383760" cy="1116013"/>
              <a:chOff x="3944065" y="2033723"/>
              <a:chExt cx="2501950" cy="943307"/>
            </a:xfrm>
          </p:grpSpPr>
          <p:pic>
            <p:nvPicPr>
              <p:cNvPr id="22579" name="صورة 23" descr="http://tbn0.google.com/images?q=tbn:MJ7FnS5IIsr4gM:http://blog.americanfeast.com/images/Preserves.jp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flipH="1">
                <a:off x="3944067" y="2033723"/>
                <a:ext cx="2501948" cy="9431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صورة 36" descr="http://tbn0.google.com/images?q=tbn:tK2CRj58UHVZ4M:http://www.organicsonly.com.au/upload/product_img/28082006150455337.jpg">
                <a:hlinkClick r:id="rId13"/>
              </p:cNvPr>
              <p:cNvPicPr/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44065" y="2068611"/>
                <a:ext cx="984731" cy="908419"/>
              </a:xfrm>
              <a:prstGeom prst="rect">
                <a:avLst/>
              </a:prstGeom>
              <a:solidFill>
                <a:schemeClr val="accent1">
                  <a:lumMod val="50000"/>
                  <a:alpha val="2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77" name="مستطيل 22"/>
            <p:cNvSpPr>
              <a:spLocks noChangeArrowheads="1"/>
            </p:cNvSpPr>
            <p:nvPr/>
          </p:nvSpPr>
          <p:spPr bwMode="auto">
            <a:xfrm>
              <a:off x="6343650" y="2790675"/>
              <a:ext cx="2495550" cy="64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Homogenize  baby food sample   </a:t>
              </a:r>
              <a:endParaRPr lang="ar-YE" sz="1800" dirty="0">
                <a:solidFill>
                  <a:srgbClr val="0000FF"/>
                </a:solidFill>
              </a:endParaRPr>
            </a:p>
          </p:txBody>
        </p:sp>
        <p:sp>
          <p:nvSpPr>
            <p:cNvPr id="22578" name="مستطيل 71"/>
            <p:cNvSpPr>
              <a:spLocks noChangeArrowheads="1"/>
            </p:cNvSpPr>
            <p:nvPr/>
          </p:nvSpPr>
          <p:spPr bwMode="auto">
            <a:xfrm>
              <a:off x="6535737" y="2133600"/>
              <a:ext cx="398463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</p:grpSp>
      <p:pic>
        <p:nvPicPr>
          <p:cNvPr id="40" name="Picture 155" descr="http://tbn0.google.com/images?q=tbn:70NWObBWKGAgTM:http://www.uri.edu/inbre/inbre.gif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24400" y="1752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مجموعة 25"/>
          <p:cNvGrpSpPr>
            <a:grpSpLocks/>
          </p:cNvGrpSpPr>
          <p:nvPr/>
        </p:nvGrpSpPr>
        <p:grpSpPr bwMode="auto">
          <a:xfrm>
            <a:off x="6091238" y="2971800"/>
            <a:ext cx="2900362" cy="1592263"/>
            <a:chOff x="4186261" y="2218780"/>
            <a:chExt cx="2900648" cy="1591951"/>
          </a:xfrm>
        </p:grpSpPr>
        <p:sp>
          <p:nvSpPr>
            <p:cNvPr id="22572" name="مستطيل 26"/>
            <p:cNvSpPr>
              <a:spLocks noChangeArrowheads="1"/>
            </p:cNvSpPr>
            <p:nvPr/>
          </p:nvSpPr>
          <p:spPr bwMode="auto">
            <a:xfrm>
              <a:off x="4207825" y="3225956"/>
              <a:ext cx="28790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25 mg ± 2mg of  </a:t>
              </a:r>
              <a:r>
                <a:rPr lang="en-US" sz="1600" dirty="0" smtClean="0">
                  <a:solidFill>
                    <a:srgbClr val="0000FF"/>
                  </a:solidFill>
                </a:rPr>
                <a:t>homogeniz</a:t>
              </a:r>
              <a:r>
                <a:rPr lang="en-US" sz="1600" dirty="0" smtClean="0">
                  <a:solidFill>
                    <a:srgbClr val="FF0000"/>
                  </a:solidFill>
                </a:rPr>
                <a:t>ed  </a:t>
              </a:r>
              <a:r>
                <a:rPr lang="en-US" sz="1600" dirty="0" smtClean="0">
                  <a:solidFill>
                    <a:srgbClr val="0000FF"/>
                  </a:solidFill>
                </a:rPr>
                <a:t>  </a:t>
              </a:r>
              <a:r>
                <a:rPr lang="en-US" sz="1600" dirty="0">
                  <a:solidFill>
                    <a:srgbClr val="0000FF"/>
                  </a:solidFill>
                </a:rPr>
                <a:t>baby  food  sample </a:t>
              </a:r>
              <a:endParaRPr lang="ar-YE" sz="1600" dirty="0">
                <a:solidFill>
                  <a:srgbClr val="0000FF"/>
                </a:solidFill>
              </a:endParaRPr>
            </a:p>
          </p:txBody>
        </p:sp>
        <p:sp>
          <p:nvSpPr>
            <p:cNvPr id="22573" name="وسيلة شرح مع سهم إلى اليمين 27"/>
            <p:cNvSpPr>
              <a:spLocks noChangeArrowheads="1"/>
            </p:cNvSpPr>
            <p:nvPr/>
          </p:nvSpPr>
          <p:spPr bwMode="auto">
            <a:xfrm rot="5400000">
              <a:off x="5579274" y="2927898"/>
              <a:ext cx="311616" cy="284499"/>
            </a:xfrm>
            <a:prstGeom prst="rightArrowCallout">
              <a:avLst>
                <a:gd name="adj1" fmla="val 38185"/>
                <a:gd name="adj2" fmla="val 36824"/>
                <a:gd name="adj3" fmla="val 25000"/>
                <a:gd name="adj4" fmla="val 11287"/>
              </a:avLst>
            </a:prstGeom>
            <a:solidFill>
              <a:srgbClr val="FF00FF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 eaLnBrk="1" hangingPunct="1"/>
              <a:endParaRPr lang="ar-YE" sz="16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44" name="سهم منحني إلى الأعلى 43"/>
            <p:cNvSpPr/>
            <p:nvPr/>
          </p:nvSpPr>
          <p:spPr bwMode="auto">
            <a:xfrm>
              <a:off x="5508778" y="2269570"/>
              <a:ext cx="1492397" cy="763438"/>
            </a:xfrm>
            <a:prstGeom prst="bentUpArrow">
              <a:avLst>
                <a:gd name="adj1" fmla="val 18636"/>
                <a:gd name="adj2" fmla="val 16453"/>
                <a:gd name="adj3" fmla="val 29107"/>
              </a:avLst>
            </a:prstGeom>
            <a:gradFill rotWithShape="1">
              <a:gsLst>
                <a:gs pos="0">
                  <a:srgbClr val="FF0066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1" anchor="ctr"/>
            <a:lstStyle/>
            <a:p>
              <a:pPr rtl="1" eaLnBrk="1" hangingPunct="1">
                <a:defRPr/>
              </a:pPr>
              <a:endParaRPr lang="ar-YE" sz="16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45" name="سهم منحني إلى الأعلى 44"/>
            <p:cNvSpPr/>
            <p:nvPr/>
          </p:nvSpPr>
          <p:spPr bwMode="auto">
            <a:xfrm flipH="1">
              <a:off x="4186261" y="2218780"/>
              <a:ext cx="1690854" cy="820577"/>
            </a:xfrm>
            <a:prstGeom prst="bentUpArrow">
              <a:avLst>
                <a:gd name="adj1" fmla="val 16914"/>
                <a:gd name="adj2" fmla="val 20727"/>
                <a:gd name="adj3" fmla="val 24034"/>
              </a:avLst>
            </a:prstGeom>
            <a:gradFill rotWithShape="1">
              <a:gsLst>
                <a:gs pos="0">
                  <a:srgbClr val="FF0066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1" anchor="ctr"/>
            <a:lstStyle/>
            <a:p>
              <a:pPr rtl="1" eaLnBrk="1" hangingPunct="1">
                <a:defRPr/>
              </a:pPr>
              <a:endParaRPr lang="ar-YE" sz="16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مجموعة 42"/>
          <p:cNvGrpSpPr>
            <a:grpSpLocks/>
          </p:cNvGrpSpPr>
          <p:nvPr/>
        </p:nvGrpSpPr>
        <p:grpSpPr bwMode="auto">
          <a:xfrm>
            <a:off x="5334000" y="4495800"/>
            <a:ext cx="3733800" cy="2438400"/>
            <a:chOff x="3829048" y="3960976"/>
            <a:chExt cx="3386158" cy="2600366"/>
          </a:xfrm>
        </p:grpSpPr>
        <p:grpSp>
          <p:nvGrpSpPr>
            <p:cNvPr id="22553" name="مجموعة 49"/>
            <p:cNvGrpSpPr>
              <a:grpSpLocks/>
            </p:cNvGrpSpPr>
            <p:nvPr/>
          </p:nvGrpSpPr>
          <p:grpSpPr bwMode="auto">
            <a:xfrm>
              <a:off x="4357686" y="3960976"/>
              <a:ext cx="2831133" cy="1870210"/>
              <a:chOff x="4357686" y="3960976"/>
              <a:chExt cx="2831133" cy="1870210"/>
            </a:xfrm>
          </p:grpSpPr>
          <p:grpSp>
            <p:nvGrpSpPr>
              <p:cNvPr id="22555" name="مجموعة 26"/>
              <p:cNvGrpSpPr>
                <a:grpSpLocks/>
              </p:cNvGrpSpPr>
              <p:nvPr/>
            </p:nvGrpSpPr>
            <p:grpSpPr bwMode="auto">
              <a:xfrm>
                <a:off x="4357686" y="4306272"/>
                <a:ext cx="2831133" cy="1524914"/>
                <a:chOff x="3664771" y="3500439"/>
                <a:chExt cx="3624394" cy="1942251"/>
              </a:xfrm>
            </p:grpSpPr>
            <p:grpSp>
              <p:nvGrpSpPr>
                <p:cNvPr id="22559" name="مجموعة 131"/>
                <p:cNvGrpSpPr>
                  <a:grpSpLocks/>
                </p:cNvGrpSpPr>
                <p:nvPr/>
              </p:nvGrpSpPr>
              <p:grpSpPr bwMode="auto">
                <a:xfrm>
                  <a:off x="3664771" y="4133102"/>
                  <a:ext cx="3624394" cy="1309588"/>
                  <a:chOff x="3721438" y="5336058"/>
                  <a:chExt cx="3624394" cy="1164776"/>
                </a:xfrm>
              </p:grpSpPr>
              <p:grpSp>
                <p:nvGrpSpPr>
                  <p:cNvPr id="22563" name="مجموعة 114"/>
                  <p:cNvGrpSpPr>
                    <a:grpSpLocks/>
                  </p:cNvGrpSpPr>
                  <p:nvPr/>
                </p:nvGrpSpPr>
                <p:grpSpPr bwMode="auto">
                  <a:xfrm>
                    <a:off x="6065504" y="5357826"/>
                    <a:ext cx="1280328" cy="1143007"/>
                    <a:chOff x="5514442" y="5357826"/>
                    <a:chExt cx="1578063" cy="1143007"/>
                  </a:xfrm>
                </p:grpSpPr>
                <p:pic>
                  <p:nvPicPr>
                    <p:cNvPr id="22570" name="صورة 60" descr="http://tbn0.google.com/images?q=tbn:yQzi5-oHVnGWnM:http://www.djblabcare.co.uk/djb/data/list/1353/0/1l_polypropylene_bottle_inc_cap.jpeg">
                      <a:hlinkClick r:id="rId17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/>
                    <a:srcRect/>
                    <a:stretch>
                      <a:fillRect/>
                    </a:stretch>
                  </p:blipFill>
                  <p:spPr bwMode="auto">
                    <a:xfrm>
                      <a:off x="5514442" y="5357826"/>
                      <a:ext cx="1578063" cy="1143007"/>
                    </a:xfrm>
                    <a:prstGeom prst="rect">
                      <a:avLst/>
                    </a:prstGeom>
                    <a:solidFill>
                      <a:schemeClr val="tx1">
                        <a:alpha val="12941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5" name="الرمز &quot;ممنوع&quot; 64"/>
                    <p:cNvSpPr/>
                    <p:nvPr/>
                  </p:nvSpPr>
                  <p:spPr bwMode="auto">
                    <a:xfrm>
                      <a:off x="5977854" y="5839743"/>
                      <a:ext cx="647429" cy="577268"/>
                    </a:xfrm>
                    <a:prstGeom prst="noSmoking">
                      <a:avLst/>
                    </a:prstGeom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  <a:ln w="152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rtlCol="1" anchor="ctr"/>
                    <a:lstStyle/>
                    <a:p>
                      <a:pPr rtl="1" eaLnBrk="1" hangingPunct="1">
                        <a:defRPr/>
                      </a:pPr>
                      <a:endParaRPr lang="ar-YE" sz="1600" b="1" dirty="0">
                        <a:solidFill>
                          <a:srgbClr val="FFFF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2564" name="مجموعة 124"/>
                  <p:cNvGrpSpPr>
                    <a:grpSpLocks/>
                  </p:cNvGrpSpPr>
                  <p:nvPr/>
                </p:nvGrpSpPr>
                <p:grpSpPr bwMode="auto">
                  <a:xfrm>
                    <a:off x="4857752" y="5336058"/>
                    <a:ext cx="1207752" cy="1143007"/>
                    <a:chOff x="5514442" y="5357826"/>
                    <a:chExt cx="1578063" cy="1143007"/>
                  </a:xfrm>
                </p:grpSpPr>
                <p:pic>
                  <p:nvPicPr>
                    <p:cNvPr id="22568" name="صورة 58" descr="http://tbn0.google.com/images?q=tbn:yQzi5-oHVnGWnM:http://www.djblabcare.co.uk/djb/data/list/1353/0/1l_polypropylene_bottle_inc_cap.jpeg">
                      <a:hlinkClick r:id="rId17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/>
                    <a:srcRect/>
                    <a:stretch>
                      <a:fillRect/>
                    </a:stretch>
                  </p:blipFill>
                  <p:spPr bwMode="auto">
                    <a:xfrm>
                      <a:off x="5514442" y="5357826"/>
                      <a:ext cx="1578063" cy="1143007"/>
                    </a:xfrm>
                    <a:prstGeom prst="rect">
                      <a:avLst/>
                    </a:prstGeom>
                    <a:solidFill>
                      <a:schemeClr val="tx1">
                        <a:alpha val="12941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3" name="الرمز &quot;ممنوع&quot; 62"/>
                    <p:cNvSpPr/>
                    <p:nvPr/>
                  </p:nvSpPr>
                  <p:spPr bwMode="auto">
                    <a:xfrm>
                      <a:off x="5979907" y="5840416"/>
                      <a:ext cx="645396" cy="613707"/>
                    </a:xfrm>
                    <a:prstGeom prst="noSmoking">
                      <a:avLst/>
                    </a:prstGeom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  <a:ln w="152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rtlCol="1" anchor="ctr"/>
                    <a:lstStyle/>
                    <a:p>
                      <a:pPr rtl="1" eaLnBrk="1" hangingPunct="1">
                        <a:defRPr/>
                      </a:pPr>
                      <a:endParaRPr lang="ar-YE" sz="1600" b="1" dirty="0">
                        <a:solidFill>
                          <a:srgbClr val="FFFF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2565" name="مجموعة 128"/>
                  <p:cNvGrpSpPr>
                    <a:grpSpLocks/>
                  </p:cNvGrpSpPr>
                  <p:nvPr/>
                </p:nvGrpSpPr>
                <p:grpSpPr bwMode="auto">
                  <a:xfrm>
                    <a:off x="3721438" y="5357827"/>
                    <a:ext cx="1207752" cy="1143007"/>
                    <a:chOff x="5514442" y="5357826"/>
                    <a:chExt cx="1578063" cy="1143007"/>
                  </a:xfrm>
                </p:grpSpPr>
                <p:pic>
                  <p:nvPicPr>
                    <p:cNvPr id="22566" name="صورة 56" descr="http://tbn0.google.com/images?q=tbn:yQzi5-oHVnGWnM:http://www.djblabcare.co.uk/djb/data/list/1353/0/1l_polypropylene_bottle_inc_cap.jpeg">
                      <a:hlinkClick r:id="rId17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/>
                    <a:srcRect/>
                    <a:stretch>
                      <a:fillRect/>
                    </a:stretch>
                  </p:blipFill>
                  <p:spPr bwMode="auto">
                    <a:xfrm>
                      <a:off x="5514442" y="5357826"/>
                      <a:ext cx="1578063" cy="1143007"/>
                    </a:xfrm>
                    <a:prstGeom prst="rect">
                      <a:avLst/>
                    </a:prstGeom>
                    <a:solidFill>
                      <a:schemeClr val="tx1">
                        <a:alpha val="12941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1" name="الرمز &quot;ممنوع&quot; 60"/>
                    <p:cNvSpPr/>
                    <p:nvPr/>
                  </p:nvSpPr>
                  <p:spPr bwMode="auto">
                    <a:xfrm>
                      <a:off x="5978771" y="5839743"/>
                      <a:ext cx="645396" cy="577268"/>
                    </a:xfrm>
                    <a:prstGeom prst="noSmoking">
                      <a:avLst/>
                    </a:prstGeom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  <a:ln w="152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rtlCol="1" anchor="ctr"/>
                    <a:lstStyle/>
                    <a:p>
                      <a:pPr rtl="1" eaLnBrk="1" hangingPunct="1">
                        <a:defRPr/>
                      </a:pPr>
                      <a:endParaRPr lang="ar-YE" sz="1600" b="1" dirty="0">
                        <a:solidFill>
                          <a:srgbClr val="FFFF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60" name="مجموعة 313"/>
                <p:cNvGrpSpPr>
                  <a:grpSpLocks/>
                </p:cNvGrpSpPr>
                <p:nvPr/>
              </p:nvGrpSpPr>
              <p:grpSpPr bwMode="auto">
                <a:xfrm>
                  <a:off x="3664779" y="3500439"/>
                  <a:ext cx="3401904" cy="640721"/>
                  <a:chOff x="3664779" y="3500439"/>
                  <a:chExt cx="3401904" cy="640721"/>
                </a:xfrm>
              </p:grpSpPr>
              <p:cxnSp>
                <p:nvCxnSpPr>
                  <p:cNvPr id="22561" name="رابط مستقيم 51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3664779" y="3529539"/>
                    <a:ext cx="3401904" cy="1588"/>
                  </a:xfrm>
                  <a:prstGeom prst="line">
                    <a:avLst/>
                  </a:prstGeom>
                  <a:noFill/>
                  <a:ln w="57150" algn="ctr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562" name="AutoShape 95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4853001" y="3582512"/>
                    <a:ext cx="640721" cy="476575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38100">
                    <a:solidFill>
                      <a:srgbClr val="FF00FF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</p:grpSp>
          <p:cxnSp>
            <p:nvCxnSpPr>
              <p:cNvPr id="22556" name="AutoShape 95"/>
              <p:cNvCxnSpPr>
                <a:cxnSpLocks noChangeShapeType="1"/>
              </p:cNvCxnSpPr>
              <p:nvPr/>
            </p:nvCxnSpPr>
            <p:spPr bwMode="auto">
              <a:xfrm rot="16200000" flipH="1">
                <a:off x="4336830" y="4339573"/>
                <a:ext cx="515940" cy="449337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FF00FF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2557" name="AutoShape 95"/>
              <p:cNvCxnSpPr>
                <a:cxnSpLocks noChangeShapeType="1"/>
              </p:cNvCxnSpPr>
              <p:nvPr/>
            </p:nvCxnSpPr>
            <p:spPr bwMode="auto">
              <a:xfrm rot="5400000">
                <a:off x="6644636" y="4430800"/>
                <a:ext cx="496724" cy="247670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FF00FF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2558" name="وسيلة شرح مع سهم إلى اليمين 48"/>
              <p:cNvSpPr>
                <a:spLocks noChangeArrowheads="1"/>
              </p:cNvSpPr>
              <p:nvPr/>
            </p:nvSpPr>
            <p:spPr bwMode="auto">
              <a:xfrm rot="5400000">
                <a:off x="5703658" y="3979548"/>
                <a:ext cx="321642" cy="284498"/>
              </a:xfrm>
              <a:prstGeom prst="rightArrowCallout">
                <a:avLst>
                  <a:gd name="adj1" fmla="val 38185"/>
                  <a:gd name="adj2" fmla="val 36824"/>
                  <a:gd name="adj3" fmla="val 24998"/>
                  <a:gd name="adj4" fmla="val 11287"/>
                </a:avLst>
              </a:prstGeom>
              <a:solidFill>
                <a:srgbClr val="FF00FF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 eaLnBrk="1" hangingPunct="1"/>
                <a:endParaRPr lang="ar-YE" sz="16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554" name="مربع نص 44"/>
            <p:cNvSpPr txBox="1">
              <a:spLocks noChangeArrowheads="1"/>
            </p:cNvSpPr>
            <p:nvPr/>
          </p:nvSpPr>
          <p:spPr bwMode="auto">
            <a:xfrm>
              <a:off x="3829048" y="5856848"/>
              <a:ext cx="3386158" cy="7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17121C"/>
                  </a:solidFill>
                </a:rPr>
                <a:t>Microwave   reaction vials 3 ml </a:t>
              </a:r>
              <a:endParaRPr lang="ar-YE" sz="2000" dirty="0">
                <a:solidFill>
                  <a:srgbClr val="17121C"/>
                </a:solidFill>
              </a:endParaRPr>
            </a:p>
          </p:txBody>
        </p:sp>
      </p:grpSp>
      <p:grpSp>
        <p:nvGrpSpPr>
          <p:cNvPr id="19" name="مجموعة 32"/>
          <p:cNvGrpSpPr>
            <a:grpSpLocks/>
          </p:cNvGrpSpPr>
          <p:nvPr/>
        </p:nvGrpSpPr>
        <p:grpSpPr bwMode="auto">
          <a:xfrm>
            <a:off x="231775" y="5056188"/>
            <a:ext cx="2206625" cy="1649412"/>
            <a:chOff x="231923" y="4669451"/>
            <a:chExt cx="2206477" cy="1649267"/>
          </a:xfrm>
        </p:grpSpPr>
        <p:pic>
          <p:nvPicPr>
            <p:cNvPr id="22551" name="صورة 33" descr="http://tbn0.google.com/images?q=tbn:jBMMwrMzviCMwM:http://farm2.static.flickr.com/1317/672945725_34cf49a57c.jp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31923" y="4669451"/>
              <a:ext cx="1901697" cy="1238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2" name="مربع نص 34"/>
            <p:cNvSpPr txBox="1">
              <a:spLocks noChangeArrowheads="1"/>
            </p:cNvSpPr>
            <p:nvPr/>
          </p:nvSpPr>
          <p:spPr bwMode="auto">
            <a:xfrm>
              <a:off x="252061" y="5918703"/>
              <a:ext cx="2186339" cy="40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Nitric acid butte </a:t>
              </a:r>
              <a:endParaRPr lang="ar-YE" sz="2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4" name="صورة 53" descr="http://tbn0.google.com/images?q=tbn:NXGHZPRWGGpfKM:http://www.sahaj.com/images/micropipettes.jpg">
            <a:hlinkClick r:id="rId21"/>
          </p:cNvPr>
          <p:cNvPicPr/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734446">
            <a:off x="151789" y="4424671"/>
            <a:ext cx="610820" cy="532004"/>
          </a:xfrm>
          <a:prstGeom prst="rect">
            <a:avLst/>
          </a:prstGeom>
          <a:gradFill>
            <a:gsLst>
              <a:gs pos="0">
                <a:srgbClr val="DDEBCF"/>
              </a:gs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grpSp>
        <p:nvGrpSpPr>
          <p:cNvPr id="20" name="مجموعة 80"/>
          <p:cNvGrpSpPr>
            <a:grpSpLocks/>
          </p:cNvGrpSpPr>
          <p:nvPr/>
        </p:nvGrpSpPr>
        <p:grpSpPr bwMode="auto">
          <a:xfrm>
            <a:off x="1066800" y="4492928"/>
            <a:ext cx="7419975" cy="1831672"/>
            <a:chOff x="1066800" y="4492928"/>
            <a:chExt cx="7420513" cy="1831672"/>
          </a:xfrm>
        </p:grpSpPr>
        <p:sp>
          <p:nvSpPr>
            <p:cNvPr id="22545" name="Rectangle 83"/>
            <p:cNvSpPr>
              <a:spLocks noChangeArrowheads="1"/>
            </p:cNvSpPr>
            <p:nvPr/>
          </p:nvSpPr>
          <p:spPr bwMode="auto">
            <a:xfrm>
              <a:off x="2924049" y="5859262"/>
              <a:ext cx="1806323" cy="347415"/>
            </a:xfrm>
            <a:prstGeom prst="rect">
              <a:avLst/>
            </a:prstGeom>
            <a:noFill/>
            <a:ln w="152400" algn="ctr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en-US" sz="1800" dirty="0">
                  <a:solidFill>
                    <a:srgbClr val="27071C"/>
                  </a:solidFill>
                </a:rPr>
                <a:t>1 ml NOH </a:t>
              </a:r>
              <a:r>
                <a:rPr lang="en-US" sz="1800" baseline="-25000" dirty="0">
                  <a:solidFill>
                    <a:srgbClr val="27071C"/>
                  </a:solidFill>
                </a:rPr>
                <a:t>3</a:t>
              </a:r>
            </a:p>
          </p:txBody>
        </p:sp>
        <p:cxnSp>
          <p:nvCxnSpPr>
            <p:cNvPr id="22546" name="AutoShape 95"/>
            <p:cNvCxnSpPr>
              <a:cxnSpLocks noChangeShapeType="1"/>
            </p:cNvCxnSpPr>
            <p:nvPr/>
          </p:nvCxnSpPr>
          <p:spPr bwMode="auto">
            <a:xfrm flipV="1">
              <a:off x="4038599" y="5410200"/>
              <a:ext cx="2209801" cy="9144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47" name="AutoShape 95"/>
            <p:cNvCxnSpPr>
              <a:cxnSpLocks noChangeShapeType="1"/>
            </p:cNvCxnSpPr>
            <p:nvPr/>
          </p:nvCxnSpPr>
          <p:spPr bwMode="auto">
            <a:xfrm flipV="1">
              <a:off x="6429105" y="5303390"/>
              <a:ext cx="2058208" cy="988118"/>
            </a:xfrm>
            <a:prstGeom prst="bentConnector4">
              <a:avLst>
                <a:gd name="adj1" fmla="val 68134"/>
                <a:gd name="adj2" fmla="val 96269"/>
              </a:avLst>
            </a:prstGeom>
            <a:noFill/>
            <a:ln w="38100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48" name="AutoShape 95"/>
            <p:cNvCxnSpPr>
              <a:cxnSpLocks noChangeShapeType="1"/>
            </p:cNvCxnSpPr>
            <p:nvPr/>
          </p:nvCxnSpPr>
          <p:spPr bwMode="auto">
            <a:xfrm>
              <a:off x="1068669" y="4492928"/>
              <a:ext cx="3525733" cy="167927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49" name="AutoShape 95"/>
            <p:cNvCxnSpPr>
              <a:cxnSpLocks noChangeShapeType="1"/>
            </p:cNvCxnSpPr>
            <p:nvPr/>
          </p:nvCxnSpPr>
          <p:spPr bwMode="auto">
            <a:xfrm rot="5400000">
              <a:off x="840598" y="4793440"/>
              <a:ext cx="454273" cy="186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0" name="AutoShape 95"/>
            <p:cNvCxnSpPr>
              <a:cxnSpLocks noChangeShapeType="1"/>
            </p:cNvCxnSpPr>
            <p:nvPr/>
          </p:nvCxnSpPr>
          <p:spPr bwMode="auto">
            <a:xfrm flipV="1">
              <a:off x="4594402" y="5410200"/>
              <a:ext cx="2644598" cy="881307"/>
            </a:xfrm>
            <a:prstGeom prst="bentConnector3">
              <a:avLst>
                <a:gd name="adj1" fmla="val 81787"/>
              </a:avLst>
            </a:prstGeom>
            <a:noFill/>
            <a:ln w="38100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33600" y="228600"/>
            <a:ext cx="4562475" cy="8112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52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00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80808"/>
                </a:solidFill>
              </a:rPr>
              <a:t>ANALYTICAL  PROCEDURE 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80808"/>
                </a:solidFill>
              </a:rPr>
              <a:t>  Microwave Digestion </a:t>
            </a:r>
          </a:p>
        </p:txBody>
      </p:sp>
      <p:sp>
        <p:nvSpPr>
          <p:cNvPr id="4" name="Oval 151"/>
          <p:cNvSpPr>
            <a:spLocks noChangeArrowheads="1"/>
          </p:cNvSpPr>
          <p:nvPr/>
        </p:nvSpPr>
        <p:spPr bwMode="auto">
          <a:xfrm>
            <a:off x="142875" y="188913"/>
            <a:ext cx="1357313" cy="811212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12700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Materials 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&amp; 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Methods</a:t>
            </a:r>
          </a:p>
        </p:txBody>
      </p:sp>
      <p:pic>
        <p:nvPicPr>
          <p:cNvPr id="22" name="Picture 155" descr="http://tbn0.google.com/images?q=tbn:70NWObBWKGAgTM:http://www.uri.edu/inbre/inbre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334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166688" y="1617663"/>
            <a:ext cx="3581400" cy="1603375"/>
            <a:chOff x="166500" y="1617948"/>
            <a:chExt cx="3581411" cy="1602281"/>
          </a:xfrm>
        </p:grpSpPr>
        <p:grpSp>
          <p:nvGrpSpPr>
            <p:cNvPr id="1062" name="مجموعة 3"/>
            <p:cNvGrpSpPr>
              <a:grpSpLocks/>
            </p:cNvGrpSpPr>
            <p:nvPr/>
          </p:nvGrpSpPr>
          <p:grpSpPr bwMode="auto">
            <a:xfrm>
              <a:off x="166500" y="1617948"/>
              <a:ext cx="3581411" cy="1602281"/>
              <a:chOff x="409924" y="2574046"/>
              <a:chExt cx="3581411" cy="1602281"/>
            </a:xfrm>
          </p:grpSpPr>
          <p:grpSp>
            <p:nvGrpSpPr>
              <p:cNvPr id="1066" name="مجموعة 36"/>
              <p:cNvGrpSpPr>
                <a:grpSpLocks/>
              </p:cNvGrpSpPr>
              <p:nvPr/>
            </p:nvGrpSpPr>
            <p:grpSpPr bwMode="auto">
              <a:xfrm>
                <a:off x="409924" y="2574046"/>
                <a:ext cx="3581411" cy="1181882"/>
                <a:chOff x="409924" y="2574046"/>
                <a:chExt cx="3581411" cy="1181882"/>
              </a:xfrm>
            </p:grpSpPr>
            <p:grpSp>
              <p:nvGrpSpPr>
                <p:cNvPr id="1068" name="مجموعة 29"/>
                <p:cNvGrpSpPr>
                  <a:grpSpLocks/>
                </p:cNvGrpSpPr>
                <p:nvPr/>
              </p:nvGrpSpPr>
              <p:grpSpPr bwMode="auto">
                <a:xfrm>
                  <a:off x="2615341" y="2574046"/>
                  <a:ext cx="1375994" cy="1157294"/>
                  <a:chOff x="2939797" y="2574046"/>
                  <a:chExt cx="1375994" cy="1157294"/>
                </a:xfrm>
              </p:grpSpPr>
              <p:pic>
                <p:nvPicPr>
                  <p:cNvPr id="1075" name="صورة 13" descr="http://tbn0.google.com/images?q=tbn:gaSMJRZoHz0F1M:http://www.djblabcare.co.uk/djb/data/list/982/0/polypropylene_bottle_400ml.jpeg">
                    <a:hlinkClick r:id="rId5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2939797" y="2574046"/>
                    <a:ext cx="1375994" cy="11572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8" name="الرمز &quot;ممنوع&quot; 37"/>
                  <p:cNvSpPr/>
                  <p:nvPr/>
                </p:nvSpPr>
                <p:spPr bwMode="auto">
                  <a:xfrm>
                    <a:off x="3417263" y="3072181"/>
                    <a:ext cx="457201" cy="656777"/>
                  </a:xfrm>
                  <a:prstGeom prst="noSmoking">
                    <a:avLst/>
                  </a:prstGeom>
                  <a:gradFill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0"/>
                  </a:gradFill>
                  <a:ln w="152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rtlCol="1" anchor="ctr"/>
                  <a:lstStyle/>
                  <a:p>
                    <a:pPr rtl="1" eaLnBrk="1" hangingPunct="1">
                      <a:defRPr/>
                    </a:pPr>
                    <a:endParaRPr lang="ar-YE" sz="1600" b="1" dirty="0">
                      <a:solidFill>
                        <a:srgbClr val="FFFF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9" name="الرمز &quot;ممنوع&quot; 38"/>
                  <p:cNvSpPr/>
                  <p:nvPr/>
                </p:nvSpPr>
                <p:spPr bwMode="auto">
                  <a:xfrm>
                    <a:off x="3417263" y="3065835"/>
                    <a:ext cx="457201" cy="656777"/>
                  </a:xfrm>
                  <a:prstGeom prst="noSmoking">
                    <a:avLst/>
                  </a:prstGeom>
                  <a:gradFill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0"/>
                  </a:gradFill>
                  <a:ln w="152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rtlCol="1" anchor="ctr"/>
                  <a:lstStyle/>
                  <a:p>
                    <a:pPr rtl="1" eaLnBrk="1" hangingPunct="1">
                      <a:defRPr/>
                    </a:pPr>
                    <a:endParaRPr lang="ar-YE" sz="1600" b="1" dirty="0">
                      <a:solidFill>
                        <a:srgbClr val="FFFF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69" name="مجموعة 30"/>
                <p:cNvGrpSpPr>
                  <a:grpSpLocks/>
                </p:cNvGrpSpPr>
                <p:nvPr/>
              </p:nvGrpSpPr>
              <p:grpSpPr bwMode="auto">
                <a:xfrm>
                  <a:off x="1480235" y="2583886"/>
                  <a:ext cx="1375994" cy="1157294"/>
                  <a:chOff x="2939797" y="2574046"/>
                  <a:chExt cx="1375994" cy="1157294"/>
                </a:xfrm>
              </p:grpSpPr>
              <p:pic>
                <p:nvPicPr>
                  <p:cNvPr id="1073" name="صورة 11" descr="http://tbn0.google.com/images?q=tbn:gaSMJRZoHz0F1M:http://www.djblabcare.co.uk/djb/data/list/982/0/polypropylene_bottle_400ml.jpeg">
                    <a:hlinkClick r:id="rId5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2939797" y="2574046"/>
                    <a:ext cx="1375994" cy="11572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6" name="الرمز &quot;ممنوع&quot; 35"/>
                  <p:cNvSpPr/>
                  <p:nvPr/>
                </p:nvSpPr>
                <p:spPr bwMode="auto">
                  <a:xfrm>
                    <a:off x="3417302" y="3071859"/>
                    <a:ext cx="457201" cy="656777"/>
                  </a:xfrm>
                  <a:prstGeom prst="noSmoking">
                    <a:avLst/>
                  </a:prstGeom>
                  <a:gradFill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0"/>
                  </a:gradFill>
                  <a:ln w="152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rtlCol="1" anchor="ctr"/>
                  <a:lstStyle/>
                  <a:p>
                    <a:pPr rtl="1" eaLnBrk="1" hangingPunct="1">
                      <a:defRPr/>
                    </a:pPr>
                    <a:endParaRPr lang="ar-YE" sz="1600" b="1" dirty="0">
                      <a:solidFill>
                        <a:srgbClr val="FFFF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70" name="مجموعة 33"/>
                <p:cNvGrpSpPr>
                  <a:grpSpLocks/>
                </p:cNvGrpSpPr>
                <p:nvPr/>
              </p:nvGrpSpPr>
              <p:grpSpPr bwMode="auto">
                <a:xfrm>
                  <a:off x="409924" y="2598634"/>
                  <a:ext cx="1375994" cy="1157294"/>
                  <a:chOff x="2939797" y="2574046"/>
                  <a:chExt cx="1375994" cy="1157294"/>
                </a:xfrm>
              </p:grpSpPr>
              <p:pic>
                <p:nvPicPr>
                  <p:cNvPr id="1071" name="صورة 9" descr="http://tbn0.google.com/images?q=tbn:gaSMJRZoHz0F1M:http://www.djblabcare.co.uk/djb/data/list/982/0/polypropylene_bottle_400ml.jpeg">
                    <a:hlinkClick r:id="rId5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2939797" y="2574046"/>
                    <a:ext cx="1375994" cy="11572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4" name="الرمز &quot;ممنوع&quot; 10"/>
                  <p:cNvSpPr/>
                  <p:nvPr/>
                </p:nvSpPr>
                <p:spPr bwMode="auto">
                  <a:xfrm>
                    <a:off x="3417635" y="3071389"/>
                    <a:ext cx="457201" cy="650431"/>
                  </a:xfrm>
                  <a:prstGeom prst="noSmoking">
                    <a:avLst/>
                  </a:prstGeom>
                  <a:gradFill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0"/>
                  </a:gradFill>
                  <a:ln w="152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rtlCol="1" anchor="ctr"/>
                  <a:lstStyle/>
                  <a:p>
                    <a:pPr rtl="1" eaLnBrk="1" hangingPunct="1">
                      <a:defRPr/>
                    </a:pPr>
                    <a:endParaRPr lang="ar-YE" sz="1600" b="1" dirty="0">
                      <a:solidFill>
                        <a:srgbClr val="FFFF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067" name="مربع نص 5"/>
              <p:cNvSpPr txBox="1">
                <a:spLocks noChangeArrowheads="1"/>
              </p:cNvSpPr>
              <p:nvPr/>
            </p:nvSpPr>
            <p:spPr bwMode="auto">
              <a:xfrm>
                <a:off x="409924" y="3714752"/>
                <a:ext cx="3581411" cy="461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</a:rPr>
                  <a:t>Microwave   reaction vials 3 ml 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were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400" dirty="0">
                    <a:solidFill>
                      <a:srgbClr val="0000FF"/>
                    </a:solidFill>
                  </a:rPr>
                  <a:t>capped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endParaRPr lang="ar-YE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" name="شكل بيضاوي 24"/>
            <p:cNvSpPr/>
            <p:nvPr/>
          </p:nvSpPr>
          <p:spPr bwMode="auto">
            <a:xfrm>
              <a:off x="2895420" y="2176367"/>
              <a:ext cx="304801" cy="45688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ar-EG" dirty="0"/>
            </a:p>
          </p:txBody>
        </p:sp>
        <p:sp>
          <p:nvSpPr>
            <p:cNvPr id="26" name="شكل بيضاوي 25"/>
            <p:cNvSpPr/>
            <p:nvPr/>
          </p:nvSpPr>
          <p:spPr bwMode="auto">
            <a:xfrm>
              <a:off x="718952" y="2209681"/>
              <a:ext cx="304801" cy="45688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ar-EG" dirty="0"/>
            </a:p>
          </p:txBody>
        </p:sp>
        <p:sp>
          <p:nvSpPr>
            <p:cNvPr id="27" name="شكل بيضاوي 26"/>
            <p:cNvSpPr/>
            <p:nvPr/>
          </p:nvSpPr>
          <p:spPr bwMode="auto">
            <a:xfrm>
              <a:off x="1785755" y="2195404"/>
              <a:ext cx="304801" cy="45688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ar-EG" dirty="0"/>
            </a:p>
          </p:txBody>
        </p:sp>
      </p:grpSp>
      <p:grpSp>
        <p:nvGrpSpPr>
          <p:cNvPr id="10" name="مجموعة 23"/>
          <p:cNvGrpSpPr>
            <a:grpSpLocks/>
          </p:cNvGrpSpPr>
          <p:nvPr/>
        </p:nvGrpSpPr>
        <p:grpSpPr bwMode="auto">
          <a:xfrm>
            <a:off x="533400" y="990600"/>
            <a:ext cx="4476750" cy="1106488"/>
            <a:chOff x="552404" y="847641"/>
            <a:chExt cx="4477053" cy="1106972"/>
          </a:xfrm>
        </p:grpSpPr>
        <p:grpSp>
          <p:nvGrpSpPr>
            <p:cNvPr id="1055" name="مجموعة 74"/>
            <p:cNvGrpSpPr>
              <a:grpSpLocks/>
            </p:cNvGrpSpPr>
            <p:nvPr/>
          </p:nvGrpSpPr>
          <p:grpSpPr bwMode="auto">
            <a:xfrm>
              <a:off x="552404" y="847641"/>
              <a:ext cx="4477053" cy="1106972"/>
              <a:chOff x="552404" y="847641"/>
              <a:chExt cx="4477053" cy="1106972"/>
            </a:xfrm>
          </p:grpSpPr>
          <p:cxnSp>
            <p:nvCxnSpPr>
              <p:cNvPr id="1060" name="AutoShape 95"/>
              <p:cNvCxnSpPr>
                <a:cxnSpLocks noChangeShapeType="1"/>
              </p:cNvCxnSpPr>
              <p:nvPr/>
            </p:nvCxnSpPr>
            <p:spPr bwMode="auto">
              <a:xfrm>
                <a:off x="857224" y="1357298"/>
                <a:ext cx="4172233" cy="597315"/>
              </a:xfrm>
              <a:prstGeom prst="bentConnector3">
                <a:avLst>
                  <a:gd name="adj1" fmla="val 72269"/>
                </a:avLst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61" name="Rectangle 83"/>
              <p:cNvSpPr>
                <a:spLocks noChangeArrowheads="1"/>
              </p:cNvSpPr>
              <p:nvPr/>
            </p:nvSpPr>
            <p:spPr bwMode="auto">
              <a:xfrm rot="10800000" flipV="1">
                <a:off x="552404" y="847641"/>
                <a:ext cx="2933725" cy="459779"/>
              </a:xfrm>
              <a:prstGeom prst="rect">
                <a:avLst/>
              </a:prstGeom>
              <a:noFill/>
              <a:ln w="152400" algn="ctr">
                <a:noFill/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1800" dirty="0">
                    <a:solidFill>
                      <a:srgbClr val="0000FF"/>
                    </a:solidFill>
                  </a:rPr>
                  <a:t>Transferred  to High HP500</a:t>
                </a:r>
                <a:endParaRPr lang="en-US" sz="1800" baseline="-250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56" name="مجموعة 73"/>
            <p:cNvGrpSpPr>
              <a:grpSpLocks/>
            </p:cNvGrpSpPr>
            <p:nvPr/>
          </p:nvGrpSpPr>
          <p:grpSpPr bwMode="auto">
            <a:xfrm>
              <a:off x="895232" y="1357298"/>
              <a:ext cx="2178160" cy="261445"/>
              <a:chOff x="895232" y="1357298"/>
              <a:chExt cx="2178160" cy="261445"/>
            </a:xfrm>
          </p:grpSpPr>
          <p:cxnSp>
            <p:nvCxnSpPr>
              <p:cNvPr id="1057" name="AutoShape 95"/>
              <p:cNvCxnSpPr>
                <a:cxnSpLocks noChangeShapeType="1"/>
              </p:cNvCxnSpPr>
              <p:nvPr/>
            </p:nvCxnSpPr>
            <p:spPr bwMode="auto">
              <a:xfrm rot="5400000">
                <a:off x="765701" y="1487624"/>
                <a:ext cx="260650" cy="1588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58" name="AutoShape 95"/>
              <p:cNvCxnSpPr>
                <a:cxnSpLocks noChangeShapeType="1"/>
              </p:cNvCxnSpPr>
              <p:nvPr/>
            </p:nvCxnSpPr>
            <p:spPr bwMode="auto">
              <a:xfrm rot="5400000">
                <a:off x="2942273" y="1486829"/>
                <a:ext cx="260649" cy="1588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59" name="AutoShape 95"/>
              <p:cNvCxnSpPr>
                <a:cxnSpLocks noChangeShapeType="1"/>
              </p:cNvCxnSpPr>
              <p:nvPr/>
            </p:nvCxnSpPr>
            <p:spPr bwMode="auto">
              <a:xfrm rot="5400000">
                <a:off x="1727825" y="1486829"/>
                <a:ext cx="260650" cy="1588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13" name="مجموعة 34"/>
          <p:cNvGrpSpPr>
            <a:grpSpLocks/>
          </p:cNvGrpSpPr>
          <p:nvPr/>
        </p:nvGrpSpPr>
        <p:grpSpPr bwMode="auto">
          <a:xfrm>
            <a:off x="5867400" y="1295400"/>
            <a:ext cx="2667000" cy="2209800"/>
            <a:chOff x="5867400" y="1295400"/>
            <a:chExt cx="2667000" cy="2209800"/>
          </a:xfrm>
        </p:grpSpPr>
        <p:pic>
          <p:nvPicPr>
            <p:cNvPr id="1053" name="Picture 2" descr="mhtml:file://G:\elemental%20analysis%20by%20ICP-MS\1.mht!http://web.nmsu.edu/~jkallest/Vessels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1295400"/>
              <a:ext cx="2667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مربع نص 33"/>
            <p:cNvSpPr txBox="1">
              <a:spLocks noChangeArrowheads="1"/>
            </p:cNvSpPr>
            <p:nvPr/>
          </p:nvSpPr>
          <p:spPr bwMode="auto">
            <a:xfrm rot="10800000" flipV="1">
              <a:off x="5867400" y="3043535"/>
              <a:ext cx="2590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   </a:t>
              </a:r>
              <a:r>
                <a:rPr lang="en-US" dirty="0">
                  <a:solidFill>
                    <a:srgbClr val="0000FF"/>
                  </a:solidFill>
                </a:rPr>
                <a:t>High HP500</a:t>
              </a:r>
              <a:endParaRPr lang="ar-YE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مجموعة 55"/>
          <p:cNvGrpSpPr>
            <a:grpSpLocks/>
          </p:cNvGrpSpPr>
          <p:nvPr/>
        </p:nvGrpSpPr>
        <p:grpSpPr bwMode="auto">
          <a:xfrm>
            <a:off x="5257800" y="838200"/>
            <a:ext cx="3886200" cy="1143000"/>
            <a:chOff x="5257800" y="838200"/>
            <a:chExt cx="3886200" cy="1143000"/>
          </a:xfrm>
        </p:grpSpPr>
        <p:sp>
          <p:nvSpPr>
            <p:cNvPr id="1051" name="Line 6"/>
            <p:cNvSpPr>
              <a:spLocks noChangeShapeType="1"/>
            </p:cNvSpPr>
            <p:nvPr/>
          </p:nvSpPr>
          <p:spPr bwMode="auto">
            <a:xfrm flipV="1">
              <a:off x="7010400" y="1447800"/>
              <a:ext cx="76200" cy="533400"/>
            </a:xfrm>
            <a:prstGeom prst="line">
              <a:avLst/>
            </a:prstGeom>
            <a:noFill/>
            <a:ln w="34925" cap="sq">
              <a:solidFill>
                <a:srgbClr val="FF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 dirty="0"/>
            </a:p>
          </p:txBody>
        </p:sp>
        <p:sp>
          <p:nvSpPr>
            <p:cNvPr id="1052" name="AutoShape 5"/>
            <p:cNvSpPr>
              <a:spLocks noChangeArrowheads="1"/>
            </p:cNvSpPr>
            <p:nvPr/>
          </p:nvSpPr>
          <p:spPr bwMode="auto">
            <a:xfrm>
              <a:off x="5257800" y="838200"/>
              <a:ext cx="3886200" cy="576263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sz="2000" b="1" dirty="0">
                  <a:solidFill>
                    <a:srgbClr val="120264"/>
                  </a:solidFill>
                  <a:latin typeface="Tahoma" pitchFamily="34" charset="0"/>
                </a:rPr>
                <a:t>Reaction vessels procedure</a:t>
              </a:r>
              <a:endParaRPr lang="ar-EG" sz="2000" b="1" dirty="0">
                <a:solidFill>
                  <a:srgbClr val="120264"/>
                </a:solidFill>
                <a:latin typeface="Tahoma" pitchFamily="34" charset="0"/>
              </a:endParaRPr>
            </a:p>
          </p:txBody>
        </p:sp>
      </p:grpSp>
      <p:sp>
        <p:nvSpPr>
          <p:cNvPr id="2063" name="AutoShape 5"/>
          <p:cNvSpPr>
            <a:spLocks noChangeArrowheads="1"/>
          </p:cNvSpPr>
          <p:nvPr/>
        </p:nvSpPr>
        <p:spPr bwMode="auto">
          <a:xfrm>
            <a:off x="3276600" y="3429000"/>
            <a:ext cx="2971800" cy="8810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120264"/>
                </a:solidFill>
                <a:latin typeface="Tahoma" pitchFamily="34" charset="0"/>
              </a:rPr>
              <a:t>Microwave procedure</a:t>
            </a:r>
            <a:endParaRPr lang="ar-EG" sz="2000" b="1" dirty="0">
              <a:solidFill>
                <a:srgbClr val="120264"/>
              </a:solidFill>
              <a:latin typeface="Tahoma" pitchFamily="34" charset="0"/>
            </a:endParaRPr>
          </a:p>
        </p:txBody>
      </p:sp>
      <p:grpSp>
        <p:nvGrpSpPr>
          <p:cNvPr id="15" name="مجموعة 51"/>
          <p:cNvGrpSpPr>
            <a:grpSpLocks/>
          </p:cNvGrpSpPr>
          <p:nvPr/>
        </p:nvGrpSpPr>
        <p:grpSpPr bwMode="auto">
          <a:xfrm>
            <a:off x="6164263" y="4038600"/>
            <a:ext cx="2311400" cy="2093913"/>
            <a:chOff x="6164262" y="4038600"/>
            <a:chExt cx="2311401" cy="2093914"/>
          </a:xfrm>
        </p:grpSpPr>
        <p:grpSp>
          <p:nvGrpSpPr>
            <p:cNvPr id="1048" name="مجموعة 58"/>
            <p:cNvGrpSpPr>
              <a:grpSpLocks/>
            </p:cNvGrpSpPr>
            <p:nvPr/>
          </p:nvGrpSpPr>
          <p:grpSpPr bwMode="auto">
            <a:xfrm>
              <a:off x="6164262" y="4267202"/>
              <a:ext cx="2311401" cy="1865312"/>
              <a:chOff x="6163973" y="4267200"/>
              <a:chExt cx="2311690" cy="1865522"/>
            </a:xfrm>
          </p:grpSpPr>
          <p:graphicFrame>
            <p:nvGraphicFramePr>
              <p:cNvPr id="1026" name="Object 3"/>
              <p:cNvGraphicFramePr>
                <a:graphicFrameLocks noChangeAspect="1"/>
              </p:cNvGraphicFramePr>
              <p:nvPr/>
            </p:nvGraphicFramePr>
            <p:xfrm>
              <a:off x="6324600" y="4267200"/>
              <a:ext cx="2151063" cy="1374570"/>
            </p:xfrm>
            <a:graphic>
              <a:graphicData uri="http://schemas.openxmlformats.org/presentationml/2006/ole">
                <p:oleObj spid="_x0000_s1026" name="Photo Editor Photo" r:id="rId8" imgW="1857143" imgH="1676634" progId="">
                  <p:embed/>
                </p:oleObj>
              </a:graphicData>
            </a:graphic>
          </p:graphicFrame>
          <p:sp>
            <p:nvSpPr>
              <p:cNvPr id="1050" name="مربع نص 39"/>
              <p:cNvSpPr txBox="1">
                <a:spLocks noChangeArrowheads="1"/>
              </p:cNvSpPr>
              <p:nvPr/>
            </p:nvSpPr>
            <p:spPr bwMode="auto">
              <a:xfrm rot="10800000" flipV="1">
                <a:off x="6163973" y="5609502"/>
                <a:ext cx="2218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/>
                  <a:t>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Group of   High HP500 </a:t>
                </a:r>
              </a:p>
              <a:p>
                <a:pPr algn="ctr"/>
                <a:r>
                  <a:rPr lang="en-US" sz="1400" b="1" dirty="0">
                    <a:solidFill>
                      <a:srgbClr val="0000FF"/>
                    </a:solidFill>
                  </a:rPr>
                  <a:t> in Microwave </a:t>
                </a:r>
                <a:endParaRPr lang="ar-YE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49" name="Line 6"/>
            <p:cNvSpPr>
              <a:spLocks noChangeShapeType="1"/>
            </p:cNvSpPr>
            <p:nvPr/>
          </p:nvSpPr>
          <p:spPr bwMode="auto">
            <a:xfrm flipH="1" flipV="1">
              <a:off x="6248400" y="4038600"/>
              <a:ext cx="457200" cy="762000"/>
            </a:xfrm>
            <a:prstGeom prst="line">
              <a:avLst/>
            </a:prstGeom>
            <a:noFill/>
            <a:ln w="34925" cap="sq">
              <a:solidFill>
                <a:srgbClr val="FF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 dirty="0"/>
            </a:p>
          </p:txBody>
        </p:sp>
      </p:grpSp>
      <p:grpSp>
        <p:nvGrpSpPr>
          <p:cNvPr id="17" name="مجموعة 52"/>
          <p:cNvGrpSpPr>
            <a:grpSpLocks/>
          </p:cNvGrpSpPr>
          <p:nvPr/>
        </p:nvGrpSpPr>
        <p:grpSpPr bwMode="auto">
          <a:xfrm>
            <a:off x="381000" y="3962400"/>
            <a:ext cx="3048000" cy="2470150"/>
            <a:chOff x="381000" y="3962400"/>
            <a:chExt cx="3048000" cy="2470150"/>
          </a:xfrm>
        </p:grpSpPr>
        <p:grpSp>
          <p:nvGrpSpPr>
            <p:cNvPr id="1044" name="مجموعة 36"/>
            <p:cNvGrpSpPr>
              <a:grpSpLocks/>
            </p:cNvGrpSpPr>
            <p:nvPr/>
          </p:nvGrpSpPr>
          <p:grpSpPr bwMode="auto">
            <a:xfrm>
              <a:off x="381000" y="4114800"/>
              <a:ext cx="3048000" cy="2317750"/>
              <a:chOff x="-128243" y="3415753"/>
              <a:chExt cx="3614951" cy="4132909"/>
            </a:xfrm>
          </p:grpSpPr>
          <p:pic>
            <p:nvPicPr>
              <p:cNvPr id="1046" name="Picture 1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42878" y="3415753"/>
                <a:ext cx="3163082" cy="28137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047" name="مربع نص 38"/>
              <p:cNvSpPr txBox="1">
                <a:spLocks noChangeArrowheads="1"/>
              </p:cNvSpPr>
              <p:nvPr/>
            </p:nvSpPr>
            <p:spPr bwMode="auto">
              <a:xfrm>
                <a:off x="-128243" y="6286520"/>
                <a:ext cx="3614951" cy="1262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FF"/>
                    </a:solidFill>
                  </a:rPr>
                  <a:t>Microwave  digestion system </a:t>
                </a:r>
                <a:endParaRPr lang="ar-YE" sz="2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45" name="Line 6"/>
            <p:cNvSpPr>
              <a:spLocks noChangeShapeType="1"/>
            </p:cNvSpPr>
            <p:nvPr/>
          </p:nvSpPr>
          <p:spPr bwMode="auto">
            <a:xfrm flipV="1">
              <a:off x="2667000" y="3962400"/>
              <a:ext cx="762000" cy="304800"/>
            </a:xfrm>
            <a:prstGeom prst="line">
              <a:avLst/>
            </a:prstGeom>
            <a:noFill/>
            <a:ln w="34925" cap="sq">
              <a:solidFill>
                <a:srgbClr val="FF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 dirty="0"/>
            </a:p>
          </p:txBody>
        </p:sp>
      </p:grpSp>
      <p:grpSp>
        <p:nvGrpSpPr>
          <p:cNvPr id="19" name="مجموعة 53"/>
          <p:cNvGrpSpPr>
            <a:grpSpLocks/>
          </p:cNvGrpSpPr>
          <p:nvPr/>
        </p:nvGrpSpPr>
        <p:grpSpPr bwMode="auto">
          <a:xfrm>
            <a:off x="3581400" y="4191000"/>
            <a:ext cx="1676400" cy="1752600"/>
            <a:chOff x="3581400" y="4191000"/>
            <a:chExt cx="1676400" cy="1752600"/>
          </a:xfrm>
        </p:grpSpPr>
        <p:grpSp>
          <p:nvGrpSpPr>
            <p:cNvPr id="1040" name="مجموعة 67"/>
            <p:cNvGrpSpPr>
              <a:grpSpLocks/>
            </p:cNvGrpSpPr>
            <p:nvPr/>
          </p:nvGrpSpPr>
          <p:grpSpPr bwMode="auto">
            <a:xfrm>
              <a:off x="3581400" y="4953000"/>
              <a:ext cx="1676400" cy="990600"/>
              <a:chOff x="3581400" y="4953000"/>
              <a:chExt cx="1676400" cy="990600"/>
            </a:xfrm>
          </p:grpSpPr>
          <p:pic>
            <p:nvPicPr>
              <p:cNvPr id="1042" name="Picture 2" descr="3 mL A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343400" y="4953000"/>
                <a:ext cx="9144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2" descr="3 mL A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81400" y="4953000"/>
                <a:ext cx="9144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1" name="Line 6"/>
            <p:cNvSpPr>
              <a:spLocks noChangeShapeType="1"/>
            </p:cNvSpPr>
            <p:nvPr/>
          </p:nvSpPr>
          <p:spPr bwMode="auto">
            <a:xfrm flipV="1">
              <a:off x="4466302" y="4191000"/>
              <a:ext cx="45720" cy="990600"/>
            </a:xfrm>
            <a:prstGeom prst="line">
              <a:avLst/>
            </a:prstGeom>
            <a:noFill/>
            <a:ln w="34925" cap="sq">
              <a:solidFill>
                <a:srgbClr val="FF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862013" y="1528763"/>
            <a:ext cx="2062162" cy="1246187"/>
            <a:chOff x="862022" y="1528754"/>
            <a:chExt cx="2062106" cy="1246410"/>
          </a:xfrm>
        </p:grpSpPr>
        <p:grpSp>
          <p:nvGrpSpPr>
            <p:cNvPr id="23602" name="مجموعة 25"/>
            <p:cNvGrpSpPr>
              <a:grpSpLocks/>
            </p:cNvGrpSpPr>
            <p:nvPr/>
          </p:nvGrpSpPr>
          <p:grpSpPr bwMode="auto">
            <a:xfrm>
              <a:off x="862022" y="1528754"/>
              <a:ext cx="2062106" cy="900114"/>
              <a:chOff x="862022" y="1528754"/>
              <a:chExt cx="2062106" cy="900114"/>
            </a:xfrm>
          </p:grpSpPr>
          <p:grpSp>
            <p:nvGrpSpPr>
              <p:cNvPr id="23606" name="مجموعة 12"/>
              <p:cNvGrpSpPr>
                <a:grpSpLocks/>
              </p:cNvGrpSpPr>
              <p:nvPr/>
            </p:nvGrpSpPr>
            <p:grpSpPr bwMode="auto">
              <a:xfrm>
                <a:off x="862022" y="1528754"/>
                <a:ext cx="709582" cy="900114"/>
                <a:chOff x="353042" y="1550183"/>
                <a:chExt cx="1790066" cy="900114"/>
              </a:xfrm>
            </p:grpSpPr>
            <p:pic>
              <p:nvPicPr>
                <p:cNvPr id="23613" name="صورة 15" descr="http://tbn0.google.com/images?q=tbn:96NPYODC0b2IvM:http://www.kaylabs.com/product/10KKIMGPLST1.jpg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53042" y="1550183"/>
                  <a:ext cx="1790066" cy="900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614" name="مخطط انسيابي: قرص ممغنط 8"/>
                <p:cNvSpPr>
                  <a:spLocks noChangeArrowheads="1"/>
                </p:cNvSpPr>
                <p:nvPr/>
              </p:nvSpPr>
              <p:spPr bwMode="auto">
                <a:xfrm>
                  <a:off x="1035819" y="1928802"/>
                  <a:ext cx="392909" cy="425052"/>
                </a:xfrm>
                <a:prstGeom prst="flowChartMagneticDisk">
                  <a:avLst/>
                </a:prstGeom>
                <a:solidFill>
                  <a:srgbClr val="C00000"/>
                </a:solidFill>
                <a:ln w="1524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 eaLnBrk="1" hangingPunct="1"/>
                  <a:endParaRPr lang="ar-YE" sz="1600" b="1" dirty="0">
                    <a:solidFill>
                      <a:srgbClr val="FFFF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3607" name="مجموعة 19"/>
              <p:cNvGrpSpPr>
                <a:grpSpLocks/>
              </p:cNvGrpSpPr>
              <p:nvPr/>
            </p:nvGrpSpPr>
            <p:grpSpPr bwMode="auto">
              <a:xfrm>
                <a:off x="1571604" y="1528754"/>
                <a:ext cx="709582" cy="900114"/>
                <a:chOff x="353042" y="1550183"/>
                <a:chExt cx="1790066" cy="900114"/>
              </a:xfrm>
            </p:grpSpPr>
            <p:pic>
              <p:nvPicPr>
                <p:cNvPr id="23611" name="صورة 13" descr="http://tbn0.google.com/images?q=tbn:96NPYODC0b2IvM:http://www.kaylabs.com/product/10KKIMGPLST1.jpg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53042" y="1550183"/>
                  <a:ext cx="1790066" cy="900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612" name="مخطط انسيابي: قرص ممغنط 14"/>
                <p:cNvSpPr>
                  <a:spLocks noChangeArrowheads="1"/>
                </p:cNvSpPr>
                <p:nvPr/>
              </p:nvSpPr>
              <p:spPr bwMode="auto">
                <a:xfrm>
                  <a:off x="1035819" y="1928802"/>
                  <a:ext cx="392909" cy="425052"/>
                </a:xfrm>
                <a:prstGeom prst="flowChartMagneticDisk">
                  <a:avLst/>
                </a:prstGeom>
                <a:solidFill>
                  <a:srgbClr val="C00000"/>
                </a:solidFill>
                <a:ln w="1524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 eaLnBrk="1" hangingPunct="1"/>
                  <a:endParaRPr lang="ar-YE" sz="1600" b="1" dirty="0">
                    <a:solidFill>
                      <a:srgbClr val="FFFF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3608" name="مجموعة 22"/>
              <p:cNvGrpSpPr>
                <a:grpSpLocks/>
              </p:cNvGrpSpPr>
              <p:nvPr/>
            </p:nvGrpSpPr>
            <p:grpSpPr bwMode="auto">
              <a:xfrm>
                <a:off x="2214546" y="1528754"/>
                <a:ext cx="709582" cy="900114"/>
                <a:chOff x="353042" y="1550183"/>
                <a:chExt cx="1790066" cy="900114"/>
              </a:xfrm>
            </p:grpSpPr>
            <p:pic>
              <p:nvPicPr>
                <p:cNvPr id="23609" name="صورة 11" descr="http://tbn0.google.com/images?q=tbn:96NPYODC0b2IvM:http://www.kaylabs.com/product/10KKIMGPLST1.jpg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53042" y="1550183"/>
                  <a:ext cx="1790066" cy="900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610" name="مخطط انسيابي: قرص ممغنط 12"/>
                <p:cNvSpPr>
                  <a:spLocks noChangeArrowheads="1"/>
                </p:cNvSpPr>
                <p:nvPr/>
              </p:nvSpPr>
              <p:spPr bwMode="auto">
                <a:xfrm>
                  <a:off x="1035820" y="1928802"/>
                  <a:ext cx="392909" cy="425052"/>
                </a:xfrm>
                <a:prstGeom prst="flowChartMagneticDisk">
                  <a:avLst/>
                </a:prstGeom>
                <a:solidFill>
                  <a:srgbClr val="C00000"/>
                </a:solidFill>
                <a:ln w="1524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 eaLnBrk="1" hangingPunct="1"/>
                  <a:endParaRPr lang="ar-YE" sz="1600" b="1" dirty="0">
                    <a:solidFill>
                      <a:srgbClr val="FFFF00"/>
                    </a:solidFill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23603" name="AutoShape 95"/>
            <p:cNvCxnSpPr>
              <a:cxnSpLocks noChangeShapeType="1"/>
            </p:cNvCxnSpPr>
            <p:nvPr/>
          </p:nvCxnSpPr>
          <p:spPr bwMode="auto">
            <a:xfrm rot="5400000">
              <a:off x="873094" y="2428074"/>
              <a:ext cx="692592" cy="1588"/>
            </a:xfrm>
            <a:prstGeom prst="straightConnector1">
              <a:avLst/>
            </a:prstGeom>
            <a:noFill/>
            <a:ln w="38100">
              <a:solidFill>
                <a:srgbClr val="17121C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3604" name="AutoShape 95"/>
            <p:cNvCxnSpPr>
              <a:cxnSpLocks noChangeShapeType="1"/>
            </p:cNvCxnSpPr>
            <p:nvPr/>
          </p:nvCxnSpPr>
          <p:spPr bwMode="auto">
            <a:xfrm rot="5400000">
              <a:off x="1596324" y="2428074"/>
              <a:ext cx="692592" cy="1588"/>
            </a:xfrm>
            <a:prstGeom prst="straightConnector1">
              <a:avLst/>
            </a:prstGeom>
            <a:noFill/>
            <a:ln w="38100">
              <a:solidFill>
                <a:srgbClr val="17121C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3605" name="AutoShape 95"/>
            <p:cNvCxnSpPr>
              <a:cxnSpLocks noChangeShapeType="1"/>
            </p:cNvCxnSpPr>
            <p:nvPr/>
          </p:nvCxnSpPr>
          <p:spPr bwMode="auto">
            <a:xfrm rot="5400000">
              <a:off x="2239266" y="2428074"/>
              <a:ext cx="692592" cy="1588"/>
            </a:xfrm>
            <a:prstGeom prst="straightConnector1">
              <a:avLst/>
            </a:prstGeom>
            <a:noFill/>
            <a:ln w="38100">
              <a:solidFill>
                <a:srgbClr val="17121C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24200" y="228600"/>
            <a:ext cx="4562475" cy="8112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52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00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80808"/>
                </a:solidFill>
              </a:rPr>
              <a:t>ANALYTICAL  PROCEDURE 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80808"/>
                </a:solidFill>
              </a:rPr>
              <a:t>  Sample preparation  for IPC- MS</a:t>
            </a:r>
          </a:p>
        </p:txBody>
      </p:sp>
      <p:grpSp>
        <p:nvGrpSpPr>
          <p:cNvPr id="16" name="مجموعة 49"/>
          <p:cNvGrpSpPr>
            <a:grpSpLocks/>
          </p:cNvGrpSpPr>
          <p:nvPr/>
        </p:nvGrpSpPr>
        <p:grpSpPr bwMode="auto">
          <a:xfrm>
            <a:off x="0" y="533400"/>
            <a:ext cx="3962400" cy="1066800"/>
            <a:chOff x="-609600" y="533400"/>
            <a:chExt cx="3962400" cy="1066800"/>
          </a:xfrm>
        </p:grpSpPr>
        <p:sp>
          <p:nvSpPr>
            <p:cNvPr id="23584" name="AutoShape 5"/>
            <p:cNvSpPr>
              <a:spLocks noChangeArrowheads="1"/>
            </p:cNvSpPr>
            <p:nvPr/>
          </p:nvSpPr>
          <p:spPr bwMode="auto">
            <a:xfrm>
              <a:off x="-609600" y="533400"/>
              <a:ext cx="3276600" cy="881062"/>
            </a:xfrm>
            <a:prstGeom prst="roundRect">
              <a:avLst>
                <a:gd name="adj" fmla="val 50000"/>
              </a:avLst>
            </a:prstGeom>
            <a:solidFill>
              <a:srgbClr val="FFFF99">
                <a:alpha val="36000"/>
              </a:srgbClr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rgbClr val="120264"/>
                  </a:solidFill>
                  <a:latin typeface="Tahoma" pitchFamily="34" charset="0"/>
                </a:rPr>
                <a:t>Digested material was transferred </a:t>
              </a:r>
            </a:p>
            <a:p>
              <a:pPr algn="ctr"/>
              <a:r>
                <a:rPr lang="en-US" sz="1400" b="1" dirty="0">
                  <a:solidFill>
                    <a:srgbClr val="120264"/>
                  </a:solidFill>
                  <a:latin typeface="Tahoma" pitchFamily="34" charset="0"/>
                </a:rPr>
                <a:t>into a </a:t>
              </a:r>
              <a:r>
                <a:rPr lang="en-US" sz="1400" b="1" dirty="0" smtClean="0">
                  <a:solidFill>
                    <a:srgbClr val="120264"/>
                  </a:solidFill>
                  <a:latin typeface="Tahoma" pitchFamily="34" charset="0"/>
                </a:rPr>
                <a:t>1.5 ml </a:t>
              </a:r>
              <a:r>
                <a:rPr lang="en-US" sz="1400" b="1" dirty="0" err="1" smtClean="0">
                  <a:solidFill>
                    <a:srgbClr val="120264"/>
                  </a:solidFill>
                  <a:latin typeface="Tahoma" pitchFamily="34" charset="0"/>
                </a:rPr>
                <a:t>mic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ahoma" pitchFamily="34" charset="0"/>
                </a:rPr>
                <a:t>r</a:t>
              </a:r>
              <a:r>
                <a:rPr lang="en-US" sz="1400" b="1" dirty="0" err="1" smtClean="0">
                  <a:solidFill>
                    <a:srgbClr val="120264"/>
                  </a:solidFill>
                  <a:latin typeface="Tahoma" pitchFamily="34" charset="0"/>
                </a:rPr>
                <a:t>ocentrifuge</a:t>
              </a:r>
              <a:r>
                <a:rPr lang="en-US" sz="1400" b="1" dirty="0" smtClean="0">
                  <a:solidFill>
                    <a:srgbClr val="120264"/>
                  </a:solidFill>
                  <a:latin typeface="Tahoma" pitchFamily="34" charset="0"/>
                </a:rPr>
                <a:t> </a:t>
              </a:r>
              <a:r>
                <a:rPr lang="en-US" sz="1400" b="1" dirty="0">
                  <a:solidFill>
                    <a:srgbClr val="120264"/>
                  </a:solidFill>
                  <a:latin typeface="Tahoma" pitchFamily="34" charset="0"/>
                </a:rPr>
                <a:t>tube </a:t>
              </a:r>
              <a:endParaRPr lang="ar-EG" sz="1400" b="1" dirty="0">
                <a:solidFill>
                  <a:srgbClr val="120264"/>
                </a:solidFill>
                <a:latin typeface="Tahoma" pitchFamily="34" charset="0"/>
              </a:endParaRPr>
            </a:p>
          </p:txBody>
        </p:sp>
        <p:cxnSp>
          <p:nvCxnSpPr>
            <p:cNvPr id="23585" name="AutoShape 95"/>
            <p:cNvCxnSpPr>
              <a:cxnSpLocks noChangeShapeType="1"/>
            </p:cNvCxnSpPr>
            <p:nvPr/>
          </p:nvCxnSpPr>
          <p:spPr bwMode="auto">
            <a:xfrm>
              <a:off x="2438400" y="1219200"/>
              <a:ext cx="914400" cy="381000"/>
            </a:xfrm>
            <a:prstGeom prst="straightConnector1">
              <a:avLst/>
            </a:prstGeom>
            <a:noFill/>
            <a:ln w="38100">
              <a:solidFill>
                <a:srgbClr val="17121C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مجموعة 23"/>
          <p:cNvGrpSpPr>
            <a:grpSpLocks/>
          </p:cNvGrpSpPr>
          <p:nvPr/>
        </p:nvGrpSpPr>
        <p:grpSpPr bwMode="auto">
          <a:xfrm>
            <a:off x="1220788" y="1328738"/>
            <a:ext cx="5591175" cy="1446212"/>
            <a:chOff x="1220184" y="1329451"/>
            <a:chExt cx="5592001" cy="1445713"/>
          </a:xfrm>
        </p:grpSpPr>
        <p:grpSp>
          <p:nvGrpSpPr>
            <p:cNvPr id="23596" name="مجموعة 17"/>
            <p:cNvGrpSpPr>
              <a:grpSpLocks/>
            </p:cNvGrpSpPr>
            <p:nvPr/>
          </p:nvGrpSpPr>
          <p:grpSpPr bwMode="auto">
            <a:xfrm>
              <a:off x="1220184" y="1331039"/>
              <a:ext cx="5518260" cy="1444125"/>
              <a:chOff x="1220184" y="1393196"/>
              <a:chExt cx="5519828" cy="1381968"/>
            </a:xfrm>
          </p:grpSpPr>
          <p:cxnSp>
            <p:nvCxnSpPr>
              <p:cNvPr id="23598" name="AutoShape 95"/>
              <p:cNvCxnSpPr>
                <a:cxnSpLocks noChangeShapeType="1"/>
              </p:cNvCxnSpPr>
              <p:nvPr/>
            </p:nvCxnSpPr>
            <p:spPr bwMode="auto">
              <a:xfrm flipV="1">
                <a:off x="1220184" y="1393196"/>
                <a:ext cx="3860431" cy="1381968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599" name="AutoShape 95"/>
              <p:cNvCxnSpPr>
                <a:cxnSpLocks noChangeShapeType="1"/>
              </p:cNvCxnSpPr>
              <p:nvPr/>
            </p:nvCxnSpPr>
            <p:spPr bwMode="auto">
              <a:xfrm rot="5400000">
                <a:off x="4397323" y="1586976"/>
                <a:ext cx="346296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600" name="AutoShape 95"/>
              <p:cNvCxnSpPr>
                <a:cxnSpLocks noChangeShapeType="1"/>
              </p:cNvCxnSpPr>
              <p:nvPr/>
            </p:nvCxnSpPr>
            <p:spPr bwMode="auto">
              <a:xfrm rot="5400000">
                <a:off x="5618820" y="1571594"/>
                <a:ext cx="346296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601" name="AutoShape 95"/>
              <p:cNvCxnSpPr>
                <a:cxnSpLocks noChangeShapeType="1"/>
              </p:cNvCxnSpPr>
              <p:nvPr/>
            </p:nvCxnSpPr>
            <p:spPr bwMode="auto">
              <a:xfrm rot="5400000">
                <a:off x="6566070" y="1595046"/>
                <a:ext cx="346296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23597" name="AutoShape 95"/>
            <p:cNvCxnSpPr>
              <a:cxnSpLocks noChangeShapeType="1"/>
            </p:cNvCxnSpPr>
            <p:nvPr/>
          </p:nvCxnSpPr>
          <p:spPr bwMode="auto">
            <a:xfrm>
              <a:off x="5018431" y="1329451"/>
              <a:ext cx="1793754" cy="158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مجموعة 57"/>
          <p:cNvGrpSpPr>
            <a:grpSpLocks/>
          </p:cNvGrpSpPr>
          <p:nvPr/>
        </p:nvGrpSpPr>
        <p:grpSpPr bwMode="auto">
          <a:xfrm>
            <a:off x="3929063" y="1652588"/>
            <a:ext cx="3355975" cy="1462087"/>
            <a:chOff x="3929058" y="1652156"/>
            <a:chExt cx="3355711" cy="1463139"/>
          </a:xfrm>
        </p:grpSpPr>
        <p:grpSp>
          <p:nvGrpSpPr>
            <p:cNvPr id="23586" name="مجموعة 47"/>
            <p:cNvGrpSpPr>
              <a:grpSpLocks/>
            </p:cNvGrpSpPr>
            <p:nvPr/>
          </p:nvGrpSpPr>
          <p:grpSpPr bwMode="auto">
            <a:xfrm>
              <a:off x="5141816" y="1652156"/>
              <a:ext cx="1227319" cy="776712"/>
              <a:chOff x="4559127" y="2332425"/>
              <a:chExt cx="1227319" cy="860832"/>
            </a:xfrm>
          </p:grpSpPr>
          <p:pic>
            <p:nvPicPr>
              <p:cNvPr id="23594" name="صورة 35" descr="http://tbn0.google.com/images?q=tbn:58JJXbIrReNYVM:http://www.djblabcare.co.uk/djb/data/image/819/0/reaction_vials_1_5ml.jpe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59127" y="2332425"/>
                <a:ext cx="1227319" cy="86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95" name="مخطط انسيابي: قرص ممغنط 36"/>
              <p:cNvSpPr>
                <a:spLocks noChangeArrowheads="1"/>
              </p:cNvSpPr>
              <p:nvPr/>
            </p:nvSpPr>
            <p:spPr bwMode="auto">
              <a:xfrm>
                <a:off x="5039843" y="2715016"/>
                <a:ext cx="246724" cy="334768"/>
              </a:xfrm>
              <a:prstGeom prst="flowChartMagneticDisk">
                <a:avLst/>
              </a:prstGeom>
              <a:solidFill>
                <a:srgbClr val="C00000"/>
              </a:solidFill>
              <a:ln w="152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 eaLnBrk="1" hangingPunct="1"/>
                <a:endParaRPr lang="ar-YE" sz="16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587" name="مجموعة 51"/>
            <p:cNvGrpSpPr>
              <a:grpSpLocks/>
            </p:cNvGrpSpPr>
            <p:nvPr/>
          </p:nvGrpSpPr>
          <p:grpSpPr bwMode="auto">
            <a:xfrm>
              <a:off x="6057450" y="1657798"/>
              <a:ext cx="1227319" cy="771070"/>
              <a:chOff x="4559127" y="2332425"/>
              <a:chExt cx="1227319" cy="860832"/>
            </a:xfrm>
          </p:grpSpPr>
          <p:pic>
            <p:nvPicPr>
              <p:cNvPr id="23592" name="صورة 33" descr="http://tbn0.google.com/images?q=tbn:58JJXbIrReNYVM:http://www.djblabcare.co.uk/djb/data/image/819/0/reaction_vials_1_5ml.jpe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59127" y="2332425"/>
                <a:ext cx="1227319" cy="86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93" name="مخطط انسيابي: قرص ممغنط 34"/>
              <p:cNvSpPr>
                <a:spLocks noChangeArrowheads="1"/>
              </p:cNvSpPr>
              <p:nvPr/>
            </p:nvSpPr>
            <p:spPr bwMode="auto">
              <a:xfrm>
                <a:off x="5039843" y="2715016"/>
                <a:ext cx="246724" cy="334768"/>
              </a:xfrm>
              <a:prstGeom prst="flowChartMagneticDisk">
                <a:avLst/>
              </a:prstGeom>
              <a:solidFill>
                <a:srgbClr val="C00000"/>
              </a:solidFill>
              <a:ln w="152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 eaLnBrk="1" hangingPunct="1"/>
                <a:endParaRPr lang="ar-YE" sz="16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588" name="مجموعة 60"/>
            <p:cNvGrpSpPr>
              <a:grpSpLocks/>
            </p:cNvGrpSpPr>
            <p:nvPr/>
          </p:nvGrpSpPr>
          <p:grpSpPr bwMode="auto">
            <a:xfrm>
              <a:off x="3929058" y="1657798"/>
              <a:ext cx="1227319" cy="776712"/>
              <a:chOff x="4559127" y="2332425"/>
              <a:chExt cx="1227319" cy="860832"/>
            </a:xfrm>
          </p:grpSpPr>
          <p:pic>
            <p:nvPicPr>
              <p:cNvPr id="23590" name="صورة 31" descr="http://tbn0.google.com/images?q=tbn:58JJXbIrReNYVM:http://www.djblabcare.co.uk/djb/data/image/819/0/reaction_vials_1_5ml.jpe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59127" y="2332425"/>
                <a:ext cx="1227319" cy="86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91" name="مخطط انسيابي: قرص ممغنط 32"/>
              <p:cNvSpPr>
                <a:spLocks noChangeArrowheads="1"/>
              </p:cNvSpPr>
              <p:nvPr/>
            </p:nvSpPr>
            <p:spPr bwMode="auto">
              <a:xfrm>
                <a:off x="5039843" y="2715016"/>
                <a:ext cx="246724" cy="334768"/>
              </a:xfrm>
              <a:prstGeom prst="flowChartMagneticDisk">
                <a:avLst/>
              </a:prstGeom>
              <a:solidFill>
                <a:srgbClr val="C00000"/>
              </a:solidFill>
              <a:ln w="152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 eaLnBrk="1" hangingPunct="1"/>
                <a:endParaRPr lang="ar-YE" sz="16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23589" name="AutoShape 95"/>
            <p:cNvCxnSpPr>
              <a:cxnSpLocks noChangeShapeType="1"/>
            </p:cNvCxnSpPr>
            <p:nvPr/>
          </p:nvCxnSpPr>
          <p:spPr bwMode="auto">
            <a:xfrm rot="5400000">
              <a:off x="5441208" y="2766628"/>
              <a:ext cx="695746" cy="1588"/>
            </a:xfrm>
            <a:prstGeom prst="straightConnector1">
              <a:avLst/>
            </a:prstGeom>
            <a:noFill/>
            <a:ln w="38100">
              <a:solidFill>
                <a:srgbClr val="17121C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مجموعة 65"/>
          <p:cNvGrpSpPr>
            <a:grpSpLocks/>
          </p:cNvGrpSpPr>
          <p:nvPr/>
        </p:nvGrpSpPr>
        <p:grpSpPr bwMode="auto">
          <a:xfrm>
            <a:off x="228600" y="3505200"/>
            <a:ext cx="2454275" cy="1600200"/>
            <a:chOff x="609600" y="3581400"/>
            <a:chExt cx="2454275" cy="1600200"/>
          </a:xfrm>
        </p:grpSpPr>
        <p:pic>
          <p:nvPicPr>
            <p:cNvPr id="23582" name="Picture 269" descr="http://tbn0.google.com/images?q=tbn:KD6pNpjMt16vmM:http://www.lioninternation.com/images/Micro%2520Tube%25201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57400" y="4495800"/>
              <a:ext cx="914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3" name="صورة 41" descr="http://tbn0.google.com/images?q=tbn:L3qFytPZxwy_ZM:http://www.rpicorp.com/templates/products_imgs/1632271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09600" y="3581400"/>
              <a:ext cx="2454275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مجموعة 67"/>
          <p:cNvGrpSpPr>
            <a:grpSpLocks/>
          </p:cNvGrpSpPr>
          <p:nvPr/>
        </p:nvGrpSpPr>
        <p:grpSpPr bwMode="auto">
          <a:xfrm>
            <a:off x="2819400" y="3276600"/>
            <a:ext cx="5143500" cy="1812925"/>
            <a:chOff x="2819400" y="3276600"/>
            <a:chExt cx="5143500" cy="1812925"/>
          </a:xfrm>
        </p:grpSpPr>
        <p:grpSp>
          <p:nvGrpSpPr>
            <p:cNvPr id="23571" name="مجموعة 62"/>
            <p:cNvGrpSpPr>
              <a:grpSpLocks/>
            </p:cNvGrpSpPr>
            <p:nvPr/>
          </p:nvGrpSpPr>
          <p:grpSpPr bwMode="auto">
            <a:xfrm>
              <a:off x="3429000" y="3276600"/>
              <a:ext cx="4533900" cy="1812925"/>
              <a:chOff x="3243263" y="3429000"/>
              <a:chExt cx="4533900" cy="1812925"/>
            </a:xfrm>
          </p:grpSpPr>
          <p:grpSp>
            <p:nvGrpSpPr>
              <p:cNvPr id="23573" name="مجموعة 57"/>
              <p:cNvGrpSpPr>
                <a:grpSpLocks/>
              </p:cNvGrpSpPr>
              <p:nvPr/>
            </p:nvGrpSpPr>
            <p:grpSpPr bwMode="auto">
              <a:xfrm>
                <a:off x="3581400" y="3429000"/>
                <a:ext cx="4195763" cy="1812925"/>
                <a:chOff x="3581400" y="3429000"/>
                <a:chExt cx="4195763" cy="1812925"/>
              </a:xfrm>
            </p:grpSpPr>
            <p:grpSp>
              <p:nvGrpSpPr>
                <p:cNvPr id="23577" name="مجموعة 52"/>
                <p:cNvGrpSpPr>
                  <a:grpSpLocks/>
                </p:cNvGrpSpPr>
                <p:nvPr/>
              </p:nvGrpSpPr>
              <p:grpSpPr bwMode="auto">
                <a:xfrm>
                  <a:off x="3581400" y="3429000"/>
                  <a:ext cx="4195763" cy="1812925"/>
                  <a:chOff x="3581400" y="3429000"/>
                  <a:chExt cx="4195763" cy="1812925"/>
                </a:xfrm>
              </p:grpSpPr>
              <p:pic>
                <p:nvPicPr>
                  <p:cNvPr id="23579" name="Picture 1" descr="5385_12">
                    <a:hlinkClick r:id="rId10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5943600" y="3429000"/>
                    <a:ext cx="1833563" cy="1812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3580" name="AutoShape 95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3581400" y="3581400"/>
                    <a:ext cx="1249363" cy="11113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17121C"/>
                    </a:solidFill>
                    <a:miter lim="800000"/>
                    <a:headEnd/>
                    <a:tailEnd type="triangle" w="med" len="med"/>
                  </a:ln>
                </p:spPr>
              </p:cxnSp>
              <p:pic>
                <p:nvPicPr>
                  <p:cNvPr id="23581" name="Picture 313" descr="http://tbn0.google.com/images?q=tbn:voCyNH-IiWT7WM:http://nostoc.stanford.edu/jeff/personal/diary/centrifuge.jpg">
                    <a:hlinkClick r:id="rId12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4495800" y="3581400"/>
                    <a:ext cx="1371600" cy="819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3578" name="مربع نص 56"/>
                <p:cNvSpPr txBox="1">
                  <a:spLocks noChangeArrowheads="1"/>
                </p:cNvSpPr>
                <p:nvPr/>
              </p:nvSpPr>
              <p:spPr bwMode="auto">
                <a:xfrm>
                  <a:off x="3657600" y="4419600"/>
                  <a:ext cx="22860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/>
                    <a:t> </a:t>
                  </a:r>
                  <a:endParaRPr lang="ar-EG" sz="16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3574" name="مجموعة 61"/>
              <p:cNvGrpSpPr>
                <a:grpSpLocks/>
              </p:cNvGrpSpPr>
              <p:nvPr/>
            </p:nvGrpSpPr>
            <p:grpSpPr bwMode="auto">
              <a:xfrm>
                <a:off x="3243263" y="3810000"/>
                <a:ext cx="1133474" cy="457200"/>
                <a:chOff x="3243263" y="3810000"/>
                <a:chExt cx="1133474" cy="457200"/>
              </a:xfrm>
            </p:grpSpPr>
            <p:pic>
              <p:nvPicPr>
                <p:cNvPr id="23575" name="صورة 58" descr="http://tbn0.google.com/images?q=tbn:58JJXbIrReNYVM:http://www.djblabcare.co.uk/djb/data/image/819/0/reaction_vials_1_5ml.jpeg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733800" y="3810000"/>
                  <a:ext cx="642937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76" name="صورة 60" descr="http://tbn0.google.com/images?q=tbn:58JJXbIrReNYVM:http://www.djblabcare.co.uk/djb/data/image/819/0/reaction_vials_1_5ml.jpeg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43263" y="3810000"/>
                  <a:ext cx="642937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3572" name="صورة 66" descr="http://tbn0.google.com/images?q=tbn:58JJXbIrReNYVM:http://www.djblabcare.co.uk/djb/data/image/819/0/reaction_vials_1_5ml.jpe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9400" y="3655140"/>
              <a:ext cx="642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مجموعة 43"/>
          <p:cNvGrpSpPr>
            <a:grpSpLocks/>
          </p:cNvGrpSpPr>
          <p:nvPr/>
        </p:nvGrpSpPr>
        <p:grpSpPr bwMode="auto">
          <a:xfrm>
            <a:off x="1219200" y="4267200"/>
            <a:ext cx="5867400" cy="2024063"/>
            <a:chOff x="5666249" y="-1174746"/>
            <a:chExt cx="3897122" cy="2024060"/>
          </a:xfrm>
        </p:grpSpPr>
        <p:sp>
          <p:nvSpPr>
            <p:cNvPr id="70" name="AutoShape 5"/>
            <p:cNvSpPr>
              <a:spLocks noChangeArrowheads="1"/>
            </p:cNvSpPr>
            <p:nvPr/>
          </p:nvSpPr>
          <p:spPr bwMode="auto">
            <a:xfrm>
              <a:off x="6273593" y="-184147"/>
              <a:ext cx="3289778" cy="1033461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>
                  <a:solidFill>
                    <a:srgbClr val="0000FF"/>
                  </a:solidFill>
                  <a:latin typeface="+mn-lt"/>
                </a:rPr>
                <a:t>200µl supernatant were transferred  </a:t>
              </a:r>
              <a:r>
                <a:rPr lang="en-US" sz="1800" b="1" dirty="0" smtClean="0">
                  <a:solidFill>
                    <a:srgbClr val="0000FF"/>
                  </a:solidFill>
                  <a:latin typeface="+mn-lt"/>
                </a:rPr>
                <a:t>into </a:t>
              </a:r>
              <a:endParaRPr lang="en-US" sz="1800" b="1" dirty="0">
                <a:solidFill>
                  <a:srgbClr val="0000FF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1800" b="1" dirty="0">
                  <a:solidFill>
                    <a:srgbClr val="0000FF"/>
                  </a:solidFill>
                  <a:latin typeface="+mn-lt"/>
                </a:rPr>
                <a:t>a 15 ml  plastic tube containing 9.8 ml water </a:t>
              </a:r>
              <a:endParaRPr lang="ar-EG" sz="18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3570" name="Line 6"/>
            <p:cNvSpPr>
              <a:spLocks noChangeShapeType="1"/>
            </p:cNvSpPr>
            <p:nvPr/>
          </p:nvSpPr>
          <p:spPr bwMode="auto">
            <a:xfrm>
              <a:off x="5666249" y="-1174746"/>
              <a:ext cx="657956" cy="1262061"/>
            </a:xfrm>
            <a:prstGeom prst="line">
              <a:avLst/>
            </a:prstGeom>
            <a:noFill/>
            <a:ln w="34925" cap="sq">
              <a:solidFill>
                <a:srgbClr val="FF0000"/>
              </a:solidFill>
              <a:round/>
              <a:headEnd type="arrow" w="med" len="med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24" name="مجموعة 49"/>
          <p:cNvGrpSpPr>
            <a:grpSpLocks/>
          </p:cNvGrpSpPr>
          <p:nvPr/>
        </p:nvGrpSpPr>
        <p:grpSpPr bwMode="auto">
          <a:xfrm>
            <a:off x="3048000" y="2667000"/>
            <a:ext cx="3429000" cy="838200"/>
            <a:chOff x="-3352800" y="1524000"/>
            <a:chExt cx="3429000" cy="838200"/>
          </a:xfrm>
        </p:grpSpPr>
        <p:sp>
          <p:nvSpPr>
            <p:cNvPr id="23567" name="AutoShape 5"/>
            <p:cNvSpPr>
              <a:spLocks noChangeArrowheads="1"/>
            </p:cNvSpPr>
            <p:nvPr/>
          </p:nvSpPr>
          <p:spPr bwMode="auto">
            <a:xfrm>
              <a:off x="-3352800" y="1524000"/>
              <a:ext cx="3124200" cy="500062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Centrifuge  at 10000 rpm for 5 min</a:t>
              </a:r>
              <a:endParaRPr lang="ar-EG" sz="1400" b="1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cxnSp>
          <p:nvCxnSpPr>
            <p:cNvPr id="23568" name="AutoShape 95"/>
            <p:cNvCxnSpPr>
              <a:cxnSpLocks noChangeShapeType="1"/>
            </p:cNvCxnSpPr>
            <p:nvPr/>
          </p:nvCxnSpPr>
          <p:spPr bwMode="auto">
            <a:xfrm>
              <a:off x="-457200" y="1981200"/>
              <a:ext cx="533400" cy="381000"/>
            </a:xfrm>
            <a:prstGeom prst="straightConnector1">
              <a:avLst/>
            </a:prstGeom>
            <a:noFill/>
            <a:ln w="38100">
              <a:solidFill>
                <a:srgbClr val="17121C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e">
  <a:themeElements>
    <a:clrScheme name="Serene 1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E1B7B7"/>
      </a:accent1>
      <a:accent2>
        <a:srgbClr val="B3E1B3"/>
      </a:accent2>
      <a:accent3>
        <a:srgbClr val="D1DBD1"/>
      </a:accent3>
      <a:accent4>
        <a:srgbClr val="2A2A2A"/>
      </a:accent4>
      <a:accent5>
        <a:srgbClr val="EED8D8"/>
      </a:accent5>
      <a:accent6>
        <a:srgbClr val="A2CCA2"/>
      </a:accent6>
      <a:hlink>
        <a:srgbClr val="4282A6"/>
      </a:hlink>
      <a:folHlink>
        <a:srgbClr val="DD6BCA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4282A6"/>
        </a:hlink>
        <a:folHlink>
          <a:srgbClr val="DD6B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3A7392"/>
        </a:hlink>
        <a:folHlink>
          <a:srgbClr val="EB69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8C8CE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737373"/>
        </a:accent6>
        <a:hlink>
          <a:srgbClr val="838383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CD's HD:Applications:Microsoft Office:Templates:Presentation Designs:Serene</Template>
  <TotalTime>2788</TotalTime>
  <Words>2642</Words>
  <Application>Microsoft PowerPoint</Application>
  <PresentationFormat>On-screen Show (4:3)</PresentationFormat>
  <Paragraphs>561</Paragraphs>
  <Slides>34</Slides>
  <Notes>7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Serene</vt:lpstr>
      <vt:lpstr>Photo Editor Photo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جدول رقم 3. تركيزات العناصر المعدنية السامة في أغذية الأطفال</vt:lpstr>
      <vt:lpstr>Slide 15</vt:lpstr>
      <vt:lpstr>Slide 16</vt:lpstr>
      <vt:lpstr>Slide 17</vt:lpstr>
      <vt:lpstr>Slide 18</vt:lpstr>
      <vt:lpstr>Slide 19</vt:lpstr>
      <vt:lpstr>تركيزات العناصر المعدنية الغذائية في أغذية الأطفال </vt:lpstr>
      <vt:lpstr>Slide 21</vt:lpstr>
      <vt:lpstr>Slide 22</vt:lpstr>
      <vt:lpstr>Slide 23</vt:lpstr>
      <vt:lpstr>Slide 24</vt:lpstr>
      <vt:lpstr> جدول (12) تركيزات العناصر المعدنية الغذائية في أغذية الأطفال لكل 100 كيلو كالوري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bmb, 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Metals contaminating Babies Processed Foods</dc:title>
  <dc:creator>Mustafa</dc:creator>
  <cp:lastModifiedBy>Balqum</cp:lastModifiedBy>
  <cp:revision>286</cp:revision>
  <dcterms:created xsi:type="dcterms:W3CDTF">1999-10-10T11:30:25Z</dcterms:created>
  <dcterms:modified xsi:type="dcterms:W3CDTF">2011-04-02T21:23:28Z</dcterms:modified>
</cp:coreProperties>
</file>