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80" r:id="rId22"/>
    <p:sldId id="279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1" r:id="rId33"/>
    <p:sldId id="290" r:id="rId34"/>
    <p:sldId id="292" r:id="rId35"/>
    <p:sldId id="296" r:id="rId36"/>
    <p:sldId id="297" r:id="rId37"/>
    <p:sldId id="293" r:id="rId38"/>
    <p:sldId id="294" r:id="rId39"/>
    <p:sldId id="295" r:id="rId40"/>
    <p:sldId id="298" r:id="rId41"/>
    <p:sldId id="301" r:id="rId42"/>
    <p:sldId id="302" r:id="rId43"/>
    <p:sldId id="303" r:id="rId44"/>
    <p:sldId id="304" r:id="rId45"/>
    <p:sldId id="300" r:id="rId46"/>
    <p:sldId id="299" r:id="rId47"/>
    <p:sldId id="305" r:id="rId48"/>
    <p:sldId id="306" r:id="rId49"/>
    <p:sldId id="308" r:id="rId50"/>
    <p:sldId id="309" r:id="rId51"/>
    <p:sldId id="310" r:id="rId52"/>
    <p:sldId id="311" r:id="rId53"/>
    <p:sldId id="307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7B208F-D19F-4AFB-8565-7486276A37C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6137A8-32CF-4AF7-99C2-7D19A860775F}">
      <dgm:prSet phldrT="[Text]"/>
      <dgm:spPr/>
      <dgm:t>
        <a:bodyPr/>
        <a:lstStyle/>
        <a:p>
          <a:r>
            <a:rPr lang="ar-AE" dirty="0" smtClean="0"/>
            <a:t>مناهج الترجمه الآليه</a:t>
          </a:r>
          <a:endParaRPr lang="en-US" dirty="0"/>
        </a:p>
      </dgm:t>
    </dgm:pt>
    <dgm:pt modelId="{639C6432-563E-4514-8521-B19CDDC245FC}" type="parTrans" cxnId="{1EF1F92B-6F98-4FEF-93F4-AAB7D414568D}">
      <dgm:prSet/>
      <dgm:spPr/>
      <dgm:t>
        <a:bodyPr/>
        <a:lstStyle/>
        <a:p>
          <a:endParaRPr lang="en-US"/>
        </a:p>
      </dgm:t>
    </dgm:pt>
    <dgm:pt modelId="{084D336B-8373-474C-8638-BEB6CA790A05}" type="sibTrans" cxnId="{1EF1F92B-6F98-4FEF-93F4-AAB7D414568D}">
      <dgm:prSet/>
      <dgm:spPr/>
      <dgm:t>
        <a:bodyPr/>
        <a:lstStyle/>
        <a:p>
          <a:endParaRPr lang="en-US"/>
        </a:p>
      </dgm:t>
    </dgm:pt>
    <dgm:pt modelId="{A1D4B423-6DA0-46A1-A9BF-D5209B2F5006}">
      <dgm:prSet phldrT="[Text]"/>
      <dgm:spPr/>
      <dgm:t>
        <a:bodyPr/>
        <a:lstStyle/>
        <a:p>
          <a:r>
            <a:rPr lang="ar-AE" dirty="0" smtClean="0"/>
            <a:t>الترجمة القائمة على القواعد</a:t>
          </a:r>
          <a:endParaRPr lang="en-US" dirty="0"/>
        </a:p>
      </dgm:t>
    </dgm:pt>
    <dgm:pt modelId="{BDBF0106-A75B-4736-82C2-3F5ED4F3E996}" type="parTrans" cxnId="{27E8CA55-0472-4D22-B92A-13A65E1372DD}">
      <dgm:prSet/>
      <dgm:spPr/>
      <dgm:t>
        <a:bodyPr/>
        <a:lstStyle/>
        <a:p>
          <a:endParaRPr lang="en-US"/>
        </a:p>
      </dgm:t>
    </dgm:pt>
    <dgm:pt modelId="{D444EC0F-BD2A-431E-A756-6992FA9F3E21}" type="sibTrans" cxnId="{27E8CA55-0472-4D22-B92A-13A65E1372DD}">
      <dgm:prSet/>
      <dgm:spPr/>
      <dgm:t>
        <a:bodyPr/>
        <a:lstStyle/>
        <a:p>
          <a:endParaRPr lang="en-US"/>
        </a:p>
      </dgm:t>
    </dgm:pt>
    <dgm:pt modelId="{C85A27B8-1C65-495C-BD35-A236FE475C81}">
      <dgm:prSet phldrT="[Text]"/>
      <dgm:spPr/>
      <dgm:t>
        <a:bodyPr/>
        <a:lstStyle/>
        <a:p>
          <a:r>
            <a:rPr lang="ar-AE" dirty="0" smtClean="0"/>
            <a:t>إنترلينغوا: الترجمة من المعني</a:t>
          </a:r>
          <a:endParaRPr lang="en-US" dirty="0"/>
        </a:p>
      </dgm:t>
    </dgm:pt>
    <dgm:pt modelId="{6BB6D9F2-D395-423D-AC10-8ABAC84CBF91}" type="parTrans" cxnId="{AC4F19E6-156A-42D4-A225-A13B5F6A81D7}">
      <dgm:prSet/>
      <dgm:spPr/>
      <dgm:t>
        <a:bodyPr/>
        <a:lstStyle/>
        <a:p>
          <a:endParaRPr lang="en-US"/>
        </a:p>
      </dgm:t>
    </dgm:pt>
    <dgm:pt modelId="{3A1C43E0-D00B-448C-A148-79566AD68FF5}" type="sibTrans" cxnId="{AC4F19E6-156A-42D4-A225-A13B5F6A81D7}">
      <dgm:prSet/>
      <dgm:spPr/>
      <dgm:t>
        <a:bodyPr/>
        <a:lstStyle/>
        <a:p>
          <a:endParaRPr lang="en-US"/>
        </a:p>
      </dgm:t>
    </dgm:pt>
    <dgm:pt modelId="{3CDCD9FC-805B-4BCA-A756-1A2C892DD719}">
      <dgm:prSet phldrT="[Text]"/>
      <dgm:spPr/>
      <dgm:t>
        <a:bodyPr/>
        <a:lstStyle/>
        <a:p>
          <a:r>
            <a:rPr lang="ar-AE" dirty="0" smtClean="0"/>
            <a:t>الترجمة الإحصائية</a:t>
          </a:r>
          <a:endParaRPr lang="en-US" dirty="0"/>
        </a:p>
      </dgm:t>
    </dgm:pt>
    <dgm:pt modelId="{CBA56A2D-104C-491C-AB30-5917E284B7BC}" type="parTrans" cxnId="{4A76A5FF-7625-4E79-B5C3-D9A01D58DD5D}">
      <dgm:prSet/>
      <dgm:spPr/>
      <dgm:t>
        <a:bodyPr/>
        <a:lstStyle/>
        <a:p>
          <a:endParaRPr lang="en-US"/>
        </a:p>
      </dgm:t>
    </dgm:pt>
    <dgm:pt modelId="{FCAD613F-FF5F-4577-979D-95AFB46F22B0}" type="sibTrans" cxnId="{4A76A5FF-7625-4E79-B5C3-D9A01D58DD5D}">
      <dgm:prSet/>
      <dgm:spPr/>
      <dgm:t>
        <a:bodyPr/>
        <a:lstStyle/>
        <a:p>
          <a:endParaRPr lang="en-US"/>
        </a:p>
      </dgm:t>
    </dgm:pt>
    <dgm:pt modelId="{754BECDA-2190-42E2-9DE7-186511DB07D1}">
      <dgm:prSet phldrT="[Text]"/>
      <dgm:spPr/>
      <dgm:t>
        <a:bodyPr/>
        <a:lstStyle/>
        <a:p>
          <a:r>
            <a:rPr lang="ar-AE" dirty="0" smtClean="0"/>
            <a:t>الترجمة القائمة على المتن</a:t>
          </a:r>
          <a:endParaRPr lang="en-US" dirty="0"/>
        </a:p>
      </dgm:t>
    </dgm:pt>
    <dgm:pt modelId="{FE7113ED-7EFD-4CC0-9008-52C058BB839E}" type="parTrans" cxnId="{A343E3E9-036A-4F2E-83A7-0259B9C9C72B}">
      <dgm:prSet/>
      <dgm:spPr/>
      <dgm:t>
        <a:bodyPr/>
        <a:lstStyle/>
        <a:p>
          <a:endParaRPr lang="en-US"/>
        </a:p>
      </dgm:t>
    </dgm:pt>
    <dgm:pt modelId="{E20CB86C-39BE-45FA-B255-4923FBD09639}" type="sibTrans" cxnId="{A343E3E9-036A-4F2E-83A7-0259B9C9C72B}">
      <dgm:prSet/>
      <dgm:spPr/>
      <dgm:t>
        <a:bodyPr/>
        <a:lstStyle/>
        <a:p>
          <a:endParaRPr lang="en-US"/>
        </a:p>
      </dgm:t>
    </dgm:pt>
    <dgm:pt modelId="{3FC2616F-40B7-4F01-B61B-8C4458DDF9FE}">
      <dgm:prSet phldrT="[Text]"/>
      <dgm:spPr/>
      <dgm:t>
        <a:bodyPr/>
        <a:lstStyle/>
        <a:p>
          <a:r>
            <a:rPr lang="ar-AE" dirty="0" smtClean="0"/>
            <a:t>النقل: الترجمة من التحليل النحوي</a:t>
          </a:r>
          <a:endParaRPr lang="en-US" dirty="0"/>
        </a:p>
      </dgm:t>
    </dgm:pt>
    <dgm:pt modelId="{7305D48E-F005-4957-AC77-CE2349E1DA77}" type="parTrans" cxnId="{F17086C5-1ADA-4635-892F-A6A4EEE2C5F1}">
      <dgm:prSet/>
      <dgm:spPr/>
      <dgm:t>
        <a:bodyPr/>
        <a:lstStyle/>
        <a:p>
          <a:endParaRPr lang="en-US"/>
        </a:p>
      </dgm:t>
    </dgm:pt>
    <dgm:pt modelId="{A3477054-9312-4D4B-9EEB-EE56FD9C74A2}" type="sibTrans" cxnId="{F17086C5-1ADA-4635-892F-A6A4EEE2C5F1}">
      <dgm:prSet/>
      <dgm:spPr/>
      <dgm:t>
        <a:bodyPr/>
        <a:lstStyle/>
        <a:p>
          <a:endParaRPr lang="en-US"/>
        </a:p>
      </dgm:t>
    </dgm:pt>
    <dgm:pt modelId="{AD0FE65E-38FA-4FF2-9B80-106B17BCDA26}">
      <dgm:prSet phldrT="[Text]"/>
      <dgm:spPr/>
      <dgm:t>
        <a:bodyPr/>
        <a:lstStyle/>
        <a:p>
          <a:r>
            <a:rPr lang="ar-AE" dirty="0" smtClean="0"/>
            <a:t>الترجمة المباشرة</a:t>
          </a:r>
          <a:endParaRPr lang="en-US" dirty="0"/>
        </a:p>
      </dgm:t>
    </dgm:pt>
    <dgm:pt modelId="{35DE690D-AC12-4D79-801B-3E940E820269}" type="parTrans" cxnId="{174BDAD5-FCE1-4B36-8EE8-3570A40C4A66}">
      <dgm:prSet/>
      <dgm:spPr/>
      <dgm:t>
        <a:bodyPr/>
        <a:lstStyle/>
        <a:p>
          <a:endParaRPr lang="en-US"/>
        </a:p>
      </dgm:t>
    </dgm:pt>
    <dgm:pt modelId="{137E78FD-630F-429E-8FE2-9E1F09EDE90E}" type="sibTrans" cxnId="{174BDAD5-FCE1-4B36-8EE8-3570A40C4A66}">
      <dgm:prSet/>
      <dgm:spPr/>
      <dgm:t>
        <a:bodyPr/>
        <a:lstStyle/>
        <a:p>
          <a:endParaRPr lang="en-US"/>
        </a:p>
      </dgm:t>
    </dgm:pt>
    <dgm:pt modelId="{FC50A005-9A59-4C58-ACF0-4E0565B65D04}" type="pres">
      <dgm:prSet presAssocID="{417B208F-D19F-4AFB-8565-7486276A37C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857D451-BA2D-47DC-BD2C-B183B8E5813C}" type="pres">
      <dgm:prSet presAssocID="{146137A8-32CF-4AF7-99C2-7D19A860775F}" presName="hierRoot1" presStyleCnt="0"/>
      <dgm:spPr/>
    </dgm:pt>
    <dgm:pt modelId="{FDC1C67D-C722-46D2-9344-B0DA3A1C9313}" type="pres">
      <dgm:prSet presAssocID="{146137A8-32CF-4AF7-99C2-7D19A860775F}" presName="composite" presStyleCnt="0"/>
      <dgm:spPr/>
    </dgm:pt>
    <dgm:pt modelId="{6D6C54DA-B038-4512-9C9A-DACBFBA98CCE}" type="pres">
      <dgm:prSet presAssocID="{146137A8-32CF-4AF7-99C2-7D19A860775F}" presName="background" presStyleLbl="node0" presStyleIdx="0" presStyleCnt="1"/>
      <dgm:spPr/>
    </dgm:pt>
    <dgm:pt modelId="{C11F8BF5-F88B-4EF7-BD06-4FA7CB202843}" type="pres">
      <dgm:prSet presAssocID="{146137A8-32CF-4AF7-99C2-7D19A860775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4B4846-C017-47CD-BE04-AB525F7FD7A3}" type="pres">
      <dgm:prSet presAssocID="{146137A8-32CF-4AF7-99C2-7D19A860775F}" presName="hierChild2" presStyleCnt="0"/>
      <dgm:spPr/>
    </dgm:pt>
    <dgm:pt modelId="{2D78D042-05FE-4896-9C0A-62F1A9B9B3C4}" type="pres">
      <dgm:prSet presAssocID="{BDBF0106-A75B-4736-82C2-3F5ED4F3E996}" presName="Name10" presStyleLbl="parChTrans1D2" presStyleIdx="0" presStyleCnt="2"/>
      <dgm:spPr/>
      <dgm:t>
        <a:bodyPr/>
        <a:lstStyle/>
        <a:p>
          <a:endParaRPr lang="en-US"/>
        </a:p>
      </dgm:t>
    </dgm:pt>
    <dgm:pt modelId="{7C6AFD82-F167-49A2-B704-3B12F1668BDF}" type="pres">
      <dgm:prSet presAssocID="{A1D4B423-6DA0-46A1-A9BF-D5209B2F5006}" presName="hierRoot2" presStyleCnt="0"/>
      <dgm:spPr/>
    </dgm:pt>
    <dgm:pt modelId="{DBD8375C-BE6A-48D4-9C72-13CBE10F26E1}" type="pres">
      <dgm:prSet presAssocID="{A1D4B423-6DA0-46A1-A9BF-D5209B2F5006}" presName="composite2" presStyleCnt="0"/>
      <dgm:spPr/>
    </dgm:pt>
    <dgm:pt modelId="{81B67652-6B94-43A7-A10D-FD5F7B0FDC53}" type="pres">
      <dgm:prSet presAssocID="{A1D4B423-6DA0-46A1-A9BF-D5209B2F5006}" presName="background2" presStyleLbl="node2" presStyleIdx="0" presStyleCnt="2"/>
      <dgm:spPr/>
    </dgm:pt>
    <dgm:pt modelId="{2016435A-11D2-4380-9AD1-3118254432B5}" type="pres">
      <dgm:prSet presAssocID="{A1D4B423-6DA0-46A1-A9BF-D5209B2F500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33399D-F296-4749-B9EC-48878CE13CD9}" type="pres">
      <dgm:prSet presAssocID="{A1D4B423-6DA0-46A1-A9BF-D5209B2F5006}" presName="hierChild3" presStyleCnt="0"/>
      <dgm:spPr/>
    </dgm:pt>
    <dgm:pt modelId="{BBCF362C-64B3-4E91-85DE-DDED7716550C}" type="pres">
      <dgm:prSet presAssocID="{6BB6D9F2-D395-423D-AC10-8ABAC84CBF91}" presName="Name17" presStyleLbl="parChTrans1D3" presStyleIdx="0" presStyleCnt="4"/>
      <dgm:spPr/>
      <dgm:t>
        <a:bodyPr/>
        <a:lstStyle/>
        <a:p>
          <a:endParaRPr lang="en-US"/>
        </a:p>
      </dgm:t>
    </dgm:pt>
    <dgm:pt modelId="{EEE1A430-570C-47F3-A666-8CA0C71CFADD}" type="pres">
      <dgm:prSet presAssocID="{C85A27B8-1C65-495C-BD35-A236FE475C81}" presName="hierRoot3" presStyleCnt="0"/>
      <dgm:spPr/>
    </dgm:pt>
    <dgm:pt modelId="{084F27AA-7789-4421-864B-63B861740C07}" type="pres">
      <dgm:prSet presAssocID="{C85A27B8-1C65-495C-BD35-A236FE475C81}" presName="composite3" presStyleCnt="0"/>
      <dgm:spPr/>
    </dgm:pt>
    <dgm:pt modelId="{36095F6B-05F3-450F-9A38-AC39AD97ED24}" type="pres">
      <dgm:prSet presAssocID="{C85A27B8-1C65-495C-BD35-A236FE475C81}" presName="background3" presStyleLbl="node3" presStyleIdx="0" presStyleCnt="4"/>
      <dgm:spPr/>
    </dgm:pt>
    <dgm:pt modelId="{FECD3B96-6203-419B-9AC2-DE6E7948D9BE}" type="pres">
      <dgm:prSet presAssocID="{C85A27B8-1C65-495C-BD35-A236FE475C81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9722F0-165C-4642-BD9C-FCA22C282A37}" type="pres">
      <dgm:prSet presAssocID="{C85A27B8-1C65-495C-BD35-A236FE475C81}" presName="hierChild4" presStyleCnt="0"/>
      <dgm:spPr/>
    </dgm:pt>
    <dgm:pt modelId="{81CC5A4A-48BC-4B53-A0C8-2A306D1CB0F6}" type="pres">
      <dgm:prSet presAssocID="{7305D48E-F005-4957-AC77-CE2349E1DA77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A2ED536-4A5C-4CAE-8B56-F7E9706C1327}" type="pres">
      <dgm:prSet presAssocID="{3FC2616F-40B7-4F01-B61B-8C4458DDF9FE}" presName="hierRoot3" presStyleCnt="0"/>
      <dgm:spPr/>
    </dgm:pt>
    <dgm:pt modelId="{DE9F6F2A-A915-4BCA-912E-6B99BDEA4848}" type="pres">
      <dgm:prSet presAssocID="{3FC2616F-40B7-4F01-B61B-8C4458DDF9FE}" presName="composite3" presStyleCnt="0"/>
      <dgm:spPr/>
    </dgm:pt>
    <dgm:pt modelId="{77AF466A-6B29-4241-BE04-6BCEF8CA5B11}" type="pres">
      <dgm:prSet presAssocID="{3FC2616F-40B7-4F01-B61B-8C4458DDF9FE}" presName="background3" presStyleLbl="node3" presStyleIdx="1" presStyleCnt="4"/>
      <dgm:spPr/>
    </dgm:pt>
    <dgm:pt modelId="{CFB50EF5-4C48-4FD1-9AC2-D021D4E57178}" type="pres">
      <dgm:prSet presAssocID="{3FC2616F-40B7-4F01-B61B-8C4458DDF9FE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18586B-EC21-4D18-BB24-08F031961445}" type="pres">
      <dgm:prSet presAssocID="{3FC2616F-40B7-4F01-B61B-8C4458DDF9FE}" presName="hierChild4" presStyleCnt="0"/>
      <dgm:spPr/>
    </dgm:pt>
    <dgm:pt modelId="{E6EBA7AA-282A-4652-A644-35885C1F4B5D}" type="pres">
      <dgm:prSet presAssocID="{35DE690D-AC12-4D79-801B-3E940E820269}" presName="Name17" presStyleLbl="parChTrans1D3" presStyleIdx="2" presStyleCnt="4"/>
      <dgm:spPr/>
      <dgm:t>
        <a:bodyPr/>
        <a:lstStyle/>
        <a:p>
          <a:endParaRPr lang="en-US"/>
        </a:p>
      </dgm:t>
    </dgm:pt>
    <dgm:pt modelId="{BA648988-5FE3-4EDC-9235-E2CCE33BA538}" type="pres">
      <dgm:prSet presAssocID="{AD0FE65E-38FA-4FF2-9B80-106B17BCDA26}" presName="hierRoot3" presStyleCnt="0"/>
      <dgm:spPr/>
    </dgm:pt>
    <dgm:pt modelId="{9D7A1BA5-9CC3-420C-8D73-6AD12EF0F586}" type="pres">
      <dgm:prSet presAssocID="{AD0FE65E-38FA-4FF2-9B80-106B17BCDA26}" presName="composite3" presStyleCnt="0"/>
      <dgm:spPr/>
    </dgm:pt>
    <dgm:pt modelId="{8BFEB8A9-CE5E-4250-828F-CFB6812E18B2}" type="pres">
      <dgm:prSet presAssocID="{AD0FE65E-38FA-4FF2-9B80-106B17BCDA26}" presName="background3" presStyleLbl="node3" presStyleIdx="2" presStyleCnt="4"/>
      <dgm:spPr/>
    </dgm:pt>
    <dgm:pt modelId="{2391BFED-8F2C-498F-9C05-6B295C200571}" type="pres">
      <dgm:prSet presAssocID="{AD0FE65E-38FA-4FF2-9B80-106B17BCDA26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E7C952-733C-48EE-AD8A-DCC9A36DCFC1}" type="pres">
      <dgm:prSet presAssocID="{AD0FE65E-38FA-4FF2-9B80-106B17BCDA26}" presName="hierChild4" presStyleCnt="0"/>
      <dgm:spPr/>
    </dgm:pt>
    <dgm:pt modelId="{596C06FD-D9F1-4776-8188-FFE282B30479}" type="pres">
      <dgm:prSet presAssocID="{FE7113ED-7EFD-4CC0-9008-52C058BB839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9827015E-933E-47CD-B5D0-DBF2FB0112A9}" type="pres">
      <dgm:prSet presAssocID="{754BECDA-2190-42E2-9DE7-186511DB07D1}" presName="hierRoot2" presStyleCnt="0"/>
      <dgm:spPr/>
    </dgm:pt>
    <dgm:pt modelId="{ED5B0320-366D-4889-968B-C943D695CF7D}" type="pres">
      <dgm:prSet presAssocID="{754BECDA-2190-42E2-9DE7-186511DB07D1}" presName="composite2" presStyleCnt="0"/>
      <dgm:spPr/>
    </dgm:pt>
    <dgm:pt modelId="{41DE47D5-93A4-4E83-9214-3EC50B81468F}" type="pres">
      <dgm:prSet presAssocID="{754BECDA-2190-42E2-9DE7-186511DB07D1}" presName="background2" presStyleLbl="node2" presStyleIdx="1" presStyleCnt="2"/>
      <dgm:spPr/>
    </dgm:pt>
    <dgm:pt modelId="{5B1B4CC4-9F64-4303-9FDD-7BA97DB7083C}" type="pres">
      <dgm:prSet presAssocID="{754BECDA-2190-42E2-9DE7-186511DB07D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B93AD5-A3CD-414C-A0F9-8AE989F6907C}" type="pres">
      <dgm:prSet presAssocID="{754BECDA-2190-42E2-9DE7-186511DB07D1}" presName="hierChild3" presStyleCnt="0"/>
      <dgm:spPr/>
    </dgm:pt>
    <dgm:pt modelId="{50ED1B81-7812-410E-807D-5C04221B3235}" type="pres">
      <dgm:prSet presAssocID="{CBA56A2D-104C-491C-AB30-5917E284B7BC}" presName="Name17" presStyleLbl="parChTrans1D3" presStyleIdx="3" presStyleCnt="4"/>
      <dgm:spPr/>
      <dgm:t>
        <a:bodyPr/>
        <a:lstStyle/>
        <a:p>
          <a:endParaRPr lang="en-US"/>
        </a:p>
      </dgm:t>
    </dgm:pt>
    <dgm:pt modelId="{3F0F5092-9461-4FF5-A865-94CBB66C50FD}" type="pres">
      <dgm:prSet presAssocID="{3CDCD9FC-805B-4BCA-A756-1A2C892DD719}" presName="hierRoot3" presStyleCnt="0"/>
      <dgm:spPr/>
    </dgm:pt>
    <dgm:pt modelId="{10F8ADE6-CEEF-454D-8E24-A40C132D2AE5}" type="pres">
      <dgm:prSet presAssocID="{3CDCD9FC-805B-4BCA-A756-1A2C892DD719}" presName="composite3" presStyleCnt="0"/>
      <dgm:spPr/>
    </dgm:pt>
    <dgm:pt modelId="{2C5458A1-CD58-481F-AC8B-99A1CD091809}" type="pres">
      <dgm:prSet presAssocID="{3CDCD9FC-805B-4BCA-A756-1A2C892DD719}" presName="background3" presStyleLbl="node3" presStyleIdx="3" presStyleCnt="4"/>
      <dgm:spPr/>
    </dgm:pt>
    <dgm:pt modelId="{09819D5F-EAF4-4EC1-B1B4-613C2420F7E5}" type="pres">
      <dgm:prSet presAssocID="{3CDCD9FC-805B-4BCA-A756-1A2C892DD719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958C1A-4D12-40EF-B0E6-09554E92C276}" type="pres">
      <dgm:prSet presAssocID="{3CDCD9FC-805B-4BCA-A756-1A2C892DD719}" presName="hierChild4" presStyleCnt="0"/>
      <dgm:spPr/>
    </dgm:pt>
  </dgm:ptLst>
  <dgm:cxnLst>
    <dgm:cxn modelId="{AC4F19E6-156A-42D4-A225-A13B5F6A81D7}" srcId="{A1D4B423-6DA0-46A1-A9BF-D5209B2F5006}" destId="{C85A27B8-1C65-495C-BD35-A236FE475C81}" srcOrd="0" destOrd="0" parTransId="{6BB6D9F2-D395-423D-AC10-8ABAC84CBF91}" sibTransId="{3A1C43E0-D00B-448C-A148-79566AD68FF5}"/>
    <dgm:cxn modelId="{39C7DC1D-06C5-4224-B82B-81C1265806A5}" type="presOf" srcId="{754BECDA-2190-42E2-9DE7-186511DB07D1}" destId="{5B1B4CC4-9F64-4303-9FDD-7BA97DB7083C}" srcOrd="0" destOrd="0" presId="urn:microsoft.com/office/officeart/2005/8/layout/hierarchy1"/>
    <dgm:cxn modelId="{F17086C5-1ADA-4635-892F-A6A4EEE2C5F1}" srcId="{A1D4B423-6DA0-46A1-A9BF-D5209B2F5006}" destId="{3FC2616F-40B7-4F01-B61B-8C4458DDF9FE}" srcOrd="1" destOrd="0" parTransId="{7305D48E-F005-4957-AC77-CE2349E1DA77}" sibTransId="{A3477054-9312-4D4B-9EEB-EE56FD9C74A2}"/>
    <dgm:cxn modelId="{66CBEA75-F97F-44E8-8533-699A8DC82667}" type="presOf" srcId="{FE7113ED-7EFD-4CC0-9008-52C058BB839E}" destId="{596C06FD-D9F1-4776-8188-FFE282B30479}" srcOrd="0" destOrd="0" presId="urn:microsoft.com/office/officeart/2005/8/layout/hierarchy1"/>
    <dgm:cxn modelId="{4A76A5FF-7625-4E79-B5C3-D9A01D58DD5D}" srcId="{754BECDA-2190-42E2-9DE7-186511DB07D1}" destId="{3CDCD9FC-805B-4BCA-A756-1A2C892DD719}" srcOrd="0" destOrd="0" parTransId="{CBA56A2D-104C-491C-AB30-5917E284B7BC}" sibTransId="{FCAD613F-FF5F-4577-979D-95AFB46F22B0}"/>
    <dgm:cxn modelId="{D69EE047-B917-432A-8772-6104135DF9CA}" type="presOf" srcId="{BDBF0106-A75B-4736-82C2-3F5ED4F3E996}" destId="{2D78D042-05FE-4896-9C0A-62F1A9B9B3C4}" srcOrd="0" destOrd="0" presId="urn:microsoft.com/office/officeart/2005/8/layout/hierarchy1"/>
    <dgm:cxn modelId="{ABC515BA-80A6-467B-9175-393F901003D9}" type="presOf" srcId="{3FC2616F-40B7-4F01-B61B-8C4458DDF9FE}" destId="{CFB50EF5-4C48-4FD1-9AC2-D021D4E57178}" srcOrd="0" destOrd="0" presId="urn:microsoft.com/office/officeart/2005/8/layout/hierarchy1"/>
    <dgm:cxn modelId="{5CFF6616-D22D-44E4-9EFA-C6BFBC89C9CC}" type="presOf" srcId="{417B208F-D19F-4AFB-8565-7486276A37C9}" destId="{FC50A005-9A59-4C58-ACF0-4E0565B65D04}" srcOrd="0" destOrd="0" presId="urn:microsoft.com/office/officeart/2005/8/layout/hierarchy1"/>
    <dgm:cxn modelId="{072ADC75-0712-4B0C-A82A-2AA4ADBDE8C3}" type="presOf" srcId="{C85A27B8-1C65-495C-BD35-A236FE475C81}" destId="{FECD3B96-6203-419B-9AC2-DE6E7948D9BE}" srcOrd="0" destOrd="0" presId="urn:microsoft.com/office/officeart/2005/8/layout/hierarchy1"/>
    <dgm:cxn modelId="{126118F3-FB77-4FB4-956D-72B96F637FE1}" type="presOf" srcId="{35DE690D-AC12-4D79-801B-3E940E820269}" destId="{E6EBA7AA-282A-4652-A644-35885C1F4B5D}" srcOrd="0" destOrd="0" presId="urn:microsoft.com/office/officeart/2005/8/layout/hierarchy1"/>
    <dgm:cxn modelId="{EF850F3E-065F-43FD-8955-234A1959F93E}" type="presOf" srcId="{3CDCD9FC-805B-4BCA-A756-1A2C892DD719}" destId="{09819D5F-EAF4-4EC1-B1B4-613C2420F7E5}" srcOrd="0" destOrd="0" presId="urn:microsoft.com/office/officeart/2005/8/layout/hierarchy1"/>
    <dgm:cxn modelId="{174BDAD5-FCE1-4B36-8EE8-3570A40C4A66}" srcId="{A1D4B423-6DA0-46A1-A9BF-D5209B2F5006}" destId="{AD0FE65E-38FA-4FF2-9B80-106B17BCDA26}" srcOrd="2" destOrd="0" parTransId="{35DE690D-AC12-4D79-801B-3E940E820269}" sibTransId="{137E78FD-630F-429E-8FE2-9E1F09EDE90E}"/>
    <dgm:cxn modelId="{7890D805-E4B2-4E25-9860-A51E07E6C4CD}" type="presOf" srcId="{AD0FE65E-38FA-4FF2-9B80-106B17BCDA26}" destId="{2391BFED-8F2C-498F-9C05-6B295C200571}" srcOrd="0" destOrd="0" presId="urn:microsoft.com/office/officeart/2005/8/layout/hierarchy1"/>
    <dgm:cxn modelId="{92B99E53-A547-447D-BD09-C55AD43BF284}" type="presOf" srcId="{146137A8-32CF-4AF7-99C2-7D19A860775F}" destId="{C11F8BF5-F88B-4EF7-BD06-4FA7CB202843}" srcOrd="0" destOrd="0" presId="urn:microsoft.com/office/officeart/2005/8/layout/hierarchy1"/>
    <dgm:cxn modelId="{A343E3E9-036A-4F2E-83A7-0259B9C9C72B}" srcId="{146137A8-32CF-4AF7-99C2-7D19A860775F}" destId="{754BECDA-2190-42E2-9DE7-186511DB07D1}" srcOrd="1" destOrd="0" parTransId="{FE7113ED-7EFD-4CC0-9008-52C058BB839E}" sibTransId="{E20CB86C-39BE-45FA-B255-4923FBD09639}"/>
    <dgm:cxn modelId="{1EF1F92B-6F98-4FEF-93F4-AAB7D414568D}" srcId="{417B208F-D19F-4AFB-8565-7486276A37C9}" destId="{146137A8-32CF-4AF7-99C2-7D19A860775F}" srcOrd="0" destOrd="0" parTransId="{639C6432-563E-4514-8521-B19CDDC245FC}" sibTransId="{084D336B-8373-474C-8638-BEB6CA790A05}"/>
    <dgm:cxn modelId="{EA7CF19D-13CE-4AD0-B870-E93CCC5F499F}" type="presOf" srcId="{A1D4B423-6DA0-46A1-A9BF-D5209B2F5006}" destId="{2016435A-11D2-4380-9AD1-3118254432B5}" srcOrd="0" destOrd="0" presId="urn:microsoft.com/office/officeart/2005/8/layout/hierarchy1"/>
    <dgm:cxn modelId="{27E8CA55-0472-4D22-B92A-13A65E1372DD}" srcId="{146137A8-32CF-4AF7-99C2-7D19A860775F}" destId="{A1D4B423-6DA0-46A1-A9BF-D5209B2F5006}" srcOrd="0" destOrd="0" parTransId="{BDBF0106-A75B-4736-82C2-3F5ED4F3E996}" sibTransId="{D444EC0F-BD2A-431E-A756-6992FA9F3E21}"/>
    <dgm:cxn modelId="{3FBFD907-D7A8-449A-BC12-D280573A1B88}" type="presOf" srcId="{7305D48E-F005-4957-AC77-CE2349E1DA77}" destId="{81CC5A4A-48BC-4B53-A0C8-2A306D1CB0F6}" srcOrd="0" destOrd="0" presId="urn:microsoft.com/office/officeart/2005/8/layout/hierarchy1"/>
    <dgm:cxn modelId="{05EB49B4-64B6-4153-96D2-27BCF18AD627}" type="presOf" srcId="{6BB6D9F2-D395-423D-AC10-8ABAC84CBF91}" destId="{BBCF362C-64B3-4E91-85DE-DDED7716550C}" srcOrd="0" destOrd="0" presId="urn:microsoft.com/office/officeart/2005/8/layout/hierarchy1"/>
    <dgm:cxn modelId="{D90490FF-1FDB-45BB-8E85-F19370430A84}" type="presOf" srcId="{CBA56A2D-104C-491C-AB30-5917E284B7BC}" destId="{50ED1B81-7812-410E-807D-5C04221B3235}" srcOrd="0" destOrd="0" presId="urn:microsoft.com/office/officeart/2005/8/layout/hierarchy1"/>
    <dgm:cxn modelId="{D974E09B-5546-4518-BF6C-03303D435F2F}" type="presParOf" srcId="{FC50A005-9A59-4C58-ACF0-4E0565B65D04}" destId="{F857D451-BA2D-47DC-BD2C-B183B8E5813C}" srcOrd="0" destOrd="0" presId="urn:microsoft.com/office/officeart/2005/8/layout/hierarchy1"/>
    <dgm:cxn modelId="{3433DDF7-29A2-4D5C-9C82-223C8EE552EE}" type="presParOf" srcId="{F857D451-BA2D-47DC-BD2C-B183B8E5813C}" destId="{FDC1C67D-C722-46D2-9344-B0DA3A1C9313}" srcOrd="0" destOrd="0" presId="urn:microsoft.com/office/officeart/2005/8/layout/hierarchy1"/>
    <dgm:cxn modelId="{66851C85-B6AE-4F92-9B31-BB5060879B6D}" type="presParOf" srcId="{FDC1C67D-C722-46D2-9344-B0DA3A1C9313}" destId="{6D6C54DA-B038-4512-9C9A-DACBFBA98CCE}" srcOrd="0" destOrd="0" presId="urn:microsoft.com/office/officeart/2005/8/layout/hierarchy1"/>
    <dgm:cxn modelId="{660C50B2-DA5B-483C-A612-2323FBF6F7DE}" type="presParOf" srcId="{FDC1C67D-C722-46D2-9344-B0DA3A1C9313}" destId="{C11F8BF5-F88B-4EF7-BD06-4FA7CB202843}" srcOrd="1" destOrd="0" presId="urn:microsoft.com/office/officeart/2005/8/layout/hierarchy1"/>
    <dgm:cxn modelId="{856C143B-79AA-4D6C-BE9E-40DF34E6FBBA}" type="presParOf" srcId="{F857D451-BA2D-47DC-BD2C-B183B8E5813C}" destId="{214B4846-C017-47CD-BE04-AB525F7FD7A3}" srcOrd="1" destOrd="0" presId="urn:microsoft.com/office/officeart/2005/8/layout/hierarchy1"/>
    <dgm:cxn modelId="{FDD58949-EE07-4076-BE72-4F5D9FBAD650}" type="presParOf" srcId="{214B4846-C017-47CD-BE04-AB525F7FD7A3}" destId="{2D78D042-05FE-4896-9C0A-62F1A9B9B3C4}" srcOrd="0" destOrd="0" presId="urn:microsoft.com/office/officeart/2005/8/layout/hierarchy1"/>
    <dgm:cxn modelId="{A82DDE36-3152-4837-A0EF-0F38E3B7F0A5}" type="presParOf" srcId="{214B4846-C017-47CD-BE04-AB525F7FD7A3}" destId="{7C6AFD82-F167-49A2-B704-3B12F1668BDF}" srcOrd="1" destOrd="0" presId="urn:microsoft.com/office/officeart/2005/8/layout/hierarchy1"/>
    <dgm:cxn modelId="{48203BA6-B0A6-49D9-8117-825A7F543A28}" type="presParOf" srcId="{7C6AFD82-F167-49A2-B704-3B12F1668BDF}" destId="{DBD8375C-BE6A-48D4-9C72-13CBE10F26E1}" srcOrd="0" destOrd="0" presId="urn:microsoft.com/office/officeart/2005/8/layout/hierarchy1"/>
    <dgm:cxn modelId="{ECAD1DE0-DA0F-45F0-84E0-CE2633C1FBFA}" type="presParOf" srcId="{DBD8375C-BE6A-48D4-9C72-13CBE10F26E1}" destId="{81B67652-6B94-43A7-A10D-FD5F7B0FDC53}" srcOrd="0" destOrd="0" presId="urn:microsoft.com/office/officeart/2005/8/layout/hierarchy1"/>
    <dgm:cxn modelId="{BF94FD46-73A6-4525-A1A8-D85107368563}" type="presParOf" srcId="{DBD8375C-BE6A-48D4-9C72-13CBE10F26E1}" destId="{2016435A-11D2-4380-9AD1-3118254432B5}" srcOrd="1" destOrd="0" presId="urn:microsoft.com/office/officeart/2005/8/layout/hierarchy1"/>
    <dgm:cxn modelId="{7631923C-34B8-4433-A376-CB5FFFD1ECB5}" type="presParOf" srcId="{7C6AFD82-F167-49A2-B704-3B12F1668BDF}" destId="{AE33399D-F296-4749-B9EC-48878CE13CD9}" srcOrd="1" destOrd="0" presId="urn:microsoft.com/office/officeart/2005/8/layout/hierarchy1"/>
    <dgm:cxn modelId="{960DD090-1A34-42B7-9370-38F4DBBFC484}" type="presParOf" srcId="{AE33399D-F296-4749-B9EC-48878CE13CD9}" destId="{BBCF362C-64B3-4E91-85DE-DDED7716550C}" srcOrd="0" destOrd="0" presId="urn:microsoft.com/office/officeart/2005/8/layout/hierarchy1"/>
    <dgm:cxn modelId="{4C3FB996-FAAF-4961-971D-78B3F16D434D}" type="presParOf" srcId="{AE33399D-F296-4749-B9EC-48878CE13CD9}" destId="{EEE1A430-570C-47F3-A666-8CA0C71CFADD}" srcOrd="1" destOrd="0" presId="urn:microsoft.com/office/officeart/2005/8/layout/hierarchy1"/>
    <dgm:cxn modelId="{5EB763B4-F5FB-497E-89A7-5C4D9665BBD9}" type="presParOf" srcId="{EEE1A430-570C-47F3-A666-8CA0C71CFADD}" destId="{084F27AA-7789-4421-864B-63B861740C07}" srcOrd="0" destOrd="0" presId="urn:microsoft.com/office/officeart/2005/8/layout/hierarchy1"/>
    <dgm:cxn modelId="{A5173A2C-FB91-4378-9533-E185FEED2605}" type="presParOf" srcId="{084F27AA-7789-4421-864B-63B861740C07}" destId="{36095F6B-05F3-450F-9A38-AC39AD97ED24}" srcOrd="0" destOrd="0" presId="urn:microsoft.com/office/officeart/2005/8/layout/hierarchy1"/>
    <dgm:cxn modelId="{9E43F775-8CE6-464E-8EDA-7EA929C29305}" type="presParOf" srcId="{084F27AA-7789-4421-864B-63B861740C07}" destId="{FECD3B96-6203-419B-9AC2-DE6E7948D9BE}" srcOrd="1" destOrd="0" presId="urn:microsoft.com/office/officeart/2005/8/layout/hierarchy1"/>
    <dgm:cxn modelId="{AB6BB7B4-B35F-4905-8059-93C94070F145}" type="presParOf" srcId="{EEE1A430-570C-47F3-A666-8CA0C71CFADD}" destId="{279722F0-165C-4642-BD9C-FCA22C282A37}" srcOrd="1" destOrd="0" presId="urn:microsoft.com/office/officeart/2005/8/layout/hierarchy1"/>
    <dgm:cxn modelId="{CB9A1C81-9F55-4E75-944D-BC01283C05F4}" type="presParOf" srcId="{AE33399D-F296-4749-B9EC-48878CE13CD9}" destId="{81CC5A4A-48BC-4B53-A0C8-2A306D1CB0F6}" srcOrd="2" destOrd="0" presId="urn:microsoft.com/office/officeart/2005/8/layout/hierarchy1"/>
    <dgm:cxn modelId="{979E45C1-7C97-4C2B-B0CB-1FCA43786A02}" type="presParOf" srcId="{AE33399D-F296-4749-B9EC-48878CE13CD9}" destId="{FA2ED536-4A5C-4CAE-8B56-F7E9706C1327}" srcOrd="3" destOrd="0" presId="urn:microsoft.com/office/officeart/2005/8/layout/hierarchy1"/>
    <dgm:cxn modelId="{5A91E49C-CDD0-4851-A7B5-A36BDCB99552}" type="presParOf" srcId="{FA2ED536-4A5C-4CAE-8B56-F7E9706C1327}" destId="{DE9F6F2A-A915-4BCA-912E-6B99BDEA4848}" srcOrd="0" destOrd="0" presId="urn:microsoft.com/office/officeart/2005/8/layout/hierarchy1"/>
    <dgm:cxn modelId="{6FB81A51-0284-459D-8C4B-3B7641E1FF1D}" type="presParOf" srcId="{DE9F6F2A-A915-4BCA-912E-6B99BDEA4848}" destId="{77AF466A-6B29-4241-BE04-6BCEF8CA5B11}" srcOrd="0" destOrd="0" presId="urn:microsoft.com/office/officeart/2005/8/layout/hierarchy1"/>
    <dgm:cxn modelId="{CF30D4A3-56CF-4268-9F81-7EC90B14844D}" type="presParOf" srcId="{DE9F6F2A-A915-4BCA-912E-6B99BDEA4848}" destId="{CFB50EF5-4C48-4FD1-9AC2-D021D4E57178}" srcOrd="1" destOrd="0" presId="urn:microsoft.com/office/officeart/2005/8/layout/hierarchy1"/>
    <dgm:cxn modelId="{8CFCD554-2A92-4554-91FA-E2DD94FF9C6F}" type="presParOf" srcId="{FA2ED536-4A5C-4CAE-8B56-F7E9706C1327}" destId="{D218586B-EC21-4D18-BB24-08F031961445}" srcOrd="1" destOrd="0" presId="urn:microsoft.com/office/officeart/2005/8/layout/hierarchy1"/>
    <dgm:cxn modelId="{7EC72E70-4A6B-4EC7-8E4B-3240B60E7DE7}" type="presParOf" srcId="{AE33399D-F296-4749-B9EC-48878CE13CD9}" destId="{E6EBA7AA-282A-4652-A644-35885C1F4B5D}" srcOrd="4" destOrd="0" presId="urn:microsoft.com/office/officeart/2005/8/layout/hierarchy1"/>
    <dgm:cxn modelId="{A56D3506-D100-43A7-A09D-510C3BC61740}" type="presParOf" srcId="{AE33399D-F296-4749-B9EC-48878CE13CD9}" destId="{BA648988-5FE3-4EDC-9235-E2CCE33BA538}" srcOrd="5" destOrd="0" presId="urn:microsoft.com/office/officeart/2005/8/layout/hierarchy1"/>
    <dgm:cxn modelId="{162749DA-5BF3-4839-8559-FE589237193B}" type="presParOf" srcId="{BA648988-5FE3-4EDC-9235-E2CCE33BA538}" destId="{9D7A1BA5-9CC3-420C-8D73-6AD12EF0F586}" srcOrd="0" destOrd="0" presId="urn:microsoft.com/office/officeart/2005/8/layout/hierarchy1"/>
    <dgm:cxn modelId="{5F220649-18F5-4CB7-893B-280C3CAED15B}" type="presParOf" srcId="{9D7A1BA5-9CC3-420C-8D73-6AD12EF0F586}" destId="{8BFEB8A9-CE5E-4250-828F-CFB6812E18B2}" srcOrd="0" destOrd="0" presId="urn:microsoft.com/office/officeart/2005/8/layout/hierarchy1"/>
    <dgm:cxn modelId="{C1950B68-FA87-485E-960B-51512706A7D9}" type="presParOf" srcId="{9D7A1BA5-9CC3-420C-8D73-6AD12EF0F586}" destId="{2391BFED-8F2C-498F-9C05-6B295C200571}" srcOrd="1" destOrd="0" presId="urn:microsoft.com/office/officeart/2005/8/layout/hierarchy1"/>
    <dgm:cxn modelId="{85854A39-2C2E-48EE-990D-84BC1361239A}" type="presParOf" srcId="{BA648988-5FE3-4EDC-9235-E2CCE33BA538}" destId="{FFE7C952-733C-48EE-AD8A-DCC9A36DCFC1}" srcOrd="1" destOrd="0" presId="urn:microsoft.com/office/officeart/2005/8/layout/hierarchy1"/>
    <dgm:cxn modelId="{43E77BE3-F9A1-43FF-A48D-F8000CA9C287}" type="presParOf" srcId="{214B4846-C017-47CD-BE04-AB525F7FD7A3}" destId="{596C06FD-D9F1-4776-8188-FFE282B30479}" srcOrd="2" destOrd="0" presId="urn:microsoft.com/office/officeart/2005/8/layout/hierarchy1"/>
    <dgm:cxn modelId="{046B0428-94D4-413D-848C-CC851138AF95}" type="presParOf" srcId="{214B4846-C017-47CD-BE04-AB525F7FD7A3}" destId="{9827015E-933E-47CD-B5D0-DBF2FB0112A9}" srcOrd="3" destOrd="0" presId="urn:microsoft.com/office/officeart/2005/8/layout/hierarchy1"/>
    <dgm:cxn modelId="{EC53D1BD-9286-4DD6-A6B7-9FB41974D5FF}" type="presParOf" srcId="{9827015E-933E-47CD-B5D0-DBF2FB0112A9}" destId="{ED5B0320-366D-4889-968B-C943D695CF7D}" srcOrd="0" destOrd="0" presId="urn:microsoft.com/office/officeart/2005/8/layout/hierarchy1"/>
    <dgm:cxn modelId="{74486714-1349-4784-9C7E-3B0ACA87C240}" type="presParOf" srcId="{ED5B0320-366D-4889-968B-C943D695CF7D}" destId="{41DE47D5-93A4-4E83-9214-3EC50B81468F}" srcOrd="0" destOrd="0" presId="urn:microsoft.com/office/officeart/2005/8/layout/hierarchy1"/>
    <dgm:cxn modelId="{E7424D84-2260-4CF9-BBB6-43CE8A3AB963}" type="presParOf" srcId="{ED5B0320-366D-4889-968B-C943D695CF7D}" destId="{5B1B4CC4-9F64-4303-9FDD-7BA97DB7083C}" srcOrd="1" destOrd="0" presId="urn:microsoft.com/office/officeart/2005/8/layout/hierarchy1"/>
    <dgm:cxn modelId="{1F13A697-D080-49A3-B6A6-39D66DB51319}" type="presParOf" srcId="{9827015E-933E-47CD-B5D0-DBF2FB0112A9}" destId="{5CB93AD5-A3CD-414C-A0F9-8AE989F6907C}" srcOrd="1" destOrd="0" presId="urn:microsoft.com/office/officeart/2005/8/layout/hierarchy1"/>
    <dgm:cxn modelId="{CACF39D2-08A2-4C15-828D-FCE28D21B609}" type="presParOf" srcId="{5CB93AD5-A3CD-414C-A0F9-8AE989F6907C}" destId="{50ED1B81-7812-410E-807D-5C04221B3235}" srcOrd="0" destOrd="0" presId="urn:microsoft.com/office/officeart/2005/8/layout/hierarchy1"/>
    <dgm:cxn modelId="{F22F478F-4CE1-4C44-AC01-6A08FFDBE9ED}" type="presParOf" srcId="{5CB93AD5-A3CD-414C-A0F9-8AE989F6907C}" destId="{3F0F5092-9461-4FF5-A865-94CBB66C50FD}" srcOrd="1" destOrd="0" presId="urn:microsoft.com/office/officeart/2005/8/layout/hierarchy1"/>
    <dgm:cxn modelId="{93DA1FFD-5F85-41A3-9209-F5F18F518609}" type="presParOf" srcId="{3F0F5092-9461-4FF5-A865-94CBB66C50FD}" destId="{10F8ADE6-CEEF-454D-8E24-A40C132D2AE5}" srcOrd="0" destOrd="0" presId="urn:microsoft.com/office/officeart/2005/8/layout/hierarchy1"/>
    <dgm:cxn modelId="{0BC3CD80-9E1D-4A4A-987C-759115641A8F}" type="presParOf" srcId="{10F8ADE6-CEEF-454D-8E24-A40C132D2AE5}" destId="{2C5458A1-CD58-481F-AC8B-99A1CD091809}" srcOrd="0" destOrd="0" presId="urn:microsoft.com/office/officeart/2005/8/layout/hierarchy1"/>
    <dgm:cxn modelId="{CF23425F-FC88-4269-821E-8B6B3271906D}" type="presParOf" srcId="{10F8ADE6-CEEF-454D-8E24-A40C132D2AE5}" destId="{09819D5F-EAF4-4EC1-B1B4-613C2420F7E5}" srcOrd="1" destOrd="0" presId="urn:microsoft.com/office/officeart/2005/8/layout/hierarchy1"/>
    <dgm:cxn modelId="{A2B4908F-FD63-4091-AA28-725EA656984F}" type="presParOf" srcId="{3F0F5092-9461-4FF5-A865-94CBB66C50FD}" destId="{7B958C1A-4D12-40EF-B0E6-09554E92C27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D82B6-4515-41A4-AA50-79E1AE8B4A4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CE580-36CB-4083-A9E4-33192FAA1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76F4A4-458D-496E-BE70-2CD7B33A9287}" type="slidenum">
              <a:rPr lang="ar-SA"/>
              <a:pPr/>
              <a:t>41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9AE2E-B6E3-421C-AC54-C72CAA65D8E2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3D018-17A2-4CBC-AE2D-A5167E0E72C8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89922" tIns="44961" rIns="89922" bIns="44961"/>
          <a:lstStyle/>
          <a:p>
            <a:pPr eaLnBrk="1" hangingPunct="1"/>
            <a:r>
              <a:rPr lang="en-US" smtClean="0"/>
              <a:t>Add line demarcation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 will be talking today about a new approach to MT that addresses the issue of resource asymmetry (or when resources on one side are less than other side)</a:t>
            </a:r>
          </a:p>
          <a:p>
            <a:pPr eaLnBrk="1" hangingPunct="1"/>
            <a:r>
              <a:rPr lang="en-US" smtClean="0"/>
              <a:t>The approach is called generation heavy MT..</a:t>
            </a:r>
          </a:p>
          <a:p>
            <a:pPr eaLnBrk="1" hangingPunct="1"/>
            <a:r>
              <a:rPr lang="en-US" smtClean="0"/>
              <a:t>The baisc intuition is…lang learning</a:t>
            </a:r>
          </a:p>
          <a:p>
            <a:pPr eaLnBrk="1" hangingPunct="1"/>
            <a:r>
              <a:rPr lang="en-US" smtClean="0"/>
              <a:t>Contributions of research include (in addition to approach (first bullet)</a:t>
            </a:r>
          </a:p>
          <a:p>
            <a:pPr eaLnBrk="1" hangingPunct="1"/>
            <a:r>
              <a:rPr lang="en-US" smtClean="0"/>
              <a:t>…tools.</a:t>
            </a:r>
          </a:p>
          <a:p>
            <a:pPr eaLnBrk="1" hangingPunct="1"/>
            <a:r>
              <a:rPr lang="en-US" smtClean="0"/>
              <a:t>System built </a:t>
            </a:r>
          </a:p>
          <a:p>
            <a:pPr eaLnBrk="1" hangingPunct="1"/>
            <a:r>
              <a:rPr lang="en-US" smtClean="0"/>
              <a:t>Eval of system</a:t>
            </a:r>
          </a:p>
          <a:p>
            <a:pPr eaLnBrk="1" hangingPunct="1"/>
            <a:r>
              <a:rPr lang="en-US" smtClean="0"/>
              <a:t>------</a:t>
            </a:r>
          </a:p>
          <a:p>
            <a:pPr eaLnBrk="1" hangingPunct="1"/>
            <a:r>
              <a:rPr lang="en-US" smtClean="0"/>
              <a:t>In MT , we talk about symmtry of resources…</a:t>
            </a:r>
          </a:p>
          <a:p>
            <a:pPr eaLnBrk="1" hangingPunct="1"/>
            <a:r>
              <a:rPr lang="en-US" smtClean="0"/>
              <a:t>(pyramid)</a:t>
            </a:r>
          </a:p>
          <a:p>
            <a:pPr eaLnBrk="1" hangingPunct="1"/>
            <a:r>
              <a:rPr lang="en-US" smtClean="0"/>
              <a:t>-&gt; the level of depth (wrds syntx lex prag.etc)</a:t>
            </a:r>
          </a:p>
          <a:p>
            <a:pPr eaLnBrk="1" hangingPunct="1"/>
            <a:r>
              <a:rPr lang="en-US" smtClean="0"/>
              <a:t>    </a:t>
            </a:r>
            <a:r>
              <a:rPr lang="en-US" smtClean="0">
                <a:sym typeface="Wingdings" pitchFamily="2" charset="2"/>
              </a:rPr>
              <a:t> divergences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-&gt;goals :roibustness (implementational, genre), correctness( accuracy, fluency, clarity, grammaticality), retargetability, reusability </a:t>
            </a:r>
            <a:endParaRPr lang="en-US" smtClean="0"/>
          </a:p>
          <a:p>
            <a:pPr eaLnBrk="1" hangingPunct="1"/>
            <a:r>
              <a:rPr lang="en-US" smtClean="0"/>
              <a:t>-&gt;approaches – symbolic</a:t>
            </a:r>
          </a:p>
          <a:p>
            <a:pPr eaLnBrk="1" hangingPunct="1"/>
            <a:r>
              <a:rPr lang="en-US" smtClean="0"/>
              <a:t>    -&gt; lcs, systran</a:t>
            </a:r>
          </a:p>
          <a:p>
            <a:pPr eaLnBrk="1" hangingPunct="1"/>
            <a:r>
              <a:rPr lang="en-US" smtClean="0"/>
              <a:t>-&gt; statistical approaches need it too(put waves…)</a:t>
            </a:r>
          </a:p>
          <a:p>
            <a:pPr eaLnBrk="1" hangingPunct="1"/>
            <a:r>
              <a:rPr lang="en-US" smtClean="0"/>
              <a:t>   ibm models</a:t>
            </a:r>
          </a:p>
          <a:p>
            <a:pPr eaLnBrk="1" hangingPunct="1"/>
            <a:r>
              <a:rPr lang="en-US" smtClean="0"/>
              <a:t>-&gt;hybrids</a:t>
            </a:r>
          </a:p>
          <a:p>
            <a:pPr eaLnBrk="1" hangingPunct="1"/>
            <a:r>
              <a:rPr lang="en-US" smtClean="0"/>
              <a:t>   -&gt; halogen+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….ghmt : asymmetry</a:t>
            </a:r>
          </a:p>
          <a:p>
            <a:pPr eaLnBrk="1" hangingPunct="1"/>
            <a:r>
              <a:rPr lang="en-US" smtClean="0"/>
              <a:t>Why parse,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0CE3-2685-4FC3-970D-69041DEBCEBE}" type="datetime1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867F-477F-439B-9E41-27BA4A446358}" type="datetime1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A04F4-8CDC-40CB-AFDC-1ED60FA3BCF9}" type="datetime1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US" sz="3300" b="1" kern="1200" dirty="0">
                <a:solidFill>
                  <a:srgbClr val="FF0000"/>
                </a:solidFill>
                <a:latin typeface="Microsoft Sans Serif" pitchFamily="34" charset="0"/>
                <a:ea typeface="+mn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291D6-A78C-407B-9000-0B97964508B2}" type="datetime1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F2D6-6CA5-40E0-9F11-9BB3F2E95619}" type="datetime1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D1DF-78E8-4440-BEC3-2B47B0A7BF10}" type="datetime1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2D4A-CACE-4B7F-8B5C-32799C96E73C}" type="datetime1">
              <a:rPr lang="en-US" smtClean="0"/>
              <a:pPr/>
              <a:t>6/2/2011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63BA-86D1-4966-ACDE-45282980E7C3}" type="datetime1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F439-D2D3-4B38-9B0B-515BB1598B7B}" type="datetime1">
              <a:rPr lang="en-US" smtClean="0"/>
              <a:pPr/>
              <a:t>6/2/2011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6CA6-9E68-4E3F-AE08-464339176124}" type="datetime1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4B85-FFDF-4DA3-B941-5E1AEBF9A424}" type="datetime1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8C14FC87-03D1-48D6-BD11-E979B9064D58}" type="datetime1">
              <a:rPr lang="en-US" sz="1400" smtClean="0">
                <a:solidFill>
                  <a:schemeClr val="tx2"/>
                </a:solidFill>
              </a:rPr>
              <a:pPr algn="r" eaLnBrk="1" latinLnBrk="0" hangingPunct="1"/>
              <a:t>6/2/2011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ICCA11, RIYADH, SAUDI ARABIA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3CE4C-B113-4652-A07B-9BA68D2A0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r" defTabSz="914400" rtl="0" eaLnBrk="1" latinLnBrk="0" hangingPunct="1">
        <a:spcBef>
          <a:spcPct val="0"/>
        </a:spcBef>
        <a:buNone/>
        <a:defRPr lang="en-US" sz="3300" b="1" kern="1200" dirty="0" smtClean="0">
          <a:solidFill>
            <a:srgbClr val="FF0000"/>
          </a:solidFill>
          <a:latin typeface="Microsoft Sans Serif" pitchFamily="34" charset="0"/>
          <a:ea typeface="+mn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://sites.google.com/site/khaledshaalan/publications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6457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ar-AE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ndalus" pitchFamily="2" charset="-78"/>
              </a:rPr>
              <a:t>المعالجة الآلية للغة العربية</a:t>
            </a:r>
            <a:endParaRPr lang="en-US" sz="7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ndalus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83615"/>
            <a:ext cx="7772400" cy="255369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ar-AE" sz="3600" b="1" dirty="0" smtClean="0">
                <a:solidFill>
                  <a:schemeClr val="tx1"/>
                </a:solidFill>
                <a:latin typeface="Microsoft Sans Serif" pitchFamily="34" charset="0"/>
                <a:cs typeface="+mj-cs"/>
              </a:rPr>
              <a:t>أستاذ دكتور/ خالد شعلان</a:t>
            </a:r>
            <a:endParaRPr lang="en-US" sz="3600" b="1" dirty="0" smtClean="0">
              <a:solidFill>
                <a:schemeClr val="tx1"/>
              </a:solidFill>
              <a:latin typeface="Microsoft Sans Serif" pitchFamily="34" charset="0"/>
              <a:cs typeface="+mj-cs"/>
            </a:endParaRPr>
          </a:p>
          <a:p>
            <a:pPr algn="ctr"/>
            <a:r>
              <a:rPr lang="ar-AE" sz="3600" dirty="0" smtClean="0">
                <a:solidFill>
                  <a:schemeClr val="tx1"/>
                </a:solidFill>
                <a:latin typeface="Microsoft Sans Serif" pitchFamily="34" charset="0"/>
              </a:rPr>
              <a:t>محاضرة مستضافه</a:t>
            </a:r>
          </a:p>
          <a:p>
            <a:pPr algn="ctr"/>
            <a:r>
              <a:rPr lang="ar-AE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كليه الحاسبات والمعلومات – جامعه القاهره</a:t>
            </a:r>
          </a:p>
          <a:p>
            <a:pPr algn="ctr"/>
            <a:r>
              <a:rPr lang="ar-AE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(معار الي الجامعة البريطانيه في دبي)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k.shaalan@fci-cu.edu.eg Khaled.shaalan@buid.ac.ae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2475" y="3419475"/>
            <a:ext cx="1905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131840" y="0"/>
            <a:ext cx="6012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>
              <a:spcBef>
                <a:spcPct val="0"/>
              </a:spcBef>
              <a:defRPr/>
            </a:pPr>
            <a:r>
              <a:rPr lang="ar-AE" b="1" i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المؤتمر الدولي لعلوم وهندسة الحاسوب باللغة العربية</a:t>
            </a:r>
            <a:endParaRPr lang="en-US" b="1" i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  <a:p>
            <a:pPr lvl="0" algn="r" rtl="1">
              <a:spcBef>
                <a:spcPct val="0"/>
              </a:spcBef>
              <a:defRPr/>
            </a:pPr>
            <a:r>
              <a:rPr lang="ar-AE" b="1" i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جامعة الأمام محمد بن سعود الأسلاميه – الرياض – المملكة العربية </a:t>
            </a:r>
            <a:r>
              <a:rPr lang="ar-AE" b="1" i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السعوديه</a:t>
            </a:r>
          </a:p>
          <a:p>
            <a:pPr lvl="0" algn="r" rtl="1">
              <a:spcBef>
                <a:spcPct val="0"/>
              </a:spcBef>
              <a:defRPr/>
            </a:pPr>
            <a:r>
              <a:rPr lang="ar-AE" b="1" i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28 – 30 جمادي الآخره 1432 هـ / 13 مايو – يونيو 2011 مـ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0" y="980728"/>
            <a:ext cx="9144000" cy="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AE" dirty="0"/>
              <a:t>اللغة العربية - </a:t>
            </a:r>
            <a:r>
              <a:rPr lang="ar-AE" dirty="0" smtClean="0"/>
              <a:t>لغويا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AE" dirty="0" smtClean="0"/>
              <a:t>الأهداف</a:t>
            </a:r>
            <a:r>
              <a:rPr lang="ar-AE" dirty="0"/>
              <a:t> </a:t>
            </a:r>
            <a:r>
              <a:rPr lang="ar-AE" dirty="0" smtClean="0"/>
              <a:t>الحاليه</a:t>
            </a:r>
          </a:p>
          <a:p>
            <a:pPr lvl="1"/>
            <a:r>
              <a:rPr lang="ar-AE" dirty="0" smtClean="0"/>
              <a:t>الاستفادة من رؤى القواعد التقليدية للغة العربية والاعتراف بنواحي قصورها</a:t>
            </a:r>
          </a:p>
          <a:p>
            <a:pPr lvl="1"/>
            <a:r>
              <a:rPr lang="ar-AE" dirty="0" smtClean="0"/>
              <a:t>توصيف قواعد لغة عصريه يمكن معالجتها بواسطه الحاسوب والتي تتمشي من النظريات التقليدية.</a:t>
            </a:r>
          </a:p>
          <a:p>
            <a:pPr lvl="1"/>
            <a:r>
              <a:rPr lang="ar-AE" dirty="0"/>
              <a:t>التعامل مع الغموض </a:t>
            </a:r>
            <a:r>
              <a:rPr lang="ar-AE" dirty="0" smtClean="0"/>
              <a:t>النحوي </a:t>
            </a:r>
            <a:r>
              <a:rPr lang="ar-AE" dirty="0"/>
              <a:t>والإشارة </a:t>
            </a:r>
            <a:r>
              <a:rPr lang="ar-AE" dirty="0" smtClean="0"/>
              <a:t>والتبعيات</a:t>
            </a:r>
            <a:r>
              <a:rPr lang="ar-AE" dirty="0"/>
              <a:t> غير </a:t>
            </a:r>
            <a:r>
              <a:rPr lang="ar-AE" dirty="0" smtClean="0"/>
              <a:t>المحدوده وإسقاط</a:t>
            </a:r>
            <a:r>
              <a:rPr lang="ar-AE" dirty="0"/>
              <a:t> </a:t>
            </a:r>
            <a:r>
              <a:rPr lang="ar-AE" dirty="0" smtClean="0"/>
              <a:t>بعض الضمائر...</a:t>
            </a:r>
            <a:r>
              <a:rPr lang="ar-AE" dirty="0"/>
              <a:t> الخ.</a:t>
            </a:r>
            <a:r>
              <a:rPr lang="ar-AE" dirty="0" smtClean="0"/>
              <a:t/>
            </a:r>
            <a:br>
              <a:rPr lang="ar-AE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/>
              <a:t>مفهوم معالجه </a:t>
            </a:r>
            <a:r>
              <a:rPr lang="ar-AE" dirty="0" smtClean="0"/>
              <a:t>اللغه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dirty="0" smtClean="0"/>
              <a:t> دراسة أنظمة الكمبيوتر لفهم وتوليد اللغة الطبيعية</a:t>
            </a:r>
          </a:p>
          <a:p>
            <a:r>
              <a:rPr lang="ar-AE" b="0" i="0" dirty="0" smtClean="0">
                <a:solidFill>
                  <a:srgbClr val="000000"/>
                </a:solidFill>
                <a:latin typeface="arial"/>
              </a:rPr>
              <a:t>دراسة علمية للغة من منظور حاسوبي</a:t>
            </a:r>
          </a:p>
          <a:p>
            <a:r>
              <a:rPr lang="ar-AE" dirty="0" smtClean="0">
                <a:solidFill>
                  <a:srgbClr val="000000"/>
                </a:solidFill>
                <a:latin typeface="arial"/>
              </a:rPr>
              <a:t>تسمي أيضاَ ”اللسانيات الحاسوبيه“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AE" dirty="0"/>
              <a:t>لماذا يكون من الصعب معالجة اللغة </a:t>
            </a:r>
            <a:r>
              <a:rPr lang="ar-AE" dirty="0" smtClean="0"/>
              <a:t>الطبيعية؟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dirty="0" smtClean="0"/>
              <a:t>اللغة الطبيعية غنية جدا في الشكل والبنية</a:t>
            </a:r>
          </a:p>
          <a:p>
            <a:r>
              <a:rPr lang="ar-AE" dirty="0" smtClean="0"/>
              <a:t>اللغة الطبيعية غامضة جدا.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AE" dirty="0"/>
              <a:t>لماذا يكون من الصعب معالجة اللغة </a:t>
            </a:r>
            <a:r>
              <a:rPr lang="ar-AE" dirty="0" smtClean="0"/>
              <a:t>العربية؟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dirty="0" smtClean="0"/>
              <a:t>اللغة العربية عادة ما تكتب مع التشكيل الاختياري </a:t>
            </a:r>
          </a:p>
          <a:p>
            <a:r>
              <a:rPr lang="ar-AE" dirty="0" smtClean="0"/>
              <a:t>ليس هناك مفهوم لحروف تدل علي أسماء الأعلام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ماهي الغايه من معالجه اللغه العربيه؟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dirty="0" smtClean="0"/>
              <a:t>تنفيذ نظام حاسوب آلي كامل لديه القدره علي فهم والتعبير عن نفسه باللغة العربية.</a:t>
            </a:r>
          </a:p>
          <a:p>
            <a:endParaRPr lang="ar-AE" dirty="0" smtClean="0"/>
          </a:p>
          <a:p>
            <a:r>
              <a:rPr lang="ar-AE" dirty="0" smtClean="0"/>
              <a:t>الحلم : حواسب او رجال آليين لديهم القدره علي التحدث معنا كما في أفلام الخيال العلمي (حرب النجوم ، ستار تريك،  الخ الخ)، ومع ذلك فإننا لا نرى أي منها قوية أو فعالة حقا في هذا القرن.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لما نكترث؟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AE" dirty="0" smtClean="0"/>
              <a:t>هل يمكن أن نقول للحاسوب ما نريد وهو يفهمنا؟</a:t>
            </a:r>
          </a:p>
          <a:p>
            <a:pPr lvl="1"/>
            <a:r>
              <a:rPr lang="ar-AE" dirty="0" smtClean="0">
                <a:solidFill>
                  <a:srgbClr val="FF0000"/>
                </a:solidFill>
              </a:rPr>
              <a:t>استرجاع المعلومات، والإجابة على الأسئلة، ونظم حوار، الخ.</a:t>
            </a:r>
          </a:p>
          <a:p>
            <a:r>
              <a:rPr lang="ar-AE" dirty="0" smtClean="0"/>
              <a:t>هل يمكن أن تملي رسالة إلى جهاز الحاسوب، ثم يطبعها ، ثم يحفظها كملف؟</a:t>
            </a:r>
          </a:p>
          <a:p>
            <a:pPr lvl="1"/>
            <a:r>
              <a:rPr lang="ar-AE" dirty="0" smtClean="0">
                <a:solidFill>
                  <a:srgbClr val="FF0000"/>
                </a:solidFill>
              </a:rPr>
              <a:t>التعرف علي الكلام من النص  </a:t>
            </a:r>
          </a:p>
          <a:p>
            <a:r>
              <a:rPr lang="ar-AE" dirty="0" smtClean="0"/>
              <a:t>عدم وجود الوقت الكافي لقراءة كتاب من 100 صفحة، هل يمكنك أن تطلب من الكمبيوتر تلخيصه لك وانتاج ملخص من صفحة واحدة في بضع دقائق؟</a:t>
            </a:r>
          </a:p>
          <a:p>
            <a:pPr lvl="1"/>
            <a:r>
              <a:rPr lang="ar-AE" dirty="0" smtClean="0">
                <a:solidFill>
                  <a:srgbClr val="FF0000"/>
                </a:solidFill>
              </a:rPr>
              <a:t>التلخيص الآلي</a:t>
            </a:r>
            <a:r>
              <a:rPr lang="ar-AE" dirty="0" smtClean="0"/>
              <a:t/>
            </a:r>
            <a:br>
              <a:rPr lang="ar-AE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لما نكترث؟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ar-AE" dirty="0" smtClean="0"/>
              <a:t>هل يمكنك أن تطلب من الحاسوب أن يترجم لك نص باللغة اليابانية التي لا تتحدثها؟</a:t>
            </a:r>
          </a:p>
          <a:p>
            <a:pPr lvl="1"/>
            <a:r>
              <a:rPr lang="ar-AE" dirty="0" smtClean="0">
                <a:solidFill>
                  <a:srgbClr val="FF0000"/>
                </a:solidFill>
              </a:rPr>
              <a:t>الترجمة الآلية</a:t>
            </a:r>
          </a:p>
          <a:p>
            <a:r>
              <a:rPr lang="ar-AE" dirty="0" smtClean="0"/>
              <a:t>هل يمكنك أن تطلب من الحاسوب الحصول على المشورة القانونية بلغة عادية، وأن يعطى لك الإجابة على الفور؟</a:t>
            </a:r>
          </a:p>
          <a:p>
            <a:pPr lvl="1"/>
            <a:r>
              <a:rPr lang="ar-AE" dirty="0" smtClean="0">
                <a:solidFill>
                  <a:srgbClr val="FF0000"/>
                </a:solidFill>
              </a:rPr>
              <a:t>استخراج المعلومات ، تلخيص النص، توليد النص  </a:t>
            </a:r>
          </a:p>
          <a:p>
            <a:r>
              <a:rPr lang="ar-AE" dirty="0" smtClean="0"/>
              <a:t>عندما تشعر بأنك لست على ما يرام هل لك أن تقول للحاسوب ما هي الأعراض ويمكنه تشخيص حالتك؟</a:t>
            </a:r>
          </a:p>
          <a:p>
            <a:pPr lvl="1"/>
            <a:r>
              <a:rPr lang="ar-AE" dirty="0" smtClean="0">
                <a:solidFill>
                  <a:srgbClr val="FF0000"/>
                </a:solidFill>
              </a:rPr>
              <a:t>استخراج المعلومات ، تلخيص النص، توليد النص، الإجابة على الأسئله، إدارة المعرفة.</a:t>
            </a:r>
          </a:p>
          <a:p>
            <a:r>
              <a:rPr lang="ar-AE" dirty="0" smtClean="0"/>
              <a:t>...</a:t>
            </a:r>
            <a:r>
              <a:rPr lang="ar-AE" dirty="0" smtClean="0">
                <a:solidFill>
                  <a:srgbClr val="FF0000"/>
                </a:solidFill>
              </a:rPr>
              <a:t/>
            </a:r>
            <a:br>
              <a:rPr lang="ar-AE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نطاق اللغه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dirty="0" smtClean="0"/>
              <a:t>لغة فصحي ؛ لغة عربية عصرية ؛ لهجة عامية</a:t>
            </a:r>
          </a:p>
          <a:p>
            <a:r>
              <a:rPr lang="ar-AE" dirty="0" smtClean="0"/>
              <a:t>مكتوبه (يدويا ؛ آليا – عربيه ؛ لاتينيه) ؛ منطوقه ؛ صورة </a:t>
            </a:r>
          </a:p>
          <a:p>
            <a:r>
              <a:rPr lang="ar-AE" dirty="0" smtClean="0"/>
              <a:t>ُمشكله ؛ غير مشكلة</a:t>
            </a:r>
          </a:p>
          <a:p>
            <a:r>
              <a:rPr lang="ar-AE" dirty="0" smtClean="0"/>
              <a:t>تفهم ؛ توليد</a:t>
            </a:r>
          </a:p>
          <a:p>
            <a:r>
              <a:rPr lang="ar-AE" dirty="0" smtClean="0"/>
              <a:t>لغة أولي ؛ لغة أجنبية ثانيه</a:t>
            </a:r>
          </a:p>
          <a:p>
            <a:r>
              <a:rPr lang="ar-AE" dirty="0" smtClean="0"/>
              <a:t>تعتمد علي الجذر ؛ الساق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تصنيف المعرفه اللغوية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AE" dirty="0" smtClean="0"/>
              <a:t>الفونولوجيا ؛ علم الأصوات الكلامية</a:t>
            </a:r>
          </a:p>
          <a:p>
            <a:r>
              <a:rPr lang="ar-AE" dirty="0" smtClean="0"/>
              <a:t>مورفولوجيا ؛ علم الصرف</a:t>
            </a:r>
          </a:p>
          <a:p>
            <a:r>
              <a:rPr lang="ar-AE" dirty="0" smtClean="0"/>
              <a:t>بناء الجملة ؛ النحو</a:t>
            </a:r>
          </a:p>
          <a:p>
            <a:r>
              <a:rPr lang="ar-AE" dirty="0" smtClean="0"/>
              <a:t>دلالات ؛ المعاني</a:t>
            </a:r>
          </a:p>
          <a:p>
            <a:r>
              <a:rPr lang="ar-AE" dirty="0" smtClean="0"/>
              <a:t>البراغماتية ؛ السياق</a:t>
            </a:r>
            <a:br>
              <a:rPr lang="ar-AE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 rot="10800000">
            <a:off x="468310" y="4869160"/>
            <a:ext cx="7761290" cy="685800"/>
            <a:chOff x="480" y="2880"/>
            <a:chExt cx="4889" cy="432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1488" y="2976"/>
              <a:ext cx="672" cy="336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 rot="10800000">
              <a:off x="480" y="2880"/>
              <a:ext cx="864" cy="432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ar-AE" sz="1600" dirty="0" smtClean="0">
                  <a:solidFill>
                    <a:schemeClr val="bg1"/>
                  </a:solidFill>
                </a:rPr>
                <a:t>معالجه التصريف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" name="AutoShape 13"/>
            <p:cNvSpPr>
              <a:spLocks noChangeArrowheads="1"/>
            </p:cNvSpPr>
            <p:nvPr/>
          </p:nvSpPr>
          <p:spPr bwMode="auto">
            <a:xfrm>
              <a:off x="4028" y="3024"/>
              <a:ext cx="480" cy="96"/>
            </a:xfrm>
            <a:prstGeom prst="rightArrow">
              <a:avLst>
                <a:gd name="adj1" fmla="val 50000"/>
                <a:gd name="adj2" fmla="val 125000"/>
              </a:avLst>
            </a:prstGeom>
            <a:solidFill>
              <a:schemeClr val="accent4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AutoShape 14"/>
            <p:cNvSpPr>
              <a:spLocks noChangeArrowheads="1"/>
            </p:cNvSpPr>
            <p:nvPr/>
          </p:nvSpPr>
          <p:spPr bwMode="auto">
            <a:xfrm>
              <a:off x="2667" y="3024"/>
              <a:ext cx="480" cy="96"/>
            </a:xfrm>
            <a:prstGeom prst="rightArrow">
              <a:avLst>
                <a:gd name="adj1" fmla="val 50000"/>
                <a:gd name="adj2" fmla="val 125000"/>
              </a:avLst>
            </a:prstGeom>
            <a:solidFill>
              <a:schemeClr val="accent4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15"/>
            <p:cNvSpPr>
              <a:spLocks noChangeArrowheads="1"/>
            </p:cNvSpPr>
            <p:nvPr/>
          </p:nvSpPr>
          <p:spPr bwMode="auto">
            <a:xfrm>
              <a:off x="1344" y="3044"/>
              <a:ext cx="480" cy="96"/>
            </a:xfrm>
            <a:prstGeom prst="rightArrow">
              <a:avLst>
                <a:gd name="adj1" fmla="val 50000"/>
                <a:gd name="adj2" fmla="val 125000"/>
              </a:avLst>
            </a:prstGeom>
            <a:solidFill>
              <a:schemeClr val="accent4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7"/>
            <p:cNvSpPr>
              <a:spLocks noChangeArrowheads="1"/>
            </p:cNvSpPr>
            <p:nvPr/>
          </p:nvSpPr>
          <p:spPr bwMode="auto">
            <a:xfrm rot="10800000">
              <a:off x="1802" y="2880"/>
              <a:ext cx="864" cy="432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ar-AE" sz="1600" dirty="0" smtClean="0">
                  <a:solidFill>
                    <a:schemeClr val="bg1"/>
                  </a:solidFill>
                </a:rPr>
                <a:t>معالجه الجمله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" name="AutoShape 7"/>
            <p:cNvSpPr>
              <a:spLocks noChangeArrowheads="1"/>
            </p:cNvSpPr>
            <p:nvPr/>
          </p:nvSpPr>
          <p:spPr bwMode="auto">
            <a:xfrm rot="10800000">
              <a:off x="3145" y="2880"/>
              <a:ext cx="864" cy="432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ar-AE" sz="1600" dirty="0" smtClean="0">
                  <a:solidFill>
                    <a:schemeClr val="bg1"/>
                  </a:solidFill>
                </a:rPr>
                <a:t>معالجه الدلاله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" name="AutoShape 7"/>
            <p:cNvSpPr>
              <a:spLocks noChangeArrowheads="1"/>
            </p:cNvSpPr>
            <p:nvPr/>
          </p:nvSpPr>
          <p:spPr bwMode="auto">
            <a:xfrm rot="10800000">
              <a:off x="4505" y="2880"/>
              <a:ext cx="864" cy="432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ar-AE" sz="1600" dirty="0" smtClean="0">
                  <a:solidFill>
                    <a:schemeClr val="bg1"/>
                  </a:solidFill>
                </a:rPr>
                <a:t>معالجه السياق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الغموض أو الألتباس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dirty="0" smtClean="0"/>
              <a:t>الغموض هو المشكلة الأساسية في اللسانيات الحاسوبية</a:t>
            </a:r>
            <a:endParaRPr lang="en-US" dirty="0" smtClean="0"/>
          </a:p>
          <a:p>
            <a:pPr>
              <a:buNone/>
            </a:pPr>
            <a:r>
              <a:rPr lang="ar-AE" dirty="0" smtClean="0"/>
              <a:t/>
            </a:r>
            <a:br>
              <a:rPr lang="ar-AE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7088832" y="3247256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600" dirty="0" smtClean="0">
                <a:solidFill>
                  <a:schemeClr val="bg1"/>
                </a:solidFill>
              </a:rPr>
              <a:t>تحليل صرفي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 rot="10800000">
            <a:off x="5534743" y="3170311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3830838" y="2924944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600" dirty="0" smtClean="0">
                <a:solidFill>
                  <a:schemeClr val="bg1"/>
                </a:solidFill>
              </a:rPr>
              <a:t>تحليل نحوي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 rot="10800000">
            <a:off x="3017912" y="3242319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1403724" y="2996952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600" dirty="0" smtClean="0">
                <a:solidFill>
                  <a:schemeClr val="bg1"/>
                </a:solidFill>
              </a:rPr>
              <a:t>تحليل دلالي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AutoShape 13"/>
          <p:cNvSpPr>
            <a:spLocks noChangeArrowheads="1"/>
          </p:cNvSpPr>
          <p:nvPr/>
        </p:nvSpPr>
        <p:spPr bwMode="auto">
          <a:xfrm rot="10800000">
            <a:off x="611561" y="3314328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3983238" y="3077344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600" dirty="0" smtClean="0">
                <a:solidFill>
                  <a:schemeClr val="bg1"/>
                </a:solidFill>
              </a:rPr>
              <a:t>تحليل نحوي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4135638" y="3229744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600" dirty="0" smtClean="0">
                <a:solidFill>
                  <a:schemeClr val="bg1"/>
                </a:solidFill>
              </a:rPr>
              <a:t>تحليل نحوي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4288038" y="3382144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600" dirty="0" smtClean="0">
                <a:solidFill>
                  <a:schemeClr val="bg1"/>
                </a:solidFill>
              </a:rPr>
              <a:t>تحليل نحوي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4440438" y="3534544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600" dirty="0" smtClean="0">
                <a:solidFill>
                  <a:schemeClr val="bg1"/>
                </a:solidFill>
              </a:rPr>
              <a:t>تحليل نحوي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4592838" y="3686944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600" dirty="0" smtClean="0">
                <a:solidFill>
                  <a:schemeClr val="bg1"/>
                </a:solidFill>
              </a:rPr>
              <a:t>تحليل نحوي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4745238" y="3839344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600" dirty="0" smtClean="0">
                <a:solidFill>
                  <a:schemeClr val="bg1"/>
                </a:solidFill>
              </a:rPr>
              <a:t>تحليل نحوي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4897638" y="3991744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600" dirty="0" smtClean="0">
                <a:solidFill>
                  <a:schemeClr val="bg1"/>
                </a:solidFill>
              </a:rPr>
              <a:t>تحليل نحوي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AutoShape 7"/>
          <p:cNvSpPr>
            <a:spLocks noChangeArrowheads="1"/>
          </p:cNvSpPr>
          <p:nvPr/>
        </p:nvSpPr>
        <p:spPr bwMode="auto">
          <a:xfrm>
            <a:off x="5050038" y="4144144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600" dirty="0" smtClean="0">
                <a:solidFill>
                  <a:schemeClr val="bg1"/>
                </a:solidFill>
              </a:rPr>
              <a:t>تحليل نحوي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5202438" y="4296544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600" dirty="0" smtClean="0">
                <a:solidFill>
                  <a:schemeClr val="bg1"/>
                </a:solidFill>
              </a:rPr>
              <a:t>تحليل نحوي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AutoShape 7"/>
          <p:cNvSpPr>
            <a:spLocks noChangeArrowheads="1"/>
          </p:cNvSpPr>
          <p:nvPr/>
        </p:nvSpPr>
        <p:spPr bwMode="auto">
          <a:xfrm>
            <a:off x="5354838" y="4448944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600" dirty="0" smtClean="0">
                <a:solidFill>
                  <a:schemeClr val="bg1"/>
                </a:solidFill>
              </a:rPr>
              <a:t>تحليل نحوي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AutoShape 15"/>
          <p:cNvSpPr>
            <a:spLocks noChangeArrowheads="1"/>
          </p:cNvSpPr>
          <p:nvPr/>
        </p:nvSpPr>
        <p:spPr bwMode="auto">
          <a:xfrm rot="10800000">
            <a:off x="5687143" y="3322711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15"/>
          <p:cNvSpPr>
            <a:spLocks noChangeArrowheads="1"/>
          </p:cNvSpPr>
          <p:nvPr/>
        </p:nvSpPr>
        <p:spPr bwMode="auto">
          <a:xfrm rot="10800000">
            <a:off x="5839543" y="3475111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15"/>
          <p:cNvSpPr>
            <a:spLocks noChangeArrowheads="1"/>
          </p:cNvSpPr>
          <p:nvPr/>
        </p:nvSpPr>
        <p:spPr bwMode="auto">
          <a:xfrm rot="10800000">
            <a:off x="5991943" y="3627511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AutoShape 15"/>
          <p:cNvSpPr>
            <a:spLocks noChangeArrowheads="1"/>
          </p:cNvSpPr>
          <p:nvPr/>
        </p:nvSpPr>
        <p:spPr bwMode="auto">
          <a:xfrm rot="10800000">
            <a:off x="6144343" y="3779911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AutoShape 15"/>
          <p:cNvSpPr>
            <a:spLocks noChangeArrowheads="1"/>
          </p:cNvSpPr>
          <p:nvPr/>
        </p:nvSpPr>
        <p:spPr bwMode="auto">
          <a:xfrm rot="10800000">
            <a:off x="6296743" y="3932311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AutoShape 15"/>
          <p:cNvSpPr>
            <a:spLocks noChangeArrowheads="1"/>
          </p:cNvSpPr>
          <p:nvPr/>
        </p:nvSpPr>
        <p:spPr bwMode="auto">
          <a:xfrm rot="10800000">
            <a:off x="6449143" y="4084711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AutoShape 7"/>
          <p:cNvSpPr>
            <a:spLocks noChangeArrowheads="1"/>
          </p:cNvSpPr>
          <p:nvPr/>
        </p:nvSpPr>
        <p:spPr bwMode="auto">
          <a:xfrm>
            <a:off x="1556124" y="3149352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600" dirty="0" smtClean="0">
                <a:solidFill>
                  <a:schemeClr val="bg1"/>
                </a:solidFill>
              </a:rPr>
              <a:t>تحليل دلالي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1708524" y="3301752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600" dirty="0" smtClean="0">
                <a:solidFill>
                  <a:schemeClr val="bg1"/>
                </a:solidFill>
              </a:rPr>
              <a:t>تحليل دلالي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AutoShape 7"/>
          <p:cNvSpPr>
            <a:spLocks noChangeArrowheads="1"/>
          </p:cNvSpPr>
          <p:nvPr/>
        </p:nvSpPr>
        <p:spPr bwMode="auto">
          <a:xfrm>
            <a:off x="1860924" y="3454152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600" dirty="0" smtClean="0">
                <a:solidFill>
                  <a:schemeClr val="bg1"/>
                </a:solidFill>
              </a:rPr>
              <a:t>تحليل دلالي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AutoShape 7"/>
          <p:cNvSpPr>
            <a:spLocks noChangeArrowheads="1"/>
          </p:cNvSpPr>
          <p:nvPr/>
        </p:nvSpPr>
        <p:spPr bwMode="auto">
          <a:xfrm>
            <a:off x="2013324" y="3606552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600" dirty="0" smtClean="0">
                <a:solidFill>
                  <a:schemeClr val="bg1"/>
                </a:solidFill>
              </a:rPr>
              <a:t>تحليل دلالي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AutoShape 7"/>
          <p:cNvSpPr>
            <a:spLocks noChangeArrowheads="1"/>
          </p:cNvSpPr>
          <p:nvPr/>
        </p:nvSpPr>
        <p:spPr bwMode="auto">
          <a:xfrm>
            <a:off x="2165724" y="3758952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600" dirty="0" smtClean="0">
                <a:solidFill>
                  <a:schemeClr val="bg1"/>
                </a:solidFill>
              </a:rPr>
              <a:t>تحليل دلالي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AutoShape 7"/>
          <p:cNvSpPr>
            <a:spLocks noChangeArrowheads="1"/>
          </p:cNvSpPr>
          <p:nvPr/>
        </p:nvSpPr>
        <p:spPr bwMode="auto">
          <a:xfrm>
            <a:off x="2318124" y="3911352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600" dirty="0" smtClean="0">
                <a:solidFill>
                  <a:schemeClr val="bg1"/>
                </a:solidFill>
              </a:rPr>
              <a:t>تحليل دلالي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2470524" y="4063752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600" dirty="0" smtClean="0">
                <a:solidFill>
                  <a:schemeClr val="bg1"/>
                </a:solidFill>
              </a:rPr>
              <a:t>تحليل دلالي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AutoShape 7"/>
          <p:cNvSpPr>
            <a:spLocks noChangeArrowheads="1"/>
          </p:cNvSpPr>
          <p:nvPr/>
        </p:nvSpPr>
        <p:spPr bwMode="auto">
          <a:xfrm>
            <a:off x="2622924" y="4216152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600" dirty="0" smtClean="0">
                <a:solidFill>
                  <a:schemeClr val="bg1"/>
                </a:solidFill>
              </a:rPr>
              <a:t>تحليل دلالي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AutoShape 7"/>
          <p:cNvSpPr>
            <a:spLocks noChangeArrowheads="1"/>
          </p:cNvSpPr>
          <p:nvPr/>
        </p:nvSpPr>
        <p:spPr bwMode="auto">
          <a:xfrm>
            <a:off x="2775324" y="4368552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600" dirty="0" smtClean="0">
                <a:solidFill>
                  <a:schemeClr val="bg1"/>
                </a:solidFill>
              </a:rPr>
              <a:t>تحليل دلالي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0" name="AutoShape 14"/>
          <p:cNvSpPr>
            <a:spLocks noChangeArrowheads="1"/>
          </p:cNvSpPr>
          <p:nvPr/>
        </p:nvSpPr>
        <p:spPr bwMode="auto">
          <a:xfrm rot="10800000">
            <a:off x="3170312" y="3394719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AutoShape 14"/>
          <p:cNvSpPr>
            <a:spLocks noChangeArrowheads="1"/>
          </p:cNvSpPr>
          <p:nvPr/>
        </p:nvSpPr>
        <p:spPr bwMode="auto">
          <a:xfrm rot="10800000">
            <a:off x="3322712" y="3547119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AutoShape 14"/>
          <p:cNvSpPr>
            <a:spLocks noChangeArrowheads="1"/>
          </p:cNvSpPr>
          <p:nvPr/>
        </p:nvSpPr>
        <p:spPr bwMode="auto">
          <a:xfrm rot="10800000">
            <a:off x="3475112" y="3699519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AutoShape 14"/>
          <p:cNvSpPr>
            <a:spLocks noChangeArrowheads="1"/>
          </p:cNvSpPr>
          <p:nvPr/>
        </p:nvSpPr>
        <p:spPr bwMode="auto">
          <a:xfrm rot="10800000">
            <a:off x="3627512" y="3851919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AutoShape 14"/>
          <p:cNvSpPr>
            <a:spLocks noChangeArrowheads="1"/>
          </p:cNvSpPr>
          <p:nvPr/>
        </p:nvSpPr>
        <p:spPr bwMode="auto">
          <a:xfrm rot="10800000">
            <a:off x="3779912" y="4004319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AutoShape 14"/>
          <p:cNvSpPr>
            <a:spLocks noChangeArrowheads="1"/>
          </p:cNvSpPr>
          <p:nvPr/>
        </p:nvSpPr>
        <p:spPr bwMode="auto">
          <a:xfrm rot="10800000">
            <a:off x="3932312" y="4156719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AutoShape 14"/>
          <p:cNvSpPr>
            <a:spLocks noChangeArrowheads="1"/>
          </p:cNvSpPr>
          <p:nvPr/>
        </p:nvSpPr>
        <p:spPr bwMode="auto">
          <a:xfrm rot="10800000">
            <a:off x="4084712" y="4309119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AutoShape 13"/>
          <p:cNvSpPr>
            <a:spLocks noChangeArrowheads="1"/>
          </p:cNvSpPr>
          <p:nvPr/>
        </p:nvSpPr>
        <p:spPr bwMode="auto">
          <a:xfrm rot="10800000">
            <a:off x="763961" y="3466728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AutoShape 13"/>
          <p:cNvSpPr>
            <a:spLocks noChangeArrowheads="1"/>
          </p:cNvSpPr>
          <p:nvPr/>
        </p:nvSpPr>
        <p:spPr bwMode="auto">
          <a:xfrm rot="10800000">
            <a:off x="916361" y="3619128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AutoShape 13"/>
          <p:cNvSpPr>
            <a:spLocks noChangeArrowheads="1"/>
          </p:cNvSpPr>
          <p:nvPr/>
        </p:nvSpPr>
        <p:spPr bwMode="auto">
          <a:xfrm rot="10800000">
            <a:off x="1068761" y="3771528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AutoShape 13"/>
          <p:cNvSpPr>
            <a:spLocks noChangeArrowheads="1"/>
          </p:cNvSpPr>
          <p:nvPr/>
        </p:nvSpPr>
        <p:spPr bwMode="auto">
          <a:xfrm rot="10800000">
            <a:off x="1221161" y="3923928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AutoShape 13"/>
          <p:cNvSpPr>
            <a:spLocks noChangeArrowheads="1"/>
          </p:cNvSpPr>
          <p:nvPr/>
        </p:nvSpPr>
        <p:spPr bwMode="auto">
          <a:xfrm rot="10800000">
            <a:off x="1373561" y="4076328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AutoShape 13"/>
          <p:cNvSpPr>
            <a:spLocks noChangeArrowheads="1"/>
          </p:cNvSpPr>
          <p:nvPr/>
        </p:nvSpPr>
        <p:spPr bwMode="auto">
          <a:xfrm rot="10800000">
            <a:off x="1525961" y="4228728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AutoShape 13"/>
          <p:cNvSpPr>
            <a:spLocks noChangeArrowheads="1"/>
          </p:cNvSpPr>
          <p:nvPr/>
        </p:nvSpPr>
        <p:spPr bwMode="auto">
          <a:xfrm rot="10800000">
            <a:off x="1678361" y="4381128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AutoShape 13"/>
          <p:cNvSpPr>
            <a:spLocks noChangeArrowheads="1"/>
          </p:cNvSpPr>
          <p:nvPr/>
        </p:nvSpPr>
        <p:spPr bwMode="auto">
          <a:xfrm rot="10800000">
            <a:off x="1830761" y="4533528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AutoShape 14"/>
          <p:cNvSpPr>
            <a:spLocks noChangeArrowheads="1"/>
          </p:cNvSpPr>
          <p:nvPr/>
        </p:nvSpPr>
        <p:spPr bwMode="auto">
          <a:xfrm rot="10800000">
            <a:off x="3779912" y="4004319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AutoShape 14"/>
          <p:cNvSpPr>
            <a:spLocks noChangeArrowheads="1"/>
          </p:cNvSpPr>
          <p:nvPr/>
        </p:nvSpPr>
        <p:spPr bwMode="auto">
          <a:xfrm rot="10800000">
            <a:off x="4237112" y="4461519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AutoShape 14"/>
          <p:cNvSpPr>
            <a:spLocks noChangeArrowheads="1"/>
          </p:cNvSpPr>
          <p:nvPr/>
        </p:nvSpPr>
        <p:spPr bwMode="auto">
          <a:xfrm rot="10800000">
            <a:off x="3932312" y="4156719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AutoShape 14"/>
          <p:cNvSpPr>
            <a:spLocks noChangeArrowheads="1"/>
          </p:cNvSpPr>
          <p:nvPr/>
        </p:nvSpPr>
        <p:spPr bwMode="auto">
          <a:xfrm rot="10800000">
            <a:off x="4389512" y="4613919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AutoShape 13"/>
          <p:cNvSpPr>
            <a:spLocks noChangeArrowheads="1"/>
          </p:cNvSpPr>
          <p:nvPr/>
        </p:nvSpPr>
        <p:spPr bwMode="auto">
          <a:xfrm rot="10800000">
            <a:off x="1830761" y="4533528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AutoShape 13"/>
          <p:cNvSpPr>
            <a:spLocks noChangeArrowheads="1"/>
          </p:cNvSpPr>
          <p:nvPr/>
        </p:nvSpPr>
        <p:spPr bwMode="auto">
          <a:xfrm rot="10800000">
            <a:off x="1983161" y="4685928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AutoShape 15"/>
          <p:cNvSpPr>
            <a:spLocks noChangeArrowheads="1"/>
          </p:cNvSpPr>
          <p:nvPr/>
        </p:nvSpPr>
        <p:spPr bwMode="auto">
          <a:xfrm rot="10800000">
            <a:off x="6449143" y="4084711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AutoShape 15"/>
          <p:cNvSpPr>
            <a:spLocks noChangeArrowheads="1"/>
          </p:cNvSpPr>
          <p:nvPr/>
        </p:nvSpPr>
        <p:spPr bwMode="auto">
          <a:xfrm rot="10800000">
            <a:off x="6601543" y="4237111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AutoShape 15"/>
          <p:cNvSpPr>
            <a:spLocks noChangeArrowheads="1"/>
          </p:cNvSpPr>
          <p:nvPr/>
        </p:nvSpPr>
        <p:spPr bwMode="auto">
          <a:xfrm rot="10800000">
            <a:off x="6601543" y="4237111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AutoShape 15"/>
          <p:cNvSpPr>
            <a:spLocks noChangeArrowheads="1"/>
          </p:cNvSpPr>
          <p:nvPr/>
        </p:nvSpPr>
        <p:spPr bwMode="auto">
          <a:xfrm rot="10800000">
            <a:off x="6753943" y="4389511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4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الإطــــــــــار العــــــــام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AE" dirty="0" smtClean="0"/>
              <a:t>لماذا المعالجه الآليه للغه؟ </a:t>
            </a:r>
          </a:p>
          <a:p>
            <a:r>
              <a:rPr lang="ar-AE" dirty="0" smtClean="0"/>
              <a:t>اللغه العربيه: تاريخيا - استراتيجيا - ثقافيا - لغويا </a:t>
            </a:r>
          </a:p>
          <a:p>
            <a:r>
              <a:rPr lang="ar-AE" dirty="0" smtClean="0"/>
              <a:t>مفهوم معالجه اللغه</a:t>
            </a:r>
          </a:p>
          <a:p>
            <a:r>
              <a:rPr lang="ar-AE" dirty="0" smtClean="0"/>
              <a:t>الصعوبات والغايه من معالجة اللغة العربية</a:t>
            </a:r>
          </a:p>
          <a:p>
            <a:r>
              <a:rPr lang="ar-AE" dirty="0" smtClean="0"/>
              <a:t>تصنيف المعرفه اللغوية</a:t>
            </a:r>
          </a:p>
          <a:p>
            <a:r>
              <a:rPr lang="ar-AE" dirty="0" smtClean="0"/>
              <a:t>مناهج معالجه اللغات</a:t>
            </a:r>
          </a:p>
          <a:p>
            <a:r>
              <a:rPr lang="ar-AE" dirty="0" smtClean="0"/>
              <a:t>مهام  معالجة اللغة العربية</a:t>
            </a:r>
          </a:p>
          <a:p>
            <a:r>
              <a:rPr lang="ar-AE" dirty="0" smtClean="0"/>
              <a:t>تطبيقات اللغة العربية</a:t>
            </a:r>
          </a:p>
          <a:p>
            <a:r>
              <a:rPr lang="ar-AE" dirty="0" smtClean="0"/>
              <a:t>الخلاصة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التعامل مع الغموض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ar-AE" dirty="0" smtClean="0"/>
              <a:t>بإحكام التفاعل بين مستويات المعالجه. بحيث أن المعارف من المستويات الأخرى يمكن أن تساعد في تحديد الخيارات بين المستويات غامضة.</a:t>
            </a:r>
          </a:p>
          <a:p>
            <a:pPr marL="514350" indent="-514350">
              <a:buFont typeface="+mj-lt"/>
              <a:buAutoNum type="arabicPeriod"/>
            </a:pPr>
            <a:r>
              <a:rPr lang="ar-AE" dirty="0" smtClean="0"/>
              <a:t>تركها لكي تحل في المستوي الأعلي.</a:t>
            </a:r>
          </a:p>
          <a:p>
            <a:pPr marL="514350" indent="-514350">
              <a:buFont typeface="+mj-lt"/>
              <a:buAutoNum type="arabicPeriod"/>
            </a:pPr>
            <a:r>
              <a:rPr lang="ar-AE" dirty="0" smtClean="0"/>
              <a:t>الاعتماد علي النهج القائمة علي الاحتمالية لاتخاذ الخيارات الأرجح</a:t>
            </a:r>
          </a:p>
          <a:p>
            <a:pPr marL="514350" indent="-514350">
              <a:buFont typeface="+mj-lt"/>
              <a:buAutoNum type="arabicPeriod"/>
            </a:pPr>
            <a:r>
              <a:rPr lang="ar-AE" dirty="0" smtClean="0"/>
              <a:t>لا تفعل أي شيء، ربما ان المسألة لا تؤثر:</a:t>
            </a:r>
          </a:p>
          <a:p>
            <a:pPr lvl="1"/>
            <a:r>
              <a:rPr lang="ar-AE" b="1" dirty="0" smtClean="0">
                <a:solidFill>
                  <a:srgbClr val="FF0000"/>
                </a:solidFill>
              </a:rPr>
              <a:t>سأرحل</a:t>
            </a:r>
            <a:r>
              <a:rPr lang="ar-AE" dirty="0" smtClean="0"/>
              <a:t> عندما تعلن </a:t>
            </a:r>
            <a:r>
              <a:rPr lang="ar-AE" b="1" dirty="0" smtClean="0">
                <a:solidFill>
                  <a:srgbClr val="00B050"/>
                </a:solidFill>
              </a:rPr>
              <a:t>المدرسه</a:t>
            </a:r>
            <a:r>
              <a:rPr lang="ar-AE" dirty="0" smtClean="0"/>
              <a:t> نتائج الامتحان.</a:t>
            </a:r>
          </a:p>
          <a:p>
            <a:pPr lvl="1"/>
            <a:r>
              <a:rPr lang="ar-AE" dirty="0" smtClean="0"/>
              <a:t>أعلنت </a:t>
            </a:r>
            <a:r>
              <a:rPr lang="ar-AE" b="1" dirty="0" smtClean="0">
                <a:solidFill>
                  <a:srgbClr val="00B050"/>
                </a:solidFill>
              </a:rPr>
              <a:t>المدرسه</a:t>
            </a:r>
            <a:r>
              <a:rPr lang="ar-AE" dirty="0" smtClean="0"/>
              <a:t> نتائج الامتحان.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بعض اشكال الغموض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 lnSpcReduction="10000"/>
          </a:bodyPr>
          <a:lstStyle/>
          <a:p>
            <a:r>
              <a:rPr lang="ar-AE" dirty="0" smtClean="0"/>
              <a:t>اللفظة متجانسة</a:t>
            </a:r>
          </a:p>
          <a:p>
            <a:pPr lvl="1"/>
            <a:r>
              <a:rPr lang="ar-AE" dirty="0" smtClean="0"/>
              <a:t>أسم / فعل: [كتب] ؛ [ذهب]</a:t>
            </a:r>
          </a:p>
          <a:p>
            <a:r>
              <a:rPr lang="ar-AE" dirty="0" smtClean="0"/>
              <a:t>تقسيم الكلمه</a:t>
            </a:r>
          </a:p>
          <a:p>
            <a:pPr lvl="1"/>
            <a:r>
              <a:rPr lang="ar-AE" dirty="0" smtClean="0"/>
              <a:t>أسم / حرف+أسم : [بعقوبه] / [ب][عقوبه] ؛ [وجد] / [و+جد]</a:t>
            </a:r>
          </a:p>
          <a:p>
            <a:r>
              <a:rPr lang="ar-AE" dirty="0" smtClean="0"/>
              <a:t>معني الكلمة</a:t>
            </a:r>
          </a:p>
          <a:p>
            <a:pPr lvl="1"/>
            <a:r>
              <a:rPr lang="ar-EG" dirty="0" smtClean="0"/>
              <a:t>يزور</a:t>
            </a:r>
            <a:r>
              <a:rPr lang="ar-AE" dirty="0" smtClean="0"/>
              <a:t> / </a:t>
            </a:r>
            <a:r>
              <a:rPr lang="ar-EG" dirty="0" smtClean="0"/>
              <a:t>يُزوِّر </a:t>
            </a:r>
            <a:r>
              <a:rPr lang="ar-AE" dirty="0" smtClean="0"/>
              <a:t>؛ أرض / أرض</a:t>
            </a:r>
          </a:p>
          <a:p>
            <a:r>
              <a:rPr lang="ar-AE" dirty="0" smtClean="0"/>
              <a:t>نحوي</a:t>
            </a:r>
          </a:p>
          <a:p>
            <a:pPr lvl="1"/>
            <a:r>
              <a:rPr lang="ar-AE" dirty="0" smtClean="0"/>
              <a:t>خطيب </a:t>
            </a:r>
            <a:r>
              <a:rPr lang="ar-EG" dirty="0" smtClean="0"/>
              <a:t>ال</a:t>
            </a:r>
            <a:r>
              <a:rPr lang="ar-AE" dirty="0" smtClean="0"/>
              <a:t>مسجد</a:t>
            </a:r>
            <a:r>
              <a:rPr lang="ar-EG" dirty="0" smtClean="0"/>
              <a:t> الجديد</a:t>
            </a:r>
            <a:r>
              <a:rPr lang="ar-AE" dirty="0" smtClean="0"/>
              <a:t>.   (من/ما هو الجديد؟)</a:t>
            </a:r>
          </a:p>
          <a:p>
            <a:pPr lvl="1"/>
            <a:r>
              <a:rPr lang="ar-AE" dirty="0" smtClean="0"/>
              <a:t>أحب أمي أكثر من أبي. (من يحب من أكثر؟)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بعض اشكال الغموض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/>
          </a:bodyPr>
          <a:lstStyle/>
          <a:p>
            <a:r>
              <a:rPr lang="ar-AE" dirty="0" smtClean="0"/>
              <a:t>عطف:</a:t>
            </a:r>
          </a:p>
          <a:p>
            <a:pPr lvl="1"/>
            <a:r>
              <a:rPr lang="ar-AE" dirty="0" smtClean="0"/>
              <a:t>رأيت الأبنية والكباري تحت التشييد. (كلاهما أم الكباري فقط؟)</a:t>
            </a:r>
          </a:p>
          <a:p>
            <a:r>
              <a:rPr lang="ar-AE" dirty="0" smtClean="0"/>
              <a:t>علاقات الأشاره للكلمات بضمائر</a:t>
            </a:r>
          </a:p>
          <a:p>
            <a:pPr lvl="1"/>
            <a:r>
              <a:rPr lang="ar-EG" dirty="0" smtClean="0"/>
              <a:t>قابل الصحفي الوزير الذي انتقده</a:t>
            </a:r>
            <a:r>
              <a:rPr lang="ar-AE" dirty="0" smtClean="0"/>
              <a:t>. (من انتقد من؟)</a:t>
            </a:r>
          </a:p>
          <a:p>
            <a:r>
              <a:rPr lang="ar-AE" dirty="0" smtClean="0"/>
              <a:t>حذف الضمير</a:t>
            </a:r>
          </a:p>
          <a:p>
            <a:pPr lvl="1"/>
            <a:r>
              <a:rPr lang="ar-EG" dirty="0" smtClean="0"/>
              <a:t>جاء الأستاذ  وانصرف</a:t>
            </a:r>
            <a:r>
              <a:rPr lang="ar-AE" dirty="0" smtClean="0"/>
              <a:t> [هو]</a:t>
            </a:r>
            <a:r>
              <a:rPr lang="ar-EG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مناهج معالجه اللغات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dirty="0" smtClean="0"/>
              <a:t>المنهج القائم علي القواعد اللغويه</a:t>
            </a:r>
          </a:p>
          <a:p>
            <a:r>
              <a:rPr lang="ar-AE" dirty="0" smtClean="0"/>
              <a:t>المنهج القائم علي الأحصاء (البيانات ؛ المتن)</a:t>
            </a:r>
          </a:p>
          <a:p>
            <a:endParaRPr lang="ar-AE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المنهج القائم علي القواعد اللغويه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AE" dirty="0" smtClean="0"/>
              <a:t>سرد صريح للمعرفة اللغوية</a:t>
            </a:r>
          </a:p>
          <a:p>
            <a:r>
              <a:rPr lang="ar-AE" dirty="0" smtClean="0"/>
              <a:t>تتألف عادة من مجموعة من القواعد اللغوية والمصاغه يدويا </a:t>
            </a:r>
          </a:p>
          <a:p>
            <a:r>
              <a:rPr lang="ar-AE" dirty="0" smtClean="0"/>
              <a:t>سهلة الاختبار والتصحيح</a:t>
            </a:r>
          </a:p>
          <a:p>
            <a:r>
              <a:rPr lang="ar-AE" dirty="0" smtClean="0"/>
              <a:t>تتطلب جهدا كبيرا لأكتساب القواعد من خبراء اللغة</a:t>
            </a:r>
          </a:p>
          <a:p>
            <a:r>
              <a:rPr lang="ar-AE" dirty="0" smtClean="0"/>
              <a:t>التركيز على الأمثلة وليس أنماط البيانات</a:t>
            </a:r>
          </a:p>
          <a:p>
            <a:r>
              <a:rPr lang="ar-AE" dirty="0" smtClean="0"/>
              <a:t>كثيرا ما تفشل في الوصول إلى التغطية الكاملة للنطاق</a:t>
            </a:r>
          </a:p>
          <a:p>
            <a:r>
              <a:rPr lang="ar-AE" dirty="0" smtClean="0"/>
              <a:t>وغالبا ما تفتقر الي التعامل مع المدخلات المشوشه</a:t>
            </a:r>
          </a:p>
          <a:p>
            <a:r>
              <a:rPr lang="ar-AE" dirty="0" smtClean="0"/>
              <a:t>يمكن استخدامها في تشخيص والتعليق علي الأخطاء</a:t>
            </a:r>
          </a:p>
          <a:p>
            <a:r>
              <a:rPr lang="ar-AE" dirty="0" smtClean="0"/>
              <a:t>غالبا ماتكون بطيئه وقد لا تلبي الاحتياجات إلي استجابه سريعه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المنهج القائم علي الأحصاء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AE" dirty="0" smtClean="0"/>
              <a:t>سرد ضمني للمعرفة اللغوية</a:t>
            </a:r>
          </a:p>
          <a:p>
            <a:r>
              <a:rPr lang="ar-AE" dirty="0" smtClean="0"/>
              <a:t>وغالبا ما تستخدم الأساليب الإحصائية أو أساليب تعلم الآلة</a:t>
            </a:r>
          </a:p>
          <a:p>
            <a:r>
              <a:rPr lang="ar-AE" dirty="0" smtClean="0"/>
              <a:t>تتطلب جهد بشري أقل</a:t>
            </a:r>
          </a:p>
          <a:p>
            <a:r>
              <a:rPr lang="ar-AE" dirty="0" smtClean="0"/>
              <a:t>لاتحتاج لخبراء في اللغة</a:t>
            </a:r>
          </a:p>
          <a:p>
            <a:r>
              <a:rPr lang="ar-AE" dirty="0" smtClean="0"/>
              <a:t>هي التي تعتمد على البيانات وتحتاج إلى مصادر بيانات على نطاق واسع</a:t>
            </a:r>
          </a:p>
          <a:p>
            <a:r>
              <a:rPr lang="ar-AE" dirty="0" smtClean="0"/>
              <a:t>تحقيق التغطية يتناسب طرديا مع ثراء مصدر البيانات</a:t>
            </a:r>
          </a:p>
          <a:p>
            <a:r>
              <a:rPr lang="ar-AE" dirty="0" smtClean="0"/>
              <a:t>أكثر تكيفا مع المدخلات المنقوصه أو المشوشه (أنماط غير متجانسه)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مهام  معالجة اللغة العربية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dirty="0" smtClean="0"/>
              <a:t>تبويب أقسام الكلام</a:t>
            </a:r>
          </a:p>
          <a:p>
            <a:r>
              <a:rPr lang="ar-AE" dirty="0" smtClean="0"/>
              <a:t>تصريف واشتقاق الكلمات</a:t>
            </a:r>
          </a:p>
          <a:p>
            <a:r>
              <a:rPr lang="ar-AE" dirty="0" smtClean="0"/>
              <a:t>بنيه الجمله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تبويب أقسام الكلام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95536" y="3922256"/>
          <a:ext cx="8309701" cy="37084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644843"/>
                <a:gridCol w="572398"/>
                <a:gridCol w="572398"/>
                <a:gridCol w="572398"/>
                <a:gridCol w="659130"/>
                <a:gridCol w="572398"/>
                <a:gridCol w="572398"/>
                <a:gridCol w="630555"/>
                <a:gridCol w="572398"/>
                <a:gridCol w="651193"/>
                <a:gridCol w="572398"/>
                <a:gridCol w="572398"/>
                <a:gridCol w="572398"/>
                <a:gridCol w="5723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NNS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AE" dirty="0" smtClean="0">
                          <a:solidFill>
                            <a:schemeClr val="bg1"/>
                          </a:solidFill>
                        </a:rPr>
                        <a:t>كتب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Det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AE" dirty="0" smtClean="0">
                          <a:solidFill>
                            <a:schemeClr val="bg1"/>
                          </a:solidFill>
                        </a:rPr>
                        <a:t>ال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NNP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AE" dirty="0" smtClean="0">
                          <a:solidFill>
                            <a:schemeClr val="bg1"/>
                          </a:solidFill>
                        </a:rPr>
                        <a:t>أحمد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VB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AE" dirty="0" smtClean="0">
                          <a:solidFill>
                            <a:schemeClr val="bg1"/>
                          </a:solidFill>
                        </a:rPr>
                        <a:t>تعطي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>
                          <a:solidFill>
                            <a:schemeClr val="bg1"/>
                          </a:solidFill>
                        </a:rPr>
                        <a:t>سوف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>
                          <a:solidFill>
                            <a:schemeClr val="bg1"/>
                          </a:solidFill>
                        </a:rPr>
                        <a:t>مرأة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Det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>
                          <a:solidFill>
                            <a:schemeClr val="bg1"/>
                          </a:solidFill>
                        </a:rPr>
                        <a:t>ال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15616" y="1484784"/>
            <a:ext cx="74888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ar-AE" sz="3200" dirty="0" smtClean="0"/>
              <a:t>تحديد اقسام الكلام لكل كلمة أو مورفيم (وحده صرفيه)</a:t>
            </a:r>
          </a:p>
          <a:p>
            <a:pPr algn="r" rtl="1">
              <a:buFont typeface="Arial" pitchFamily="34" charset="0"/>
              <a:buChar char="•"/>
            </a:pPr>
            <a:r>
              <a:rPr lang="ar-AE" sz="3200" dirty="0" smtClean="0"/>
              <a:t>النمط يمكن أن يستخدم للتنبوء بالكلمات وكخطوه أوليه في معالجه اللغة</a:t>
            </a:r>
          </a:p>
          <a:p>
            <a:pPr algn="r" rtl="1">
              <a:buFont typeface="Arial" pitchFamily="34" charset="0"/>
              <a:buChar char="•"/>
            </a:pPr>
            <a:r>
              <a:rPr lang="ar-AE" sz="3200" dirty="0" smtClean="0"/>
              <a:t>هناك توحيد لأقسام الكلام والمستخدمه في المتن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تصريف واشتقاق الكلمات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dirty="0" smtClean="0"/>
              <a:t>الكلمه العربية غنية في البناء والمعني</a:t>
            </a:r>
          </a:p>
          <a:p>
            <a:r>
              <a:rPr lang="ar-AE" dirty="0" smtClean="0"/>
              <a:t>تصريف الكلمات واشتقاقها هو محور معالجه اللغة العربية</a:t>
            </a:r>
          </a:p>
          <a:p>
            <a:pPr lvl="1"/>
            <a:r>
              <a:rPr lang="ar-AE" dirty="0" smtClean="0"/>
              <a:t>تصريف متسلسل يعتمد علي سوابق ولواحق وساق الكلمة.</a:t>
            </a:r>
          </a:p>
          <a:p>
            <a:pPr lvl="1"/>
            <a:r>
              <a:rPr lang="ar-AE" dirty="0" smtClean="0"/>
              <a:t>اشتقاق يعتمد علي جذر ووزن الكلمة.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تصريف الكلمات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dirty="0" smtClean="0"/>
              <a:t>معني الكلمة = معني الساق + السمات</a:t>
            </a:r>
          </a:p>
          <a:p>
            <a:r>
              <a:rPr lang="ar-AE" dirty="0" smtClean="0"/>
              <a:t>سمات الأسم (عدد؛جنس؛تعريف؛ ...)</a:t>
            </a:r>
          </a:p>
          <a:p>
            <a:r>
              <a:rPr lang="ar-AE" dirty="0" smtClean="0"/>
              <a:t>سمات الفعل (زمن؛معلوم/مجهول؛يدل علي الفاعل؛ ...)</a:t>
            </a:r>
          </a:p>
          <a:p>
            <a:r>
              <a:rPr lang="ar-LB" dirty="0" smtClean="0">
                <a:latin typeface="Times New Roman" pitchFamily="18" charset="0"/>
                <a:cs typeface="Times New Roman" pitchFamily="18" charset="0"/>
              </a:rPr>
              <a:t>وللمكتبات</a:t>
            </a:r>
            <a:r>
              <a:rPr lang="ar-AE" dirty="0" smtClean="0">
                <a:latin typeface="Times New Roman" pitchFamily="18" charset="0"/>
                <a:cs typeface="Times New Roman" pitchFamily="18" charset="0"/>
              </a:rPr>
              <a:t> &lt;=&gt; </a:t>
            </a:r>
            <a:r>
              <a:rPr lang="ar-LB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LB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ar-L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ل</a:t>
            </a:r>
            <a:r>
              <a:rPr lang="ar-LB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ar-LB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ال</a:t>
            </a:r>
            <a:r>
              <a:rPr lang="ar-LB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ar-LB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مكتبة</a:t>
            </a:r>
            <a:r>
              <a:rPr lang="ar-LB" dirty="0" smtClean="0">
                <a:latin typeface="Times New Roman" pitchFamily="18" charset="0"/>
                <a:cs typeface="Times New Roman" pitchFamily="18" charset="0"/>
              </a:rPr>
              <a:t>+ات</a:t>
            </a:r>
            <a:endParaRPr lang="ar-A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وسن</a:t>
            </a:r>
            <a:r>
              <a:rPr lang="ar-LB" dirty="0" smtClean="0">
                <a:latin typeface="Times New Roman" pitchFamily="18" charset="0"/>
                <a:cs typeface="Times New Roman" pitchFamily="18" charset="0"/>
              </a:rPr>
              <a:t>قول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ها</a:t>
            </a:r>
            <a:r>
              <a:rPr lang="ar-AE" dirty="0" smtClean="0">
                <a:latin typeface="Times New Roman" pitchFamily="18" charset="0"/>
                <a:cs typeface="Times New Roman" pitchFamily="18" charset="0"/>
              </a:rPr>
              <a:t> &lt;=&gt; </a:t>
            </a:r>
            <a:r>
              <a:rPr lang="ar-LB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LB" dirty="0" smtClean="0">
                <a:latin typeface="Times New Roman" pitchFamily="18" charset="0"/>
                <a:cs typeface="Times New Roman" pitchFamily="18" charset="0"/>
              </a:rPr>
              <a:t>+ س+ </a:t>
            </a:r>
            <a:r>
              <a:rPr lang="ar-LB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ن</a:t>
            </a:r>
            <a:r>
              <a:rPr lang="ar-LB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ar-LB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قول</a:t>
            </a:r>
            <a:r>
              <a:rPr lang="ar-LB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ar-L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ها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ar-A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rgbClr val="FF0000"/>
                </a:solidFill>
              </a:rPr>
              <a:t>لماذا المعالجه الآليه للغه</a:t>
            </a:r>
            <a:r>
              <a:rPr lang="ar-AE" dirty="0" smtClean="0">
                <a:solidFill>
                  <a:srgbClr val="FF0000"/>
                </a:solidFill>
              </a:rPr>
              <a:t>؟ (1)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AE" dirty="0" smtClean="0"/>
              <a:t>عصر ... المعلومات على الإنترنت ... الاتصالات الالكترونية ... شبكة ويب العالمية (شبكة الاتصالات العالمية). </a:t>
            </a:r>
          </a:p>
          <a:p>
            <a:r>
              <a:rPr lang="ar-AE" dirty="0" smtClean="0"/>
              <a:t>التضخم المعلوماتي ... يتم إنشاء الملايين من الوثائق كل دقيقة -- من كيلو بايت -&gt; ميجابيت –&gt; جيجابيت -&gt; تيرابابيت. </a:t>
            </a:r>
          </a:p>
          <a:p>
            <a:r>
              <a:rPr lang="ar-AE" dirty="0" smtClean="0"/>
              <a:t>ديموقراطية المعلومات (مدونات – الشبكات الإجتماعيه ...)</a:t>
            </a:r>
          </a:p>
          <a:p>
            <a:r>
              <a:rPr lang="ar-AE" dirty="0" smtClean="0"/>
              <a:t>يتم ترميز المعلومات باللغة الطبيعية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اشتقاق الكلمات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ar-AE" dirty="0" smtClean="0"/>
              <a:t>معني الكلمة = معني الجذر + معني الوزن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45013" y="4634384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ar-SA" sz="4000" dirty="0">
                <a:solidFill>
                  <a:srgbClr val="FF0000"/>
                </a:solidFill>
                <a:cs typeface="Times New Roman" pitchFamily="18" charset="0"/>
              </a:rPr>
              <a:t>م</a:t>
            </a:r>
            <a:r>
              <a:rPr lang="ar-SA" sz="4000" dirty="0">
                <a:solidFill>
                  <a:srgbClr val="7030A0"/>
                </a:solidFill>
                <a:cs typeface="Times New Roman" pitchFamily="18" charset="0"/>
              </a:rPr>
              <a:t>كت</a:t>
            </a:r>
            <a:r>
              <a:rPr lang="ar-SA" sz="4000" dirty="0">
                <a:solidFill>
                  <a:srgbClr val="FF0000"/>
                </a:solidFill>
                <a:cs typeface="Times New Roman" pitchFamily="18" charset="0"/>
              </a:rPr>
              <a:t>و</a:t>
            </a:r>
            <a:r>
              <a:rPr lang="ar-SA" sz="4000" dirty="0">
                <a:solidFill>
                  <a:srgbClr val="7030A0"/>
                </a:solidFill>
                <a:cs typeface="Times New Roman" pitchFamily="18" charset="0"/>
              </a:rPr>
              <a:t>ب</a:t>
            </a:r>
            <a:endParaRPr lang="en-US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516563" y="2492846"/>
            <a:ext cx="21640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3200">
                <a:solidFill>
                  <a:srgbClr val="7030A0"/>
                </a:solidFill>
                <a:cs typeface="Times New Roman" pitchFamily="18" charset="0"/>
              </a:rPr>
              <a:t>b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405438" y="3512021"/>
            <a:ext cx="304800" cy="7318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en-US" sz="4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719638" y="3512021"/>
            <a:ext cx="263525" cy="7318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ar-SA" sz="4800">
                <a:solidFill>
                  <a:srgbClr val="FF0000"/>
                </a:solidFill>
                <a:cs typeface="Times New Roman" pitchFamily="18" charset="0"/>
              </a:rPr>
              <a:t>و</a:t>
            </a:r>
            <a:endParaRPr lang="en-US" sz="480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786438" y="3512021"/>
            <a:ext cx="206375" cy="7318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ar-SA" sz="4800">
                <a:solidFill>
                  <a:srgbClr val="FF0000"/>
                </a:solidFill>
                <a:cs typeface="Times New Roman" pitchFamily="18" charset="0"/>
              </a:rPr>
              <a:t>مَ</a:t>
            </a:r>
            <a:endParaRPr lang="en-US" sz="480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024438" y="3512021"/>
            <a:ext cx="304800" cy="7318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en-US" sz="4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338638" y="3512021"/>
            <a:ext cx="304800" cy="7318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en-US" sz="4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902450" y="2496021"/>
            <a:ext cx="18594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3200">
                <a:solidFill>
                  <a:srgbClr val="7030A0"/>
                </a:solidFill>
                <a:cs typeface="Times New Roman" pitchFamily="18" charset="0"/>
              </a:rPr>
              <a:t>k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226175" y="2492846"/>
            <a:ext cx="13785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3200">
                <a:solidFill>
                  <a:srgbClr val="7030A0"/>
                </a:solidFill>
                <a:cs typeface="Times New Roman" pitchFamily="18" charset="0"/>
              </a:rPr>
              <a:t>t</a:t>
            </a:r>
          </a:p>
        </p:txBody>
      </p:sp>
      <p:cxnSp>
        <p:nvCxnSpPr>
          <p:cNvPr id="15" name="AutoShape 14"/>
          <p:cNvCxnSpPr>
            <a:cxnSpLocks noChangeShapeType="1"/>
            <a:stCxn id="13" idx="2"/>
            <a:endCxn id="8" idx="0"/>
          </p:cNvCxnSpPr>
          <p:nvPr/>
        </p:nvCxnSpPr>
        <p:spPr bwMode="auto">
          <a:xfrm rot="5400000">
            <a:off x="6014853" y="2531449"/>
            <a:ext cx="523557" cy="14375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5"/>
          <p:cNvCxnSpPr>
            <a:cxnSpLocks noChangeShapeType="1"/>
            <a:stCxn id="14" idx="2"/>
            <a:endCxn id="11" idx="0"/>
          </p:cNvCxnSpPr>
          <p:nvPr/>
        </p:nvCxnSpPr>
        <p:spPr bwMode="auto">
          <a:xfrm rot="5400000">
            <a:off x="5472605" y="2689522"/>
            <a:ext cx="526732" cy="11182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" name="AutoShape 16"/>
          <p:cNvCxnSpPr>
            <a:cxnSpLocks noChangeShapeType="1"/>
            <a:stCxn id="7" idx="2"/>
            <a:endCxn id="12" idx="0"/>
          </p:cNvCxnSpPr>
          <p:nvPr/>
        </p:nvCxnSpPr>
        <p:spPr bwMode="auto">
          <a:xfrm rot="5400000">
            <a:off x="4794536" y="2681791"/>
            <a:ext cx="526732" cy="11337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870700" y="4612159"/>
            <a:ext cx="1157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ar-LB" sz="4000" dirty="0">
                <a:solidFill>
                  <a:srgbClr val="7030A0"/>
                </a:solidFill>
                <a:cs typeface="Times New Roman" pitchFamily="18" charset="0"/>
              </a:rPr>
              <a:t>ك</a:t>
            </a:r>
            <a:r>
              <a:rPr lang="ar-LB" sz="4000" dirty="0">
                <a:solidFill>
                  <a:srgbClr val="FF0000"/>
                </a:solidFill>
                <a:cs typeface="Times New Roman" pitchFamily="18" charset="0"/>
              </a:rPr>
              <a:t>ا</a:t>
            </a:r>
            <a:r>
              <a:rPr lang="ar-LB" sz="4000" dirty="0">
                <a:solidFill>
                  <a:srgbClr val="7030A0"/>
                </a:solidFill>
                <a:cs typeface="Times New Roman" pitchFamily="18" charset="0"/>
              </a:rPr>
              <a:t>تب</a:t>
            </a:r>
            <a:endParaRPr lang="en-US" sz="4000" dirty="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7650163" y="3512021"/>
            <a:ext cx="304800" cy="7318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en-US" sz="4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458075" y="3512021"/>
            <a:ext cx="127000" cy="7318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ar-LB" sz="4800">
                <a:solidFill>
                  <a:srgbClr val="FF0000"/>
                </a:solidFill>
                <a:cs typeface="Times New Roman" pitchFamily="18" charset="0"/>
              </a:rPr>
              <a:t>ا</a:t>
            </a:r>
            <a:endParaRPr lang="en-US" sz="480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7073900" y="3512021"/>
            <a:ext cx="304800" cy="7318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ar-LB" sz="4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ِ</a:t>
            </a:r>
            <a:r>
              <a:rPr lang="en-US" sz="4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6683375" y="3512021"/>
            <a:ext cx="304800" cy="7318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en-US" sz="4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23" name="AutoShape 22"/>
          <p:cNvCxnSpPr>
            <a:cxnSpLocks noChangeShapeType="1"/>
            <a:stCxn id="13" idx="2"/>
            <a:endCxn id="19" idx="0"/>
          </p:cNvCxnSpPr>
          <p:nvPr/>
        </p:nvCxnSpPr>
        <p:spPr bwMode="auto">
          <a:xfrm rot="16200000" flipH="1">
            <a:off x="7137215" y="2846672"/>
            <a:ext cx="523557" cy="8071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23"/>
          <p:cNvCxnSpPr>
            <a:cxnSpLocks noChangeShapeType="1"/>
            <a:stCxn id="14" idx="2"/>
            <a:endCxn id="21" idx="0"/>
          </p:cNvCxnSpPr>
          <p:nvPr/>
        </p:nvCxnSpPr>
        <p:spPr bwMode="auto">
          <a:xfrm rot="16200000" flipH="1">
            <a:off x="6497336" y="2783057"/>
            <a:ext cx="526732" cy="931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24"/>
          <p:cNvCxnSpPr>
            <a:cxnSpLocks noChangeShapeType="1"/>
            <a:stCxn id="7" idx="2"/>
            <a:endCxn id="22" idx="0"/>
          </p:cNvCxnSpPr>
          <p:nvPr/>
        </p:nvCxnSpPr>
        <p:spPr bwMode="auto">
          <a:xfrm rot="16200000" flipH="1">
            <a:off x="5966904" y="2643150"/>
            <a:ext cx="526732" cy="121100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4468813" y="5126509"/>
            <a:ext cx="14208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kt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ū</a:t>
            </a:r>
            <a:r>
              <a:rPr lang="en-US" sz="28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written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6761163" y="5147146"/>
            <a:ext cx="1228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ā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writer</a:t>
            </a:r>
          </a:p>
        </p:txBody>
      </p:sp>
      <p:sp>
        <p:nvSpPr>
          <p:cNvPr id="28" name="Rectangle 39"/>
          <p:cNvSpPr>
            <a:spLocks noChangeArrowheads="1"/>
          </p:cNvSpPr>
          <p:nvPr/>
        </p:nvSpPr>
        <p:spPr bwMode="auto">
          <a:xfrm>
            <a:off x="5353050" y="1908646"/>
            <a:ext cx="43497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ar-SA" sz="4800" dirty="0">
                <a:solidFill>
                  <a:srgbClr val="7030A0"/>
                </a:solidFill>
                <a:cs typeface="Times New Roman" pitchFamily="18" charset="0"/>
              </a:rPr>
              <a:t>ب</a:t>
            </a:r>
            <a:endParaRPr lang="en-US" sz="4800" dirty="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29" name="Rectangle 40"/>
          <p:cNvSpPr>
            <a:spLocks noChangeArrowheads="1"/>
          </p:cNvSpPr>
          <p:nvPr/>
        </p:nvSpPr>
        <p:spPr bwMode="auto">
          <a:xfrm>
            <a:off x="6738938" y="1908646"/>
            <a:ext cx="37029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ar-SA" sz="4800" dirty="0">
                <a:solidFill>
                  <a:srgbClr val="7030A0"/>
                </a:solidFill>
                <a:cs typeface="Times New Roman" pitchFamily="18" charset="0"/>
              </a:rPr>
              <a:t>ك</a:t>
            </a:r>
            <a:endParaRPr lang="en-US" sz="4800" dirty="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30" name="Rectangle 41"/>
          <p:cNvSpPr>
            <a:spLocks noChangeArrowheads="1"/>
          </p:cNvSpPr>
          <p:nvPr/>
        </p:nvSpPr>
        <p:spPr bwMode="auto">
          <a:xfrm>
            <a:off x="6038850" y="1908646"/>
            <a:ext cx="43497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ar-SA" sz="4800">
                <a:solidFill>
                  <a:srgbClr val="7030A0"/>
                </a:solidFill>
                <a:cs typeface="Times New Roman" pitchFamily="18" charset="0"/>
              </a:rPr>
              <a:t>ت</a:t>
            </a:r>
            <a:endParaRPr lang="en-US" sz="480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31" name="Rectangle 42"/>
          <p:cNvSpPr>
            <a:spLocks noChangeArrowheads="1"/>
          </p:cNvSpPr>
          <p:nvPr/>
        </p:nvSpPr>
        <p:spPr bwMode="auto">
          <a:xfrm>
            <a:off x="5608638" y="4250209"/>
            <a:ext cx="630237" cy="671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ma</a:t>
            </a:r>
            <a:r>
              <a:rPr lang="en-US" sz="1800"/>
              <a:t/>
            </a:r>
            <a:br>
              <a:rPr lang="en-US" sz="1800"/>
            </a:br>
            <a:endParaRPr lang="en-US" sz="1800"/>
          </a:p>
        </p:txBody>
      </p:sp>
      <p:sp>
        <p:nvSpPr>
          <p:cNvPr id="32" name="Rectangle 43"/>
          <p:cNvSpPr>
            <a:spLocks noChangeArrowheads="1"/>
          </p:cNvSpPr>
          <p:nvPr/>
        </p:nvSpPr>
        <p:spPr bwMode="auto">
          <a:xfrm>
            <a:off x="4670425" y="4250209"/>
            <a:ext cx="630238" cy="671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ū</a:t>
            </a:r>
            <a:r>
              <a:rPr lang="en-US" sz="1800"/>
              <a:t/>
            </a:r>
            <a:br>
              <a:rPr lang="en-US" sz="1800"/>
            </a:br>
            <a:endParaRPr lang="en-US" sz="1800"/>
          </a:p>
        </p:txBody>
      </p:sp>
      <p:sp>
        <p:nvSpPr>
          <p:cNvPr id="33" name="Rectangle 44"/>
          <p:cNvSpPr>
            <a:spLocks noChangeArrowheads="1"/>
          </p:cNvSpPr>
          <p:nvPr/>
        </p:nvSpPr>
        <p:spPr bwMode="auto">
          <a:xfrm>
            <a:off x="7359650" y="4250209"/>
            <a:ext cx="630238" cy="671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ā</a:t>
            </a:r>
            <a:r>
              <a:rPr lang="en-US" sz="1800"/>
              <a:t/>
            </a:r>
            <a:br>
              <a:rPr lang="en-US" sz="1800"/>
            </a:br>
            <a:endParaRPr lang="en-US" sz="1800"/>
          </a:p>
        </p:txBody>
      </p:sp>
      <p:sp>
        <p:nvSpPr>
          <p:cNvPr id="34" name="Rectangle 45"/>
          <p:cNvSpPr>
            <a:spLocks noChangeArrowheads="1"/>
          </p:cNvSpPr>
          <p:nvPr/>
        </p:nvSpPr>
        <p:spPr bwMode="auto">
          <a:xfrm>
            <a:off x="6975475" y="4250209"/>
            <a:ext cx="630238" cy="671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i</a:t>
            </a:r>
            <a:r>
              <a:rPr lang="en-US" sz="1800"/>
              <a:t/>
            </a:r>
            <a:br>
              <a:rPr lang="en-US" sz="1800"/>
            </a:br>
            <a:endParaRPr lang="en-US" sz="1800"/>
          </a:p>
        </p:txBody>
      </p:sp>
      <p:sp>
        <p:nvSpPr>
          <p:cNvPr id="35" name="Rectangle 46"/>
          <p:cNvSpPr>
            <a:spLocks noChangeArrowheads="1"/>
          </p:cNvSpPr>
          <p:nvPr/>
        </p:nvSpPr>
        <p:spPr bwMode="auto">
          <a:xfrm>
            <a:off x="1538288" y="2061046"/>
            <a:ext cx="2035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r" rtl="1">
              <a:spcBef>
                <a:spcPct val="20000"/>
              </a:spcBef>
              <a:buFontTx/>
              <a:buChar char="•"/>
            </a:pPr>
            <a:r>
              <a:rPr lang="ar-AE" sz="3200" dirty="0" smtClean="0"/>
              <a:t>جذر</a:t>
            </a:r>
            <a:endParaRPr lang="en-US" sz="3200" dirty="0"/>
          </a:p>
        </p:txBody>
      </p:sp>
      <p:sp>
        <p:nvSpPr>
          <p:cNvPr id="36" name="Rectangle 47"/>
          <p:cNvSpPr>
            <a:spLocks noChangeArrowheads="1"/>
          </p:cNvSpPr>
          <p:nvPr/>
        </p:nvSpPr>
        <p:spPr bwMode="auto">
          <a:xfrm>
            <a:off x="1538288" y="3519959"/>
            <a:ext cx="2035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r" rtl="1">
              <a:spcBef>
                <a:spcPct val="20000"/>
              </a:spcBef>
              <a:buFontTx/>
              <a:buChar char="•"/>
            </a:pPr>
            <a:r>
              <a:rPr lang="ar-AE" sz="3200" dirty="0" smtClean="0"/>
              <a:t>وزن</a:t>
            </a:r>
            <a:endParaRPr lang="en-US" sz="3200" dirty="0"/>
          </a:p>
          <a:p>
            <a:pPr marL="342900" indent="-342900" algn="l">
              <a:spcBef>
                <a:spcPct val="20000"/>
              </a:spcBef>
            </a:pPr>
            <a:r>
              <a:rPr lang="en-US" sz="3200" dirty="0"/>
              <a:t>	</a:t>
            </a:r>
          </a:p>
        </p:txBody>
      </p:sp>
      <p:sp>
        <p:nvSpPr>
          <p:cNvPr id="37" name="Rectangle 49"/>
          <p:cNvSpPr>
            <a:spLocks noChangeArrowheads="1"/>
          </p:cNvSpPr>
          <p:nvPr/>
        </p:nvSpPr>
        <p:spPr bwMode="auto">
          <a:xfrm>
            <a:off x="1538288" y="4831234"/>
            <a:ext cx="2035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r" rtl="1">
              <a:spcBef>
                <a:spcPct val="20000"/>
              </a:spcBef>
              <a:buFontTx/>
              <a:buChar char="•"/>
            </a:pPr>
            <a:r>
              <a:rPr lang="ar-AE" sz="3200" dirty="0" smtClean="0"/>
              <a:t>ساق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تصريف واشتقاق الكلمات الحاسوبي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82572" cy="1684784"/>
          </a:xfrm>
        </p:spPr>
        <p:txBody>
          <a:bodyPr/>
          <a:lstStyle/>
          <a:p>
            <a:r>
              <a:rPr lang="ar-AE" dirty="0" smtClean="0"/>
              <a:t>تمثيل يناسب معالجه الصرف</a:t>
            </a:r>
          </a:p>
          <a:p>
            <a:pPr lvl="1"/>
            <a:r>
              <a:rPr lang="ar-AE" dirty="0" smtClean="0"/>
              <a:t>سوابق + ساق + لواحق</a:t>
            </a:r>
          </a:p>
          <a:p>
            <a:pPr lvl="2"/>
            <a:r>
              <a:rPr lang="ar-LB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ar-LB" dirty="0" smtClean="0">
                <a:latin typeface="Tahoma" pitchFamily="34" charset="0"/>
                <a:cs typeface="Tahoma" pitchFamily="34" charset="0"/>
              </a:rPr>
              <a:t>ولل</a:t>
            </a:r>
            <a:r>
              <a:rPr lang="he-IL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ar-LB" dirty="0" smtClean="0">
                <a:latin typeface="Tahoma" pitchFamily="34" charset="0"/>
                <a:cs typeface="Tahoma" pitchFamily="34" charset="0"/>
              </a:rPr>
              <a:t>مكتب</a:t>
            </a:r>
            <a:r>
              <a:rPr lang="he-IL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ar-LB" dirty="0" smtClean="0">
                <a:latin typeface="Tahoma" pitchFamily="34" charset="0"/>
                <a:cs typeface="Tahoma" pitchFamily="34" charset="0"/>
              </a:rPr>
              <a:t>ات</a:t>
            </a:r>
            <a:r>
              <a:rPr lang="ar-AE" dirty="0" smtClean="0">
                <a:latin typeface="Tahoma" pitchFamily="34" charset="0"/>
                <a:cs typeface="Tahoma" pitchFamily="34" charset="0"/>
              </a:rPr>
              <a:t> &lt;=&gt; وللمكتبات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3212976"/>
            <a:ext cx="8482572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ar-A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ساق + سمات</a:t>
            </a:r>
          </a:p>
          <a:p>
            <a:pPr marL="1143000" lvl="2" indent="-2286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ar-A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مكتبة [و+ل+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</a:t>
            </a:r>
            <a:r>
              <a:rPr kumimoji="0" lang="ar-A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Plural</a:t>
            </a:r>
            <a:r>
              <a:rPr kumimoji="0" lang="ar-A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 </a:t>
            </a:r>
            <a:r>
              <a:rPr lang="ar-AE" sz="2400" dirty="0" smtClean="0">
                <a:latin typeface="Tahoma" pitchFamily="34" charset="0"/>
                <a:cs typeface="Tahoma" pitchFamily="34" charset="0"/>
              </a:rPr>
              <a:t>&lt;=&gt; وللمكتبات</a:t>
            </a:r>
            <a:endParaRPr kumimoji="0" lang="ar-A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4231629"/>
            <a:ext cx="8964488" cy="1429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ar-A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جذر + وزن + سمات</a:t>
            </a:r>
          </a:p>
          <a:p>
            <a:pPr marL="1143000" lvl="2" indent="-2286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ar-A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كتب + مفعله (</a:t>
            </a:r>
            <a:r>
              <a:rPr kumimoji="0" lang="ar-L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ة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a3a21a</a:t>
            </a:r>
            <a:r>
              <a:rPr kumimoji="0" lang="ar-L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م</a:t>
            </a:r>
            <a:r>
              <a:rPr kumimoji="0" lang="ar-A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+ [و+ل+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</a:t>
            </a:r>
            <a:r>
              <a:rPr kumimoji="0" lang="ar-A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Plural</a:t>
            </a:r>
            <a:r>
              <a:rPr kumimoji="0" lang="ar-A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 </a:t>
            </a:r>
            <a:r>
              <a:rPr lang="ar-AE" sz="2400" dirty="0" smtClean="0">
                <a:latin typeface="Tahoma" pitchFamily="34" charset="0"/>
                <a:cs typeface="Tahoma" pitchFamily="34" charset="0"/>
              </a:rPr>
              <a:t>&lt;=&gt; وللمكتبات</a:t>
            </a:r>
            <a:endParaRPr kumimoji="0" lang="ar-A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بعض المشكلات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AE" dirty="0" smtClean="0"/>
              <a:t>تحليلات كثيرة</a:t>
            </a:r>
          </a:p>
          <a:p>
            <a:r>
              <a:rPr lang="ar-AE" dirty="0" smtClean="0"/>
              <a:t>قد نحتاج لتشكيل الحروف</a:t>
            </a:r>
          </a:p>
          <a:p>
            <a:r>
              <a:rPr lang="ar-AE" dirty="0" smtClean="0"/>
              <a:t>كلمات متعدده أو مركبه</a:t>
            </a:r>
          </a:p>
          <a:p>
            <a:r>
              <a:rPr lang="ar-AE" dirty="0" smtClean="0"/>
              <a:t>كلمات ليس لها مفردات في العربية</a:t>
            </a:r>
          </a:p>
          <a:p>
            <a:r>
              <a:rPr lang="ar-AE" dirty="0" smtClean="0"/>
              <a:t>معالجة الكلمات المعيوبه</a:t>
            </a:r>
          </a:p>
          <a:p>
            <a:pPr lvl="1"/>
            <a:r>
              <a:rPr lang="ar-AE" dirty="0" smtClean="0"/>
              <a:t>مدقق املائي</a:t>
            </a:r>
          </a:p>
          <a:p>
            <a:pPr lvl="1"/>
            <a:r>
              <a:rPr lang="ar-AE" dirty="0" smtClean="0"/>
              <a:t>هجاء متساهل (”ـه“ ؛ ”ـة“)</a:t>
            </a:r>
          </a:p>
          <a:p>
            <a:r>
              <a:rPr lang="ar-AE" dirty="0" smtClean="0"/>
              <a:t>منع توليد الكلمات المعيوبه</a:t>
            </a:r>
          </a:p>
          <a:p>
            <a:pPr lvl="1"/>
            <a:r>
              <a:rPr lang="ar-AE" dirty="0" smtClean="0"/>
              <a:t>بـ ؛ كـ  &lt;لا تلي&gt; فـ</a:t>
            </a:r>
          </a:p>
          <a:p>
            <a:r>
              <a:rPr lang="ar-AE" dirty="0" smtClean="0"/>
              <a:t>توليد الأرقام حرفيا يتم وفقا لقواعد معقده</a:t>
            </a:r>
          </a:p>
          <a:p>
            <a:r>
              <a:rPr lang="ar-AE" dirty="0" smtClean="0"/>
              <a:t>بعض الحروف يتغير شكلها (همزه ؛ تاء ؛ ل+ال=للـ)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بنيه الجمله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785395"/>
          </a:xfrm>
        </p:spPr>
        <p:txBody>
          <a:bodyPr>
            <a:noAutofit/>
          </a:bodyPr>
          <a:lstStyle/>
          <a:p>
            <a:r>
              <a:rPr lang="ar-AE" sz="2400" dirty="0" smtClean="0"/>
              <a:t>قواعد النحو</a:t>
            </a:r>
          </a:p>
          <a:p>
            <a:endParaRPr lang="ar-AE" sz="2400" dirty="0" smtClean="0"/>
          </a:p>
          <a:p>
            <a:r>
              <a:rPr lang="ar-AE" sz="2400" dirty="0" smtClean="0"/>
              <a:t>&lt;الجمله الأسمية&gt; </a:t>
            </a:r>
            <a:r>
              <a:rPr lang="en-US" sz="2400" dirty="0" smtClean="0">
                <a:sym typeface="Wingdings" pitchFamily="2" charset="2"/>
              </a:rPr>
              <a:t></a:t>
            </a:r>
            <a:r>
              <a:rPr lang="ar-AE" sz="2400" dirty="0" smtClean="0"/>
              <a:t> &lt;مبتدأ معرف&gt; &lt;خبر نكره &gt; </a:t>
            </a:r>
          </a:p>
          <a:p>
            <a:pPr lvl="1"/>
            <a:r>
              <a:rPr lang="ar-AE" sz="2000" dirty="0" smtClean="0"/>
              <a:t>البنت مجتهدة		الولد مجتهد</a:t>
            </a:r>
          </a:p>
          <a:p>
            <a:pPr lvl="1"/>
            <a:r>
              <a:rPr lang="ar-AE" sz="2000" dirty="0" smtClean="0"/>
              <a:t>البنت مجتهد 	</a:t>
            </a:r>
            <a:r>
              <a:rPr lang="en-US" sz="2000" dirty="0" smtClean="0"/>
              <a:t>X</a:t>
            </a:r>
            <a:r>
              <a:rPr lang="ar-AE" sz="2000" dirty="0" smtClean="0"/>
              <a:t>	الولد مجتهدة</a:t>
            </a:r>
            <a:r>
              <a:rPr lang="en-US" sz="2000" dirty="0" smtClean="0"/>
              <a:t>  X  </a:t>
            </a:r>
            <a:endParaRPr lang="ar-AE" sz="2000" dirty="0" smtClean="0"/>
          </a:p>
          <a:p>
            <a:pPr lvl="1"/>
            <a:endParaRPr lang="ar-AE" sz="2000" dirty="0" smtClean="0"/>
          </a:p>
          <a:p>
            <a:r>
              <a:rPr lang="ar-AE" sz="2400" dirty="0" smtClean="0"/>
              <a:t>نحتاج لاتفاق في سمات العدد والجنس (3 عدد </a:t>
            </a:r>
            <a:r>
              <a:rPr lang="en-US" sz="2400" dirty="0" smtClean="0"/>
              <a:t>X </a:t>
            </a:r>
            <a:r>
              <a:rPr lang="ar-AE" sz="2400" dirty="0" smtClean="0"/>
              <a:t> 2 جنس = 6 قواعد)</a:t>
            </a:r>
          </a:p>
          <a:p>
            <a:r>
              <a:rPr lang="ar-AE" sz="2400" dirty="0" smtClean="0">
                <a:solidFill>
                  <a:srgbClr val="FF0000"/>
                </a:solidFill>
              </a:rPr>
              <a:t>               مؤنث			     مذكر</a:t>
            </a:r>
          </a:p>
          <a:p>
            <a:pPr lvl="1"/>
            <a:r>
              <a:rPr lang="ar-AE" sz="2000" dirty="0" smtClean="0">
                <a:solidFill>
                  <a:srgbClr val="FF0000"/>
                </a:solidFill>
              </a:rPr>
              <a:t>مفرد: </a:t>
            </a:r>
            <a:r>
              <a:rPr lang="ar-AE" sz="2000" dirty="0" smtClean="0"/>
              <a:t>البنت مجتهدة			 الولد مجتهد</a:t>
            </a:r>
          </a:p>
          <a:p>
            <a:pPr lvl="1"/>
            <a:r>
              <a:rPr lang="ar-AE" sz="2000" dirty="0" smtClean="0">
                <a:solidFill>
                  <a:srgbClr val="FF0000"/>
                </a:solidFill>
              </a:rPr>
              <a:t>مثني: </a:t>
            </a:r>
            <a:r>
              <a:rPr lang="ar-AE" sz="2000" dirty="0" smtClean="0"/>
              <a:t>البنتان مجتهدتان			 الولدان مجتهدان</a:t>
            </a:r>
          </a:p>
          <a:p>
            <a:pPr lvl="1"/>
            <a:r>
              <a:rPr lang="ar-AE" sz="2000" dirty="0" smtClean="0">
                <a:solidFill>
                  <a:srgbClr val="FF0000"/>
                </a:solidFill>
              </a:rPr>
              <a:t>جمع: </a:t>
            </a:r>
            <a:r>
              <a:rPr lang="ar-AE" sz="2000" dirty="0" smtClean="0"/>
              <a:t>البنات مجتهدات			الأولاد مجتهدون</a:t>
            </a:r>
          </a:p>
          <a:p>
            <a:r>
              <a:rPr lang="ar-AE" sz="2400" dirty="0" smtClean="0"/>
              <a:t>&lt;الجمله الأسمية</a:t>
            </a:r>
            <a:r>
              <a:rPr lang="ar-AE" sz="2400" baseline="-25000" dirty="0" smtClean="0"/>
              <a:t>[عدد,جنس]</a:t>
            </a:r>
            <a:r>
              <a:rPr lang="ar-AE" sz="2400" dirty="0" smtClean="0"/>
              <a:t>&gt; </a:t>
            </a:r>
            <a:r>
              <a:rPr lang="en-US" sz="2400" dirty="0" smtClean="0">
                <a:sym typeface="Wingdings" pitchFamily="2" charset="2"/>
              </a:rPr>
              <a:t></a:t>
            </a:r>
            <a:r>
              <a:rPr lang="ar-AE" sz="2400" dirty="0" smtClean="0"/>
              <a:t> &lt;مبتدأ معرف&gt;</a:t>
            </a:r>
            <a:r>
              <a:rPr lang="ar-AE" sz="2400" baseline="-25000" dirty="0" smtClean="0"/>
              <a:t>[عدد,جنس]</a:t>
            </a:r>
            <a:r>
              <a:rPr lang="ar-AE" sz="2400" dirty="0" smtClean="0"/>
              <a:t> &lt;خبر نكره &gt; </a:t>
            </a:r>
            <a:r>
              <a:rPr lang="ar-AE" sz="2400" baseline="-25000" dirty="0" smtClean="0"/>
              <a:t>[عدد,جنس]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شجره التحليل: الطالبة مجتهدة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3204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ar-AE" dirty="0" smtClean="0"/>
              <a:t>تمثيل يناسب تحليل الجمله الحاسوبي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212356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الجمله الأسمية</a:t>
            </a:r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2200" y="291565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&lt;مبتدأ معرف&gt;</a:t>
            </a:r>
            <a:r>
              <a:rPr lang="ar-AE" b="1" baseline="-25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[مفرد| مؤنث]</a:t>
            </a:r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1920" y="291565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&lt;خبر نكره&gt;</a:t>
            </a:r>
            <a:r>
              <a:rPr lang="ar-AE" b="1" baseline="-25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[مفرد| مؤنث]</a:t>
            </a:r>
            <a:r>
              <a:rPr lang="ar-AE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7984" y="5867980"/>
            <a:ext cx="19442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مجتهد/ة</a:t>
            </a:r>
            <a:endParaRPr lang="en-US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10800000" flipV="1">
            <a:off x="5364088" y="2555612"/>
            <a:ext cx="72008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444208" y="2555612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535996" y="4175792"/>
            <a:ext cx="15121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27984" y="5003884"/>
            <a:ext cx="194421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&lt;أسم&gt;</a:t>
            </a:r>
            <a:r>
              <a:rPr lang="ar-AE" b="1" baseline="-25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[مفرد| مؤنث]</a:t>
            </a:r>
          </a:p>
          <a:p>
            <a:pPr algn="ctr"/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7560332" y="3743744"/>
            <a:ext cx="64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20272" y="3995772"/>
            <a:ext cx="194421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&lt;معرف &gt;</a:t>
            </a:r>
            <a:r>
              <a:rPr lang="ar-AE" b="1" baseline="-25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[مفرد| مؤنث]</a:t>
            </a:r>
          </a:p>
          <a:p>
            <a:pPr algn="ctr"/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0272" y="586798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ال/طالب/ة </a:t>
            </a:r>
            <a:endParaRPr lang="en-US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32240" y="5003884"/>
            <a:ext cx="2232248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&lt;أسم&gt;</a:t>
            </a:r>
            <a:r>
              <a:rPr lang="ar-AE" b="1" baseline="-25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[مفرد| مؤنث|معرف]</a:t>
            </a:r>
          </a:p>
          <a:p>
            <a:pPr algn="ctr"/>
            <a:endParaRPr lang="en-US" b="1" baseline="-25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5076056" y="5651956"/>
            <a:ext cx="4320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7560332" y="4751856"/>
            <a:ext cx="64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7632340" y="5687960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11" grpId="0"/>
      <p:bldP spid="16" grpId="0" animBg="1"/>
      <p:bldP spid="15" grpId="0" animBg="1"/>
      <p:bldP spid="12" grpId="0" animBg="1"/>
      <p:bldP spid="1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بنوك شجره الجمله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AE" dirty="0" smtClean="0"/>
              <a:t>يتم تحليل المتن بواسطة لغويين بحيث يتم ربط كل جملة بشجرة تحليلها</a:t>
            </a:r>
          </a:p>
          <a:p>
            <a:r>
              <a:rPr lang="ar-AE" dirty="0" smtClean="0"/>
              <a:t>تعريف ضمني لنحو اللغة التي تشملها </a:t>
            </a:r>
          </a:p>
          <a:p>
            <a:r>
              <a:rPr lang="ar-AE" dirty="0" smtClean="0"/>
              <a:t>تستخدم مع المنهج الاحصائي لمعاجة الجملة</a:t>
            </a:r>
          </a:p>
          <a:p>
            <a:r>
              <a:rPr lang="ar-AE" dirty="0" smtClean="0"/>
              <a:t>تبني من متن مبوب بأقسام الكلام</a:t>
            </a:r>
          </a:p>
          <a:p>
            <a:r>
              <a:rPr lang="ar-AE" dirty="0" smtClean="0"/>
              <a:t>أمثله</a:t>
            </a:r>
          </a:p>
          <a:p>
            <a:pPr algn="l" rtl="0"/>
            <a:r>
              <a:rPr lang="en-US" dirty="0" smtClean="0"/>
              <a:t>Penn Arabic Treebank</a:t>
            </a:r>
            <a:r>
              <a:rPr lang="ar-AE" dirty="0" smtClean="0"/>
              <a:t> </a:t>
            </a:r>
            <a:r>
              <a:rPr lang="en-US" dirty="0" smtClean="0"/>
              <a:t>(PATB)</a:t>
            </a:r>
            <a:endParaRPr lang="ar-AE" dirty="0" smtClean="0"/>
          </a:p>
          <a:p>
            <a:pPr algn="l" rtl="0"/>
            <a:r>
              <a:rPr lang="en-US" dirty="0" smtClean="0"/>
              <a:t>Prague Arabic Dependency Treebank (PADT)</a:t>
            </a:r>
            <a:endParaRPr lang="ar-AE" dirty="0" smtClean="0"/>
          </a:p>
          <a:p>
            <a:pPr algn="l" rtl="0"/>
            <a:r>
              <a:rPr lang="en-US" dirty="0" smtClean="0"/>
              <a:t>Columbia Arabic</a:t>
            </a:r>
            <a:r>
              <a:rPr lang="ar-AE" dirty="0" smtClean="0"/>
              <a:t> </a:t>
            </a:r>
            <a:r>
              <a:rPr lang="en-US" dirty="0" smtClean="0"/>
              <a:t>Treebank (</a:t>
            </a:r>
            <a:r>
              <a:rPr lang="en-US" dirty="0" err="1" smtClean="0"/>
              <a:t>CATiB</a:t>
            </a:r>
            <a:r>
              <a:rPr lang="en-US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marL="0"/>
            <a:r>
              <a:rPr lang="en-US" sz="3200" dirty="0" smtClean="0"/>
              <a:t>PATB </a:t>
            </a:r>
            <a:r>
              <a:rPr lang="ar-AE" altLang="zh-CN" sz="3200" dirty="0" smtClean="0">
                <a:ea typeface="SimSun" pitchFamily="2" charset="-122"/>
              </a:rPr>
              <a:t>مثال من </a:t>
            </a:r>
            <a:endParaRPr lang="en-US" sz="3200" dirty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800600"/>
          </a:xfrm>
        </p:spPr>
        <p:txBody>
          <a:bodyPr/>
          <a:lstStyle/>
          <a:p>
            <a:pPr marL="34290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dirty="0">
                <a:ea typeface="SimSun" pitchFamily="2" charset="-122"/>
              </a:rPr>
              <a:t>(S (VP </a:t>
            </a:r>
            <a:r>
              <a:rPr lang="en-US" altLang="zh-CN" sz="2000" dirty="0" err="1">
                <a:ea typeface="SimSun" pitchFamily="2" charset="-122"/>
              </a:rPr>
              <a:t>rafaDat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ar-SA" altLang="zh-CN" sz="2000" dirty="0"/>
              <a:t>رَفَضَت</a:t>
            </a:r>
            <a:endParaRPr lang="en-US" altLang="zh-CN" sz="2000" dirty="0">
              <a:ea typeface="SimSun" pitchFamily="2" charset="-122"/>
            </a:endParaRPr>
          </a:p>
          <a:p>
            <a:pPr marL="34290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dirty="0">
                <a:ea typeface="SimSun" pitchFamily="2" charset="-122"/>
              </a:rPr>
              <a:t>            (NP-SBJ </a:t>
            </a:r>
            <a:r>
              <a:rPr lang="en-US" altLang="zh-CN" sz="2000" dirty="0" err="1">
                <a:ea typeface="SimSun" pitchFamily="2" charset="-122"/>
              </a:rPr>
              <a:t>Al+suluTAtu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ar-SA" altLang="zh-CN" sz="2000" dirty="0"/>
              <a:t>السُلُطاتُ</a:t>
            </a:r>
            <a:r>
              <a:rPr lang="en-US" altLang="zh-CN" sz="2000" dirty="0">
                <a:ea typeface="SimSun" pitchFamily="2" charset="-122"/>
              </a:rPr>
              <a:t> )</a:t>
            </a:r>
          </a:p>
          <a:p>
            <a:pPr marL="34290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dirty="0">
                <a:ea typeface="SimSun" pitchFamily="2" charset="-122"/>
              </a:rPr>
              <a:t>            (S-NOM-OBJ </a:t>
            </a:r>
          </a:p>
          <a:p>
            <a:pPr marL="34290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dirty="0">
                <a:ea typeface="SimSun" pitchFamily="2" charset="-122"/>
              </a:rPr>
              <a:t>                       (VP </a:t>
            </a:r>
            <a:r>
              <a:rPr lang="en-US" altLang="zh-CN" sz="2000" dirty="0" err="1">
                <a:ea typeface="SimSun" pitchFamily="2" charset="-122"/>
              </a:rPr>
              <a:t>manoHa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ar-SA" altLang="zh-CN" sz="2000" dirty="0"/>
              <a:t>مَنْحَ</a:t>
            </a:r>
            <a:endParaRPr lang="en-US" altLang="zh-CN" sz="2000" dirty="0">
              <a:ea typeface="SimSun" pitchFamily="2" charset="-122"/>
            </a:endParaRPr>
          </a:p>
          <a:p>
            <a:pPr marL="34290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dirty="0">
                <a:ea typeface="SimSun" pitchFamily="2" charset="-122"/>
              </a:rPr>
              <a:t>                              (NP-SBJ *)</a:t>
            </a:r>
          </a:p>
          <a:p>
            <a:pPr marL="34290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dirty="0">
                <a:ea typeface="SimSun" pitchFamily="2" charset="-122"/>
              </a:rPr>
              <a:t>                              (NP-DTV Al&gt;</a:t>
            </a:r>
            <a:r>
              <a:rPr lang="en-US" altLang="zh-CN" sz="2000" dirty="0" err="1">
                <a:ea typeface="SimSun" pitchFamily="2" charset="-122"/>
              </a:rPr>
              <a:t>amiyri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ar-SA" altLang="zh-CN" sz="2000" dirty="0"/>
              <a:t>الأَميرِ</a:t>
            </a:r>
            <a:endParaRPr lang="en-US" altLang="zh-CN" sz="2000" dirty="0">
              <a:ea typeface="SimSun" pitchFamily="2" charset="-122"/>
            </a:endParaRPr>
          </a:p>
          <a:p>
            <a:pPr marL="34290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dirty="0">
                <a:ea typeface="SimSun" pitchFamily="2" charset="-122"/>
              </a:rPr>
              <a:t>                                               </a:t>
            </a:r>
            <a:r>
              <a:rPr lang="en-US" altLang="zh-CN" sz="2000" dirty="0" err="1">
                <a:ea typeface="SimSun" pitchFamily="2" charset="-122"/>
              </a:rPr>
              <a:t>AlhAribi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ar-SA" altLang="zh-CN" sz="2000" dirty="0"/>
              <a:t>الهارِبِ</a:t>
            </a:r>
            <a:r>
              <a:rPr lang="en-US" altLang="zh-CN" sz="2000" dirty="0">
                <a:ea typeface="SimSun" pitchFamily="2" charset="-122"/>
              </a:rPr>
              <a:t> ) </a:t>
            </a:r>
          </a:p>
          <a:p>
            <a:pPr marL="34290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dirty="0">
                <a:ea typeface="SimSun" pitchFamily="2" charset="-122"/>
              </a:rPr>
              <a:t>                              (NP-OBJ (NP </a:t>
            </a:r>
            <a:r>
              <a:rPr lang="en-US" altLang="zh-CN" sz="2000" dirty="0" err="1">
                <a:ea typeface="SimSun" pitchFamily="2" charset="-122"/>
              </a:rPr>
              <a:t>jawAza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ar-SA" altLang="zh-CN" sz="2000" dirty="0"/>
              <a:t>جَوازَ</a:t>
            </a:r>
            <a:endParaRPr lang="en-US" altLang="zh-CN" sz="2000" dirty="0">
              <a:ea typeface="SimSun" pitchFamily="2" charset="-122"/>
            </a:endParaRPr>
          </a:p>
          <a:p>
            <a:pPr marL="34290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dirty="0">
                <a:ea typeface="SimSun" pitchFamily="2" charset="-122"/>
              </a:rPr>
              <a:t>                                                     (NP </a:t>
            </a:r>
            <a:r>
              <a:rPr lang="en-US" altLang="zh-CN" sz="2000" dirty="0" err="1">
                <a:ea typeface="SimSun" pitchFamily="2" charset="-122"/>
              </a:rPr>
              <a:t>safarK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ar-SA" altLang="zh-CN" sz="2000" dirty="0"/>
              <a:t>سَفَرٍ</a:t>
            </a:r>
            <a:r>
              <a:rPr lang="en-US" altLang="zh-CN" sz="2000" dirty="0">
                <a:ea typeface="SimSun" pitchFamily="2" charset="-122"/>
              </a:rPr>
              <a:t> ))</a:t>
            </a:r>
          </a:p>
          <a:p>
            <a:pPr marL="34290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dirty="0">
                <a:ea typeface="SimSun" pitchFamily="2" charset="-122"/>
              </a:rPr>
              <a:t>                                               (ADJP </a:t>
            </a:r>
            <a:r>
              <a:rPr lang="en-US" altLang="zh-CN" sz="2000" dirty="0" err="1">
                <a:ea typeface="SimSun" pitchFamily="2" charset="-122"/>
              </a:rPr>
              <a:t>dyblwmAsy~AF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ar-SA" altLang="zh-CN" sz="2000" dirty="0"/>
              <a:t>ديبلوماسيّاً</a:t>
            </a:r>
            <a:r>
              <a:rPr lang="en-US" altLang="zh-CN" sz="2000" dirty="0">
                <a:ea typeface="SimSun" pitchFamily="2" charset="-122"/>
              </a:rPr>
              <a:t> )))))</a:t>
            </a:r>
          </a:p>
          <a:p>
            <a:pPr marL="342900" algn="l" rtl="0">
              <a:lnSpc>
                <a:spcPct val="80000"/>
              </a:lnSpc>
              <a:buFont typeface="Wingdings" pitchFamily="2" charset="2"/>
              <a:buNone/>
            </a:pPr>
            <a:endParaRPr lang="ar-EG" altLang="zh-CN" sz="2000" dirty="0"/>
          </a:p>
          <a:p>
            <a:pPr marL="342900" algn="l" rtl="0">
              <a:lnSpc>
                <a:spcPct val="80000"/>
              </a:lnSpc>
              <a:buFont typeface="Wingdings" pitchFamily="2" charset="2"/>
              <a:buNone/>
            </a:pPr>
            <a:r>
              <a:rPr lang="ar-SA" altLang="zh-CN" sz="2000" dirty="0">
                <a:cs typeface="Arial" pitchFamily="34" charset="0"/>
              </a:rPr>
              <a:t>رفضت السلطات منحَ الأمير الهارب جوازَ سفرٍ ديبلوماسياً</a:t>
            </a:r>
            <a:endParaRPr lang="en-US" altLang="zh-CN" sz="2000" i="1" dirty="0">
              <a:ea typeface="SimSun" pitchFamily="2" charset="-122"/>
            </a:endParaRPr>
          </a:p>
          <a:p>
            <a:pPr marL="34290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sz="2000" i="1" dirty="0">
                <a:ea typeface="SimSun" pitchFamily="2" charset="-122"/>
              </a:rPr>
              <a:t>The authorities refused to give the escaping prince a diplomatic passport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بعض المشكلات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dirty="0" smtClean="0"/>
              <a:t>أكثر من شجره تحليل</a:t>
            </a:r>
          </a:p>
          <a:p>
            <a:r>
              <a:rPr lang="ar-AE" dirty="0" smtClean="0"/>
              <a:t>معالجة الكلمات المعيوبه</a:t>
            </a:r>
          </a:p>
          <a:p>
            <a:pPr lvl="1"/>
            <a:r>
              <a:rPr lang="ar-AE" dirty="0" smtClean="0"/>
              <a:t>مدقق نحوي</a:t>
            </a:r>
          </a:p>
          <a:p>
            <a:pPr lvl="1"/>
            <a:r>
              <a:rPr lang="ar-AE" dirty="0" smtClean="0"/>
              <a:t>تحليل جزئي - تقطيع</a:t>
            </a:r>
          </a:p>
          <a:p>
            <a:r>
              <a:rPr lang="ar-AE" dirty="0" smtClean="0"/>
              <a:t>مراعاه ترتيب الكلمات عند توليد الجمله</a:t>
            </a:r>
          </a:p>
          <a:p>
            <a:r>
              <a:rPr lang="ar-AE" dirty="0" smtClean="0"/>
              <a:t>اتفاق السمات (جزئي؛كلي)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اتفاق السمات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626195"/>
            <a:ext cx="865028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ar-AE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الأولاد زاروا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AE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خمس متاحف قديمة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r>
              <a:rPr lang="en-US" sz="3200" dirty="0" smtClean="0"/>
              <a:t>The boys visited five old museums</a:t>
            </a:r>
          </a:p>
        </p:txBody>
      </p: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228600" y="3723282"/>
            <a:ext cx="8686800" cy="2438400"/>
            <a:chOff x="144" y="2592"/>
            <a:chExt cx="5472" cy="1536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44" y="2592"/>
              <a:ext cx="5472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r" rtl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ar-AE" sz="4000" dirty="0"/>
                <a:t>الأولاد</a:t>
              </a:r>
              <a:r>
                <a:rPr lang="en-US" sz="4000" dirty="0"/>
                <a:t>	</a:t>
              </a:r>
              <a:r>
                <a:rPr lang="ar-AE" sz="4000" dirty="0"/>
                <a:t>زاروا</a:t>
              </a:r>
              <a:r>
                <a:rPr lang="en-US" sz="4000" dirty="0"/>
                <a:t>	</a:t>
              </a:r>
              <a:r>
                <a:rPr lang="ar-AE" sz="4000" dirty="0"/>
                <a:t>خمس</a:t>
              </a:r>
              <a:r>
                <a:rPr lang="en-US" sz="4000" dirty="0"/>
                <a:t>		</a:t>
              </a:r>
              <a:r>
                <a:rPr lang="ar-AE" sz="4000" dirty="0"/>
                <a:t>متاحف</a:t>
              </a:r>
              <a:r>
                <a:rPr lang="en-US" sz="4000" dirty="0"/>
                <a:t>	</a:t>
              </a:r>
              <a:r>
                <a:rPr lang="ar-AE" sz="4000" dirty="0"/>
                <a:t>قديمة</a:t>
              </a:r>
              <a:endParaRPr lang="en-US" sz="4000" dirty="0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336" y="3600"/>
              <a:ext cx="5232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r" rtl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ar-AE" sz="2800" dirty="0" smtClean="0"/>
                <a:t>        فعل-فاعل                        عدد-معدود          صفة-موصوف</a:t>
              </a:r>
            </a:p>
            <a:p>
              <a:pPr marL="342900" indent="-342900" algn="r" rtl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ar-AE" sz="2800" dirty="0" smtClean="0"/>
                <a:t>         عدد؛جنس                           جنس                  جنس</a:t>
              </a:r>
              <a:endParaRPr lang="en-US" sz="2800" dirty="0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480" y="3168"/>
              <a:ext cx="0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n>
                  <a:solidFill>
                    <a:schemeClr val="tx1"/>
                  </a:solidFill>
                  <a:headEnd type="oval"/>
                </a:ln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1584" y="3168"/>
              <a:ext cx="0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n>
                  <a:solidFill>
                    <a:schemeClr val="tx1"/>
                  </a:solidFill>
                  <a:headEnd type="oval"/>
                </a:ln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1882" y="3168"/>
              <a:ext cx="0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n>
                  <a:solidFill>
                    <a:schemeClr val="tx1"/>
                  </a:solidFill>
                  <a:headEnd type="oval"/>
                </a:ln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2986" y="3168"/>
              <a:ext cx="0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n>
                  <a:solidFill>
                    <a:schemeClr val="tx1"/>
                  </a:solidFill>
                  <a:headEnd type="oval"/>
                </a:ln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4090" y="3168"/>
              <a:ext cx="0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n>
                  <a:solidFill>
                    <a:schemeClr val="tx1"/>
                  </a:solidFill>
                  <a:headEnd type="oval"/>
                </a:ln>
              </a:endParaRP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5194" y="3168"/>
              <a:ext cx="0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n>
                  <a:solidFill>
                    <a:schemeClr val="tx1"/>
                  </a:solidFill>
                  <a:headEnd type="oval"/>
                </a:ln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H="1">
              <a:off x="4090" y="3504"/>
              <a:ext cx="110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H="1">
              <a:off x="1882" y="3504"/>
              <a:ext cx="110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H="1">
              <a:off x="480" y="3504"/>
              <a:ext cx="110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Slide Number Placeholder 17"/>
          <p:cNvSpPr txBox="1">
            <a:spLocks/>
          </p:cNvSpPr>
          <p:nvPr/>
        </p:nvSpPr>
        <p:spPr>
          <a:xfrm>
            <a:off x="7042150" y="5852120"/>
            <a:ext cx="1905000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D19F8-EA99-4095-8277-8C4305ABAC6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تطبيقات معالجة اللغة العربية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dirty="0" smtClean="0"/>
              <a:t>استخراج المعلومات (التعرف علي كينونة الأسم)</a:t>
            </a:r>
          </a:p>
          <a:p>
            <a:r>
              <a:rPr lang="ar-AE" dirty="0" smtClean="0"/>
              <a:t>الترجمه الآلية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rgbClr val="FF0000"/>
                </a:solidFill>
              </a:rPr>
              <a:t>لماذا المعالجه الآليه للغه</a:t>
            </a:r>
            <a:r>
              <a:rPr lang="ar-AE" dirty="0" smtClean="0">
                <a:solidFill>
                  <a:srgbClr val="FF0000"/>
                </a:solidFill>
              </a:rPr>
              <a:t>؟ (2)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AE" dirty="0" smtClean="0"/>
              <a:t>الحكومات والصناعة والأوساط الأكاديمية والأفراد ... في حاجه ماسه إلى أدوات لمعالجة المعلومات</a:t>
            </a:r>
            <a:endParaRPr lang="en-US" dirty="0" smtClean="0"/>
          </a:p>
          <a:p>
            <a:r>
              <a:rPr lang="ar-AE" dirty="0" smtClean="0"/>
              <a:t>العولمة والتحول إلي تطبيقات متعددة اللغات</a:t>
            </a:r>
          </a:p>
          <a:p>
            <a:r>
              <a:rPr lang="ar-AE" dirty="0" smtClean="0"/>
              <a:t>استرجاع المعلومات واستخراج المعلومات أصبحت ذات أهمية متزايدة ... استرجاع وثائق متعلقه واستخراج معلومات منمقه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استخراج المعلومات (التعرف علي كينونة الأسم)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AE" dirty="0" smtClean="0"/>
              <a:t>يتضمن تحديد أسماء الأعلام في النصوص، وتصنيفها إلى مجموعة من الفئات المحددة مسبقا</a:t>
            </a:r>
            <a:endParaRPr lang="en-US" dirty="0" smtClean="0"/>
          </a:p>
          <a:p>
            <a:pPr lvl="1"/>
            <a:r>
              <a:rPr lang="ar-AE" dirty="0" smtClean="0"/>
              <a:t>أسماء الأشخاص</a:t>
            </a:r>
            <a:endParaRPr lang="en-US" dirty="0" smtClean="0"/>
          </a:p>
          <a:p>
            <a:pPr lvl="1"/>
            <a:r>
              <a:rPr lang="ar-AE" dirty="0" smtClean="0"/>
              <a:t>المنظمات (الشركات والمؤسسات الحكومية واللجان، الخ)</a:t>
            </a:r>
            <a:endParaRPr lang="en-US" dirty="0" smtClean="0"/>
          </a:p>
          <a:p>
            <a:pPr lvl="1"/>
            <a:r>
              <a:rPr lang="ar-AE" dirty="0" smtClean="0"/>
              <a:t>مواقع (المدن والبلدان والأنهار، الخ)</a:t>
            </a:r>
            <a:endParaRPr lang="en-US" dirty="0" smtClean="0"/>
          </a:p>
          <a:p>
            <a:pPr lvl="1"/>
            <a:r>
              <a:rPr lang="ar-AE" dirty="0" smtClean="0"/>
              <a:t>التعبيرات عن التاريخ والوقت</a:t>
            </a:r>
          </a:p>
          <a:p>
            <a:r>
              <a:rPr lang="ar-AE" dirty="0" smtClean="0"/>
              <a:t>وهناك أنواع أخرى شائعة : المقاييس (في المئة، والمال، الخ الوزن)، وعناوين البريد الإلكتروني ، وعناوين الويب ،عناوين الشوارع، الخ.</a:t>
            </a:r>
          </a:p>
          <a:p>
            <a:r>
              <a:rPr lang="ar-AE" dirty="0" smtClean="0"/>
              <a:t>بعض الكيانات المجال محددة : أسماء الأدوية والحالات الطبية، وأسماء السفن ، والمراجع الببليوغرافية الخ.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ar-AE" dirty="0" smtClean="0"/>
              <a:t>مثال</a:t>
            </a:r>
            <a:endParaRPr lang="en-US" dirty="0"/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533400" y="908050"/>
            <a:ext cx="8001000" cy="2438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&lt;?xml version="1.0" encoding="UTF-8"?&gt;</a:t>
            </a:r>
          </a:p>
          <a:p>
            <a:pPr lvl="1"/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&lt;file language="ar"&gt;</a:t>
            </a:r>
          </a:p>
          <a:p>
            <a:r>
              <a:rPr lang="en-US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ar-SA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وكان الحاكم العسكري الباكستاني الجنرال</a:t>
            </a:r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&lt;person&gt;</a:t>
            </a:r>
            <a:r>
              <a:rPr lang="ar-SA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برويز مشرف</a:t>
            </a:r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&lt;/person&gt;</a:t>
            </a:r>
            <a:r>
              <a:rPr lang="en-US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57 </a:t>
            </a:r>
            <a:r>
              <a:rPr lang="ar-SA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عاماً استعد في غير مناسبة إلى تقليص القوات العسكرية علىالحدود مع</a:t>
            </a:r>
            <a:r>
              <a:rPr lang="en-US" sz="2200" b="1">
                <a:solidFill>
                  <a:srgbClr val="FF0505"/>
                </a:solidFill>
                <a:latin typeface="Times New Roman" pitchFamily="18" charset="0"/>
                <a:cs typeface="Times New Roman" pitchFamily="18" charset="0"/>
              </a:rPr>
              <a:t>&lt;location&gt;</a:t>
            </a:r>
            <a:r>
              <a:rPr lang="ar-SA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الهند</a:t>
            </a:r>
            <a:r>
              <a:rPr lang="en-US" sz="2200" b="1">
                <a:solidFill>
                  <a:srgbClr val="FF0505"/>
                </a:solidFill>
                <a:latin typeface="Times New Roman" pitchFamily="18" charset="0"/>
                <a:cs typeface="Times New Roman" pitchFamily="18" charset="0"/>
              </a:rPr>
              <a:t>&lt;/location&gt;</a:t>
            </a:r>
            <a:r>
              <a:rPr lang="en-US" sz="2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وتوقيع اتفاقية عدم اعتداء ووقف سباق التسلح</a:t>
            </a:r>
            <a:r>
              <a:rPr lang="en-US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في المنطقة، غير أن رفع</a:t>
            </a:r>
            <a:r>
              <a:rPr lang="en-US" sz="2200" b="1">
                <a:solidFill>
                  <a:srgbClr val="FF0505"/>
                </a:solidFill>
                <a:latin typeface="Times New Roman" pitchFamily="18" charset="0"/>
                <a:cs typeface="Times New Roman" pitchFamily="18" charset="0"/>
              </a:rPr>
              <a:t>&lt;location&gt;</a:t>
            </a:r>
            <a:r>
              <a:rPr lang="ar-SA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الهند</a:t>
            </a:r>
            <a:r>
              <a:rPr lang="en-US" sz="2200" b="1">
                <a:solidFill>
                  <a:srgbClr val="FF0505"/>
                </a:solidFill>
                <a:latin typeface="Times New Roman" pitchFamily="18" charset="0"/>
                <a:cs typeface="Times New Roman" pitchFamily="18" charset="0"/>
              </a:rPr>
              <a:t>&lt;/location&gt;</a:t>
            </a:r>
            <a:r>
              <a:rPr lang="en-US" sz="2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موازنة</a:t>
            </a:r>
            <a:endParaRPr lang="en-GB" sz="2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&lt;/file&gt;</a:t>
            </a:r>
            <a:endParaRPr lang="en-GB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533400" y="3498850"/>
            <a:ext cx="8001000" cy="2590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GB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xml version="1.0" encoding="UTF-8"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GB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lvl="1"/>
            <a:r>
              <a:rPr lang="en-GB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&lt;file language="ar"&gt;</a:t>
            </a:r>
            <a:endParaRPr lang="en-US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…and the Pakistani military governor general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&lt;person&gt;</a:t>
            </a:r>
            <a:r>
              <a:rPr lang="en-GB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Pervez Musharraf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&lt;/person&gt;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57 years he got ready in other than an occasion to the reduction of military forces on the border with </a:t>
            </a:r>
            <a:r>
              <a:rPr lang="en-US" sz="2000" b="1">
                <a:solidFill>
                  <a:srgbClr val="FF0505"/>
                </a:solidFill>
                <a:latin typeface="Times New Roman" pitchFamily="18" charset="0"/>
                <a:cs typeface="Times New Roman" pitchFamily="18" charset="0"/>
              </a:rPr>
              <a:t>&lt;location&gt;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India</a:t>
            </a:r>
            <a:r>
              <a:rPr lang="en-US" sz="2000" b="1">
                <a:solidFill>
                  <a:srgbClr val="FF0505"/>
                </a:solidFill>
                <a:latin typeface="Times New Roman" pitchFamily="18" charset="0"/>
                <a:cs typeface="Times New Roman" pitchFamily="18" charset="0"/>
              </a:rPr>
              <a:t>&lt;/location&gt;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signing a non-aggression pact and stopping the arms race in the region, however raising the budget in </a:t>
            </a:r>
            <a:r>
              <a:rPr lang="en-US" sz="2000" b="1">
                <a:solidFill>
                  <a:srgbClr val="FF0505"/>
                </a:solidFill>
                <a:latin typeface="Times New Roman" pitchFamily="18" charset="0"/>
                <a:cs typeface="Times New Roman" pitchFamily="18" charset="0"/>
              </a:rPr>
              <a:t>&lt;location&gt;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India</a:t>
            </a:r>
            <a:r>
              <a:rPr lang="en-US" sz="2000" b="1">
                <a:solidFill>
                  <a:srgbClr val="FF0505"/>
                </a:solidFill>
                <a:latin typeface="Times New Roman" pitchFamily="18" charset="0"/>
                <a:cs typeface="Times New Roman" pitchFamily="18" charset="0"/>
              </a:rPr>
              <a:t>&lt;/location&gt;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r>
              <a:rPr lang="en-GB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&lt;/file&gt;</a:t>
            </a:r>
            <a:endParaRPr lang="en-GB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صياغه قاعده للتعرف علي أسم شخص (1)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dirty="0" smtClean="0">
                <a:latin typeface="Times New Roman" pitchFamily="18" charset="0"/>
                <a:cs typeface="Times New Roman" pitchFamily="18" charset="0"/>
              </a:rPr>
              <a:t>مثال: </a:t>
            </a:r>
          </a:p>
          <a:p>
            <a:pPr lvl="1"/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الملك</a:t>
            </a:r>
            <a:r>
              <a:rPr lang="ar-AE" dirty="0" smtClean="0">
                <a:latin typeface="Times New Roman" pitchFamily="18" charset="0"/>
                <a:cs typeface="Times New Roman" pitchFamily="18" charset="0"/>
              </a:rPr>
              <a:t> الأردني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عبد</a:t>
            </a:r>
            <a:r>
              <a:rPr lang="ar-A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الله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الثاني</a:t>
            </a:r>
            <a:endParaRPr lang="ar-A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AE" dirty="0" smtClean="0"/>
              <a:t>نريد تكوين قاعدة تتعرف علي أسم شخص يتألف من الأسم الأول قد يليه أسم العائله على أساس نمط ارشادي يسبقه.</a:t>
            </a:r>
          </a:p>
          <a:p>
            <a:pPr lvl="1"/>
            <a:r>
              <a:rPr lang="ar-AE" dirty="0" smtClean="0"/>
              <a:t>أسم الشخص: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عبد</a:t>
            </a:r>
            <a:r>
              <a:rPr lang="ar-A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الله </a:t>
            </a:r>
            <a:endParaRPr lang="ar-AE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ar-AE" dirty="0" smtClean="0"/>
              <a:t>النمط الأرشادي:</a:t>
            </a:r>
          </a:p>
          <a:p>
            <a:pPr lvl="2"/>
            <a:r>
              <a:rPr lang="ar-AE" dirty="0" smtClean="0"/>
              <a:t>عبارات التعظيم: </a:t>
            </a:r>
            <a:r>
              <a:rPr lang="ar-AE" dirty="0" smtClean="0">
                <a:solidFill>
                  <a:srgbClr val="FF0000"/>
                </a:solidFill>
              </a:rPr>
              <a:t>الملك</a:t>
            </a:r>
          </a:p>
          <a:p>
            <a:pPr lvl="2"/>
            <a:r>
              <a:rPr lang="ar-AE" dirty="0" smtClean="0"/>
              <a:t>النسب: </a:t>
            </a:r>
            <a:r>
              <a:rPr lang="ar-A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الأردني</a:t>
            </a:r>
            <a:r>
              <a:rPr lang="ar-S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ar-AE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ar-AE" dirty="0" smtClean="0"/>
              <a:t>عدد ترتيبي في نهايه بعض الأسماء: </a:t>
            </a:r>
            <a:r>
              <a:rPr lang="ar-S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الثاني</a:t>
            </a:r>
            <a:endParaRPr lang="ar-AE" dirty="0" smtClean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52413"/>
            <a:ext cx="7793037" cy="877887"/>
          </a:xfrm>
          <a:noFill/>
        </p:spPr>
        <p:txBody>
          <a:bodyPr anchor="ctr"/>
          <a:lstStyle/>
          <a:p>
            <a:r>
              <a:rPr lang="ar-AE" dirty="0" smtClean="0"/>
              <a:t>صياغه قاعده للتعرف علي أسم شخص (2)</a:t>
            </a:r>
            <a:endParaRPr lang="en-GB" dirty="0" smtClean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45504" y="1340768"/>
            <a:ext cx="8763000" cy="129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GB" sz="3000" b="1" dirty="0">
                <a:latin typeface="Courier New" pitchFamily="49" charset="0"/>
              </a:rPr>
              <a:t>((</a:t>
            </a:r>
            <a:r>
              <a:rPr lang="en-GB" sz="3000" b="1" dirty="0" err="1">
                <a:solidFill>
                  <a:srgbClr val="00B050"/>
                </a:solidFill>
                <a:latin typeface="Courier New" pitchFamily="49" charset="0"/>
              </a:rPr>
              <a:t>honorfic</a:t>
            </a:r>
            <a:r>
              <a:rPr lang="en-GB" sz="3000" b="1" dirty="0">
                <a:latin typeface="Courier New" pitchFamily="49" charset="0"/>
              </a:rPr>
              <a:t>+(</a:t>
            </a:r>
            <a:r>
              <a:rPr lang="en-GB" sz="3000" b="1" dirty="0">
                <a:solidFill>
                  <a:srgbClr val="0070C0"/>
                </a:solidFill>
                <a:latin typeface="Courier New" pitchFamily="49" charset="0"/>
              </a:rPr>
              <a:t>location(</a:t>
            </a:r>
            <a:r>
              <a:rPr lang="ar-AE" sz="3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ية</a:t>
            </a:r>
            <a:r>
              <a:rPr lang="en-GB" sz="3000" b="1" dirty="0">
                <a:solidFill>
                  <a:srgbClr val="0070C0"/>
                </a:solidFill>
                <a:latin typeface="Courier New" pitchFamily="49" charset="0"/>
              </a:rPr>
              <a:t>|</a:t>
            </a:r>
            <a:r>
              <a:rPr lang="ar-AE" sz="3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ي</a:t>
            </a:r>
            <a:r>
              <a:rPr lang="en-GB" sz="3000" b="1" dirty="0">
                <a:solidFill>
                  <a:srgbClr val="0070C0"/>
                </a:solidFill>
                <a:latin typeface="Courier New" pitchFamily="49" charset="0"/>
              </a:rPr>
              <a:t>))?</a:t>
            </a:r>
            <a:r>
              <a:rPr lang="en-GB" sz="3000" b="1" dirty="0">
                <a:latin typeface="Courier New" pitchFamily="49" charset="0"/>
              </a:rPr>
              <a:t>)+</a:t>
            </a:r>
          </a:p>
          <a:p>
            <a:pPr algn="just"/>
            <a:r>
              <a:rPr lang="en-GB" sz="3000" b="1" dirty="0" err="1">
                <a:solidFill>
                  <a:srgbClr val="FF0000"/>
                </a:solidFill>
                <a:latin typeface="Courier New" pitchFamily="49" charset="0"/>
              </a:rPr>
              <a:t>first_Name</a:t>
            </a:r>
            <a:r>
              <a:rPr lang="en-GB" sz="30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</a:rPr>
              <a:t>(</a:t>
            </a:r>
            <a:r>
              <a:rPr lang="en-GB" sz="3000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</a:rPr>
              <a:t>last_Name</a:t>
            </a:r>
            <a:r>
              <a:rPr lang="en-GB" sz="30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</a:rPr>
              <a:t>)?</a:t>
            </a:r>
            <a:r>
              <a:rPr lang="en-GB" sz="3000" b="1" dirty="0">
                <a:latin typeface="Courier New" pitchFamily="49" charset="0"/>
              </a:rPr>
              <a:t>+</a:t>
            </a:r>
            <a:r>
              <a:rPr lang="en-GB" sz="3000" b="1" dirty="0">
                <a:solidFill>
                  <a:srgbClr val="C00000"/>
                </a:solidFill>
                <a:latin typeface="Courier New" pitchFamily="49" charset="0"/>
              </a:rPr>
              <a:t>(number)?</a:t>
            </a:r>
            <a:r>
              <a:rPr lang="en-GB" sz="3000" b="1" dirty="0">
                <a:latin typeface="Courier New" pitchFamily="49" charset="0"/>
              </a:rPr>
              <a:t>)</a:t>
            </a:r>
            <a:endParaRPr lang="en-GB" sz="3000" b="1" dirty="0">
              <a:latin typeface="Arial" charset="0"/>
            </a:endParaRP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82688" y="3333750"/>
            <a:ext cx="7772400" cy="27987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ar-AE" sz="2800" dirty="0" smtClean="0"/>
              <a:t>يمكن لهذه القاعدة (التعبير العادية) أن تعترف بـ: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ar-SA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الملك</a:t>
            </a:r>
            <a:r>
              <a:rPr lang="ar-A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عبد</a:t>
            </a:r>
            <a:r>
              <a:rPr lang="ar-A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الله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ar-SA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الملك</a:t>
            </a:r>
            <a:r>
              <a:rPr lang="ar-A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A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الأردني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عبد</a:t>
            </a:r>
            <a:r>
              <a:rPr lang="ar-A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الله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ar-SA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الملك</a:t>
            </a:r>
            <a:r>
              <a:rPr lang="ar-A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A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الأردني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عبد</a:t>
            </a:r>
            <a:r>
              <a:rPr lang="ar-A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الله </a:t>
            </a:r>
            <a:r>
              <a:rPr lang="ar-S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الثاني</a:t>
            </a: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ar-SA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الملك</a:t>
            </a:r>
            <a:r>
              <a:rPr lang="ar-A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ة</a:t>
            </a:r>
            <a:r>
              <a:rPr lang="ar-A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A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الأردنية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A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رانيا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4403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D7817F-B060-4179-B359-B5B83CA7237A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المنهج القائم علي الأحصاء للتعرف علي كينونة الأسم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dirty="0" smtClean="0"/>
              <a:t>لا تعتمد علي قواعد</a:t>
            </a:r>
          </a:p>
          <a:p>
            <a:r>
              <a:rPr lang="ar-AE" dirty="0" smtClean="0"/>
              <a:t>المشكله هي تحديد النمط الاكتر احتماليا للتعرف علي الأسم</a:t>
            </a:r>
          </a:p>
          <a:p>
            <a:r>
              <a:rPr lang="ar-AE" dirty="0" smtClean="0"/>
              <a:t>ليست بالضروره أن تكون مفهومه أو مبنيه علي قاعده لغوية.</a:t>
            </a:r>
          </a:p>
          <a:p>
            <a:r>
              <a:rPr lang="ar-AE" dirty="0" smtClean="0"/>
              <a:t>أمثله</a:t>
            </a:r>
          </a:p>
          <a:p>
            <a:pPr lvl="1"/>
            <a:r>
              <a:rPr lang="ar-AE" dirty="0" smtClean="0"/>
              <a:t>شجره القرارات</a:t>
            </a:r>
          </a:p>
          <a:p>
            <a:pPr lvl="1"/>
            <a:r>
              <a:rPr lang="ar-AE" dirty="0" smtClean="0"/>
              <a:t> نماذج ماركوف </a:t>
            </a:r>
          </a:p>
          <a:p>
            <a:pPr lvl="1"/>
            <a:r>
              <a:rPr lang="ar-AE" dirty="0" smtClean="0"/>
              <a:t>المكائن ذات الدعم الاتجاهي</a:t>
            </a:r>
          </a:p>
          <a:p>
            <a:pPr lvl="1"/>
            <a:endParaRPr lang="ar-A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بعض المشكلات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AE" dirty="0" smtClean="0"/>
              <a:t>ليس هناك حروف تدل علي أسماء الأعلام. لذا نستعين بنمط ارشادي. </a:t>
            </a:r>
          </a:p>
          <a:p>
            <a:pPr lvl="1"/>
            <a:r>
              <a:rPr lang="ar-AE" dirty="0" smtClean="0">
                <a:solidFill>
                  <a:srgbClr val="FF0000"/>
                </a:solidFill>
              </a:rPr>
              <a:t>الملك</a:t>
            </a:r>
          </a:p>
          <a:p>
            <a:pPr lvl="1"/>
            <a:r>
              <a:rPr lang="ar-AE" dirty="0" smtClean="0">
                <a:solidFill>
                  <a:srgbClr val="FF0000"/>
                </a:solidFill>
              </a:rPr>
              <a:t>خادم الحرمين</a:t>
            </a:r>
          </a:p>
          <a:p>
            <a:r>
              <a:rPr lang="ar-AE" dirty="0" smtClean="0"/>
              <a:t>تحتاج لمعاجه صرفيه. وعاصمتها ...</a:t>
            </a:r>
          </a:p>
          <a:p>
            <a:r>
              <a:rPr lang="ar-AE" dirty="0" smtClean="0"/>
              <a:t>تباين: على سبيل المثال يس وياسين.</a:t>
            </a:r>
          </a:p>
          <a:p>
            <a:pPr algn="just"/>
            <a:r>
              <a:rPr lang="ar-AE" dirty="0" smtClean="0"/>
              <a:t>عدم توحيد وعدم تناسق النص العربي المكتوب (الأخطاء المطبعية، والمتغيرات</a:t>
            </a:r>
            <a:r>
              <a:rPr lang="ar-AE" b="1" dirty="0" smtClean="0"/>
              <a:t> </a:t>
            </a:r>
            <a:r>
              <a:rPr lang="ar-AE" dirty="0" smtClean="0"/>
              <a:t>الإملائية)</a:t>
            </a:r>
          </a:p>
          <a:p>
            <a:pPr lvl="1" algn="just" fontAlgn="base"/>
            <a:r>
              <a:rPr lang="ar-AE" dirty="0" smtClean="0">
                <a:solidFill>
                  <a:srgbClr val="FF0000"/>
                </a:solidFill>
              </a:rPr>
              <a:t>لوس انجليس ؛ لوس انجلوس ؛ لوس انجيلس ؛ لوس انجيليس</a:t>
            </a:r>
          </a:p>
          <a:p>
            <a:pPr lvl="1" algn="just" fontAlgn="base"/>
            <a:r>
              <a:rPr lang="ar-AE" dirty="0" smtClean="0">
                <a:solidFill>
                  <a:srgbClr val="FF0000"/>
                </a:solidFill>
              </a:rPr>
              <a:t>اسيا ؛ آسيا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بعض المشكلات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dirty="0" smtClean="0"/>
              <a:t>الغموض</a:t>
            </a:r>
          </a:p>
          <a:p>
            <a:pPr lvl="1"/>
            <a:r>
              <a:rPr lang="ar-AE" dirty="0" smtClean="0">
                <a:solidFill>
                  <a:srgbClr val="FF0000"/>
                </a:solidFill>
              </a:rPr>
              <a:t>ماجد الفطيم </a:t>
            </a:r>
            <a:r>
              <a:rPr lang="ar-AE" dirty="0" smtClean="0"/>
              <a:t>(شركة مقابل شخص)</a:t>
            </a:r>
          </a:p>
          <a:p>
            <a:pPr lvl="1"/>
            <a:r>
              <a:rPr lang="ar-AE" dirty="0" smtClean="0">
                <a:solidFill>
                  <a:srgbClr val="FF0000"/>
                </a:solidFill>
              </a:rPr>
              <a:t>رجب/ شعبان</a:t>
            </a:r>
            <a:r>
              <a:rPr lang="ar-AE" dirty="0" smtClean="0"/>
              <a:t>/ رمضان (شخص مقابل الشهر)</a:t>
            </a:r>
          </a:p>
          <a:p>
            <a:pPr lvl="1"/>
            <a:r>
              <a:rPr lang="ar-AE" dirty="0" smtClean="0"/>
              <a:t>أحمد أباد (شخص مقابل الموقع)</a:t>
            </a:r>
          </a:p>
          <a:p>
            <a:pPr lvl="1"/>
            <a:r>
              <a:rPr lang="ar-AE" dirty="0" smtClean="0">
                <a:solidFill>
                  <a:srgbClr val="FF0000"/>
                </a:solidFill>
              </a:rPr>
              <a:t>1945</a:t>
            </a:r>
            <a:r>
              <a:rPr lang="ar-AE" dirty="0" smtClean="0"/>
              <a:t> (تاريخ مقابل الوقت)</a:t>
            </a:r>
          </a:p>
          <a:p>
            <a:r>
              <a:rPr lang="ar-AE" dirty="0" smtClean="0"/>
              <a:t>عدم توافر متن يحتوي علي انماط كافيه ترجح احتماليه التعرف علي أسماء الأعلام.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الترجمه الآلية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AE" dirty="0" smtClean="0"/>
              <a:t>يمكن الإشارة إلي الترجمة الآلية على أنها استخدام الحواسيب لأتمتة بعض أو كل عملية ترجمة لنص / لخطاب من لغة إلى أخرى.</a:t>
            </a:r>
          </a:p>
          <a:p>
            <a:r>
              <a:rPr lang="ar-AE" dirty="0" smtClean="0"/>
              <a:t>لماذا؟</a:t>
            </a:r>
          </a:p>
          <a:p>
            <a:pPr lvl="1"/>
            <a:r>
              <a:rPr lang="ar-AE" dirty="0" smtClean="0"/>
              <a:t>توافر حاسبات ذات الطاقة الرخيصة.</a:t>
            </a:r>
          </a:p>
          <a:p>
            <a:pPr lvl="1"/>
            <a:r>
              <a:rPr lang="ar-AE" dirty="0" smtClean="0"/>
              <a:t>غلاء تكلفه المترجمين.</a:t>
            </a:r>
          </a:p>
          <a:p>
            <a:pPr lvl="1"/>
            <a:r>
              <a:rPr lang="ar-AE" dirty="0" smtClean="0"/>
              <a:t>العولمة (الإنترنت، والمفوضية الأوروبية، والشركات المتعددة الجنسيات).</a:t>
            </a:r>
          </a:p>
          <a:p>
            <a:pPr lvl="1"/>
            <a:r>
              <a:rPr lang="ar-AE" dirty="0" smtClean="0"/>
              <a:t>هناك العديد من اللغات المختلفة ترجع اصولها إلي أزواج ذات الصلة.</a:t>
            </a:r>
          </a:p>
          <a:p>
            <a:pPr lvl="1"/>
            <a:r>
              <a:rPr lang="ar-AE" dirty="0" smtClean="0"/>
              <a:t>لا تستلزم أن تكون أوتوماتيكية بالكامل أو ذات جودة عالية.</a:t>
            </a:r>
          </a:p>
          <a:p>
            <a:pPr lvl="1"/>
            <a:r>
              <a:rPr lang="ar-AE" dirty="0" smtClean="0"/>
              <a:t>الترجمة الفقيره قد تمون مفيده للتعرف علي للمحتوى.</a:t>
            </a:r>
          </a:p>
          <a:p>
            <a:pPr lvl="1"/>
            <a:r>
              <a:rPr lang="ar-AE" dirty="0" smtClean="0"/>
              <a:t>الترجمة الفقيره مع امكانيه تحريرها قد تكون الطريق الفعال لترجمة جيدة.</a:t>
            </a:r>
            <a:br>
              <a:rPr lang="ar-AE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الترجمه الآلية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مناهج الترجمة القائمة على القواعد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7121" name="Slide Number Placeholder 2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EB4B6C-4901-4811-B993-86274BF715BB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47107" name="AutoShape 3"/>
          <p:cNvSpPr>
            <a:spLocks noChangeArrowheads="1"/>
          </p:cNvSpPr>
          <p:nvPr/>
        </p:nvSpPr>
        <p:spPr bwMode="auto">
          <a:xfrm>
            <a:off x="2362200" y="2362200"/>
            <a:ext cx="4724400" cy="3657600"/>
          </a:xfrm>
          <a:prstGeom prst="triangle">
            <a:avLst>
              <a:gd name="adj" fmla="val 50255"/>
            </a:avLst>
          </a:prstGeom>
          <a:solidFill>
            <a:srgbClr val="00B0F0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04800" y="5562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AE" sz="2400" b="1" i="1" dirty="0" smtClean="0">
                <a:latin typeface="Times New Roman" pitchFamily="18" charset="0"/>
                <a:cs typeface="Times New Roman" pitchFamily="18" charset="0"/>
              </a:rPr>
              <a:t>لغة المصدر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762000" y="3810000"/>
            <a:ext cx="2593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AE" sz="2400" b="1" i="1" dirty="0" smtClean="0">
                <a:latin typeface="Times New Roman" pitchFamily="18" charset="0"/>
                <a:cs typeface="Times New Roman" pitchFamily="18" charset="0"/>
              </a:rPr>
              <a:t>هيكل جمله المصدر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0" name="Text Box 8"/>
          <p:cNvSpPr txBox="1">
            <a:spLocks noChangeArrowheads="1"/>
          </p:cNvSpPr>
          <p:nvPr/>
        </p:nvSpPr>
        <p:spPr bwMode="auto">
          <a:xfrm>
            <a:off x="6550025" y="3810000"/>
            <a:ext cx="2593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AE" sz="2400" b="1" i="1" dirty="0" smtClean="0">
                <a:latin typeface="Times New Roman" pitchFamily="18" charset="0"/>
                <a:cs typeface="Times New Roman" pitchFamily="18" charset="0"/>
              </a:rPr>
              <a:t>هيكل جمله الهدف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1" name="Text Box 9"/>
          <p:cNvSpPr txBox="1">
            <a:spLocks noChangeArrowheads="1"/>
          </p:cNvSpPr>
          <p:nvPr/>
        </p:nvSpPr>
        <p:spPr bwMode="auto">
          <a:xfrm>
            <a:off x="7391400" y="5562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AE" sz="2400" b="1" i="1" dirty="0" smtClean="0">
                <a:latin typeface="Times New Roman" pitchFamily="18" charset="0"/>
                <a:cs typeface="Times New Roman" pitchFamily="18" charset="0"/>
              </a:rPr>
              <a:t>لغة الهدف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2" name="Text Box 10"/>
          <p:cNvSpPr txBox="1">
            <a:spLocks noChangeArrowheads="1"/>
          </p:cNvSpPr>
          <p:nvPr/>
        </p:nvSpPr>
        <p:spPr bwMode="auto">
          <a:xfrm>
            <a:off x="784097" y="6172200"/>
            <a:ext cx="814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ar-AE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تحليل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3" name="Text Box 11"/>
          <p:cNvSpPr txBox="1">
            <a:spLocks noChangeArrowheads="1"/>
          </p:cNvSpPr>
          <p:nvPr/>
        </p:nvSpPr>
        <p:spPr bwMode="auto">
          <a:xfrm>
            <a:off x="7678125" y="6172200"/>
            <a:ext cx="7505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ar-AE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توليد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133600" y="5410203"/>
            <a:ext cx="5334000" cy="838201"/>
            <a:chOff x="576" y="1392"/>
            <a:chExt cx="3360" cy="528"/>
          </a:xfrm>
          <a:solidFill>
            <a:srgbClr val="0070C0"/>
          </a:solidFill>
        </p:grpSpPr>
        <p:sp>
          <p:nvSpPr>
            <p:cNvPr id="47127" name="AutoShape 13"/>
            <p:cNvSpPr>
              <a:spLocks noChangeArrowheads="1"/>
            </p:cNvSpPr>
            <p:nvPr/>
          </p:nvSpPr>
          <p:spPr bwMode="auto">
            <a:xfrm>
              <a:off x="576" y="1392"/>
              <a:ext cx="3360" cy="528"/>
            </a:xfrm>
            <a:prstGeom prst="rightArrow">
              <a:avLst>
                <a:gd name="adj1" fmla="val 65148"/>
                <a:gd name="adj2" fmla="val 61545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8" name="Text Box 14"/>
            <p:cNvSpPr txBox="1">
              <a:spLocks noChangeArrowheads="1"/>
            </p:cNvSpPr>
            <p:nvPr/>
          </p:nvSpPr>
          <p:spPr bwMode="auto">
            <a:xfrm>
              <a:off x="667" y="1497"/>
              <a:ext cx="2997" cy="2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0" algn="ctr">
                <a:spcBef>
                  <a:spcPct val="50000"/>
                </a:spcBef>
              </a:pPr>
              <a:r>
                <a:rPr lang="ar-AE" sz="2400" dirty="0" smtClean="0">
                  <a:solidFill>
                    <a:srgbClr val="FF0000"/>
                  </a:solidFill>
                </a:rPr>
                <a:t>الترجمة المباشرة</a:t>
              </a:r>
              <a:endParaRPr lang="en-US" sz="2400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743200" y="3657600"/>
            <a:ext cx="3886200" cy="838200"/>
            <a:chOff x="1488" y="1392"/>
            <a:chExt cx="2448" cy="528"/>
          </a:xfrm>
          <a:solidFill>
            <a:srgbClr val="0070C0"/>
          </a:solidFill>
        </p:grpSpPr>
        <p:sp>
          <p:nvSpPr>
            <p:cNvPr id="47125" name="AutoShape 16"/>
            <p:cNvSpPr>
              <a:spLocks noChangeArrowheads="1"/>
            </p:cNvSpPr>
            <p:nvPr/>
          </p:nvSpPr>
          <p:spPr bwMode="auto">
            <a:xfrm>
              <a:off x="1488" y="1392"/>
              <a:ext cx="2448" cy="528"/>
            </a:xfrm>
            <a:prstGeom prst="rightArrow">
              <a:avLst>
                <a:gd name="adj1" fmla="val 58333"/>
                <a:gd name="adj2" fmla="val 61926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6" name="Text Box 17"/>
            <p:cNvSpPr txBox="1">
              <a:spLocks noChangeArrowheads="1"/>
            </p:cNvSpPr>
            <p:nvPr/>
          </p:nvSpPr>
          <p:spPr bwMode="auto">
            <a:xfrm>
              <a:off x="1554" y="1497"/>
              <a:ext cx="2184" cy="2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0" algn="ctr"/>
              <a:r>
                <a:rPr lang="ar-AE" sz="2400" dirty="0" smtClean="0">
                  <a:solidFill>
                    <a:srgbClr val="FF0000"/>
                  </a:solidFill>
                </a:rPr>
                <a:t>النقل: الترجمة من التحليل النحوي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7116" name="AutoShape 18"/>
          <p:cNvSpPr>
            <a:spLocks noChangeArrowheads="1"/>
          </p:cNvSpPr>
          <p:nvPr/>
        </p:nvSpPr>
        <p:spPr bwMode="auto">
          <a:xfrm rot="-2732207">
            <a:off x="1295400" y="4648200"/>
            <a:ext cx="381000" cy="381000"/>
          </a:xfrm>
          <a:prstGeom prst="rightArrow">
            <a:avLst>
              <a:gd name="adj1" fmla="val 40898"/>
              <a:gd name="adj2" fmla="val 62481"/>
            </a:avLst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547664" y="1719337"/>
            <a:ext cx="6264696" cy="917575"/>
            <a:chOff x="1474" y="1362"/>
            <a:chExt cx="3052" cy="578"/>
          </a:xfrm>
        </p:grpSpPr>
        <p:sp>
          <p:nvSpPr>
            <p:cNvPr id="47123" name="AutoShape 21"/>
            <p:cNvSpPr>
              <a:spLocks noChangeArrowheads="1"/>
            </p:cNvSpPr>
            <p:nvPr/>
          </p:nvSpPr>
          <p:spPr bwMode="auto">
            <a:xfrm>
              <a:off x="2160" y="1392"/>
              <a:ext cx="1776" cy="528"/>
            </a:xfrm>
            <a:prstGeom prst="diamond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4" name="AutoShape 22"/>
            <p:cNvSpPr>
              <a:spLocks noChangeArrowheads="1"/>
            </p:cNvSpPr>
            <p:nvPr/>
          </p:nvSpPr>
          <p:spPr bwMode="auto">
            <a:xfrm>
              <a:off x="1474" y="1362"/>
              <a:ext cx="3052" cy="578"/>
            </a:xfrm>
            <a:prstGeom prst="diamond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0"/>
              <a:r>
                <a:rPr lang="ar-AE" sz="2400" dirty="0" smtClean="0">
                  <a:solidFill>
                    <a:srgbClr val="FF0000"/>
                  </a:solidFill>
                </a:rPr>
                <a:t>إنترلينغوا: الترجمة من المعني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7118" name="AutoShape 23"/>
          <p:cNvSpPr>
            <a:spLocks noChangeArrowheads="1"/>
          </p:cNvSpPr>
          <p:nvPr/>
        </p:nvSpPr>
        <p:spPr bwMode="auto">
          <a:xfrm rot="-2732207">
            <a:off x="2590800" y="2667000"/>
            <a:ext cx="381000" cy="381000"/>
          </a:xfrm>
          <a:prstGeom prst="rightArrow">
            <a:avLst>
              <a:gd name="adj1" fmla="val 40898"/>
              <a:gd name="adj2" fmla="val 62481"/>
            </a:avLst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AutoShape 24"/>
          <p:cNvSpPr>
            <a:spLocks noChangeArrowheads="1"/>
          </p:cNvSpPr>
          <p:nvPr/>
        </p:nvSpPr>
        <p:spPr bwMode="auto">
          <a:xfrm rot="3635293">
            <a:off x="6629400" y="2667000"/>
            <a:ext cx="381000" cy="381000"/>
          </a:xfrm>
          <a:prstGeom prst="rightArrow">
            <a:avLst>
              <a:gd name="adj1" fmla="val 40898"/>
              <a:gd name="adj2" fmla="val 62481"/>
            </a:avLst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AutoShape 25"/>
          <p:cNvSpPr>
            <a:spLocks noChangeArrowheads="1"/>
          </p:cNvSpPr>
          <p:nvPr/>
        </p:nvSpPr>
        <p:spPr bwMode="auto">
          <a:xfrm rot="3635293">
            <a:off x="7543800" y="4648200"/>
            <a:ext cx="381000" cy="381000"/>
          </a:xfrm>
          <a:prstGeom prst="rightArrow">
            <a:avLst>
              <a:gd name="adj1" fmla="val 40898"/>
              <a:gd name="adj2" fmla="val 62481"/>
            </a:avLst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اللغه العربيه - تاريخيا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dirty="0" smtClean="0"/>
              <a:t>نالها الحد الأدنى من تغيير اللغة على مر الزمن</a:t>
            </a:r>
          </a:p>
          <a:p>
            <a:r>
              <a:rPr lang="ar-AE" dirty="0" smtClean="0"/>
              <a:t>في اتصال مع الدين الأكثر نموا في العالم</a:t>
            </a:r>
          </a:p>
          <a:p>
            <a:r>
              <a:rPr lang="ar-AE" dirty="0" smtClean="0"/>
              <a:t>أصبحت لغة العالم منذ الفتوحات العربية قبل 14 قرنا</a:t>
            </a:r>
          </a:p>
          <a:p>
            <a:r>
              <a:rPr lang="ar-AE" dirty="0" smtClean="0"/>
              <a:t>خارج منطقة الشرق الأوسط، أصبحت لغات الأقليات في كل بلد تقريبا في العالم</a:t>
            </a:r>
          </a:p>
          <a:p>
            <a:r>
              <a:rPr lang="ar-AE" dirty="0" smtClean="0"/>
              <a:t>وقد لاقت دائما احتياجات المتحدثين بها في أزمنة متغيرة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مناهج الترجمة القائمة على القواعد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ar-AE" dirty="0" smtClean="0"/>
              <a:t>الترجمة المباشرة: جملة المصدر تؤدي مباشرة إلى جملة الهدف. تنطوي علي استخدام قاموس أو معجم.</a:t>
            </a:r>
          </a:p>
          <a:p>
            <a:pPr lvl="0"/>
            <a:r>
              <a:rPr lang="ar-AE" dirty="0" smtClean="0"/>
              <a:t>النقل : تنطوي على معالجه تحليل جمله المصدر وتحويل شجره الجمله إلي لغة الهدف ثم توليد جمله الهدف.</a:t>
            </a:r>
            <a:br>
              <a:rPr lang="ar-AE" dirty="0" smtClean="0"/>
            </a:br>
            <a:r>
              <a:rPr lang="ar-AE" dirty="0" smtClean="0"/>
              <a:t>إنترلينغوا : ينطوي على تحليل عميق لمعني جمله المصدر ثم توليد جمله الهدف.</a:t>
            </a:r>
          </a:p>
          <a:p>
            <a:r>
              <a:rPr lang="ar-AE" dirty="0" smtClean="0"/>
              <a:t>الترجمة المباشرة تعتبر بدائيه ومن الجيل الأول</a:t>
            </a:r>
          </a:p>
          <a:p>
            <a:r>
              <a:rPr lang="ar-AE" dirty="0" smtClean="0"/>
              <a:t>الترجمه بالنقل تناسب أزواج من اللغات</a:t>
            </a:r>
          </a:p>
          <a:p>
            <a:r>
              <a:rPr lang="ar-AE" dirty="0" smtClean="0"/>
              <a:t>الترجمة بالمعني إنترلينغوا تناسب الترجمه متعددة اللغات</a:t>
            </a:r>
            <a:br>
              <a:rPr lang="ar-AE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مثال ترجمه بالنقل :الطالبة مجتهدة &lt;=&gt; </a:t>
            </a:r>
            <a:br>
              <a:rPr lang="ar-AE" dirty="0" smtClean="0"/>
            </a:br>
            <a:r>
              <a:rPr lang="en-US" dirty="0" smtClean="0"/>
              <a:t>The student is diligent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3204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ar-AE" dirty="0" smtClean="0"/>
              <a:t>ء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36096" y="184482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الجمله الأسمية</a:t>
            </a:r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6216" y="263691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&lt;مبتدأ معرف&gt;</a:t>
            </a:r>
            <a:r>
              <a:rPr lang="ar-AE" b="1" baseline="-25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[مفرد| مؤنث]</a:t>
            </a:r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95936" y="26369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&lt;خبر نكره&gt;</a:t>
            </a:r>
            <a:r>
              <a:rPr lang="ar-AE" b="1" baseline="-25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[مفرد| مؤنث]</a:t>
            </a:r>
            <a:r>
              <a:rPr lang="ar-AE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5589240"/>
            <a:ext cx="19442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مجتهد/ة</a:t>
            </a:r>
            <a:endParaRPr lang="en-US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10800000" flipV="1">
            <a:off x="5508104" y="2276872"/>
            <a:ext cx="72008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588224" y="2276872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680012" y="3897052"/>
            <a:ext cx="15121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72000" y="4725144"/>
            <a:ext cx="194421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&lt;أسم&gt;</a:t>
            </a:r>
            <a:r>
              <a:rPr lang="ar-AE" b="1" baseline="-25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[مفرد| مؤنث]</a:t>
            </a:r>
          </a:p>
          <a:p>
            <a:pPr algn="ctr"/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7704348" y="3465004"/>
            <a:ext cx="64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64288" y="3717032"/>
            <a:ext cx="194421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&lt;معرف &gt;</a:t>
            </a:r>
            <a:r>
              <a:rPr lang="ar-AE" b="1" baseline="-25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[مفرد| مؤنث]</a:t>
            </a:r>
          </a:p>
          <a:p>
            <a:pPr algn="ctr"/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64288" y="558924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ال/طالب/ة </a:t>
            </a:r>
            <a:endParaRPr lang="en-US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76256" y="4725144"/>
            <a:ext cx="2232248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&lt;أسم&gt;</a:t>
            </a:r>
            <a:r>
              <a:rPr lang="ar-AE" b="1" baseline="-25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[مفرد| مؤنث|معرف]</a:t>
            </a:r>
          </a:p>
          <a:p>
            <a:pPr algn="ctr"/>
            <a:endParaRPr lang="en-US" b="1" baseline="-25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5220072" y="5373216"/>
            <a:ext cx="4320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7704348" y="4473116"/>
            <a:ext cx="64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7776356" y="5409220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907704" y="191683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&lt;S&gt;</a:t>
            </a:r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20280" y="27089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&lt;VP&gt;</a:t>
            </a:r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55576" y="27089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&lt;NP&gt;</a:t>
            </a:r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10800000" flipV="1">
            <a:off x="1512168" y="2348880"/>
            <a:ext cx="72008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592288" y="2348880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043608" y="5517232"/>
            <a:ext cx="14766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Student</a:t>
            </a:r>
            <a:r>
              <a:rPr lang="en-US" b="1" baseline="-25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b="1" baseline="-25000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sg</a:t>
            </a:r>
            <a:r>
              <a:rPr lang="en-US" b="1" baseline="-25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</a:t>
            </a:r>
            <a:endParaRPr lang="en-US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3527884" y="3537012"/>
            <a:ext cx="64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419872" y="4653136"/>
            <a:ext cx="8640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</a:t>
            </a:r>
            <a:r>
              <a:rPr lang="en-US" b="1" dirty="0" err="1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adj</a:t>
            </a:r>
            <a:r>
              <a:rPr lang="en-US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&gt;</a:t>
            </a:r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347864" y="5517232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diligent</a:t>
            </a:r>
            <a:endParaRPr lang="en-US" b="1" baseline="-250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-36512" y="4797152"/>
            <a:ext cx="11521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3671900" y="5265204"/>
            <a:ext cx="360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59" idx="0"/>
          </p:cNvCxnSpPr>
          <p:nvPr/>
        </p:nvCxnSpPr>
        <p:spPr>
          <a:xfrm rot="10800000" flipV="1">
            <a:off x="449796" y="3284984"/>
            <a:ext cx="59381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60" idx="0"/>
          </p:cNvCxnSpPr>
          <p:nvPr/>
        </p:nvCxnSpPr>
        <p:spPr>
          <a:xfrm>
            <a:off x="1187624" y="3284984"/>
            <a:ext cx="55780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0" y="3717032"/>
            <a:ext cx="8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</a:t>
            </a:r>
            <a:r>
              <a:rPr lang="en-US" b="1" dirty="0" err="1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Det</a:t>
            </a:r>
            <a:r>
              <a:rPr lang="en-US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&gt;</a:t>
            </a:r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59632" y="3717032"/>
            <a:ext cx="9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&lt;N&gt;</a:t>
            </a:r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rot="5400000">
            <a:off x="1115616" y="4869160"/>
            <a:ext cx="12961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07504" y="5517232"/>
            <a:ext cx="8640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</a:t>
            </a:r>
            <a:r>
              <a:rPr lang="en-US" b="1" baseline="-25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[def]</a:t>
            </a:r>
            <a:endParaRPr lang="en-US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 rot="10800000" flipV="1">
            <a:off x="2843808" y="3068960"/>
            <a:ext cx="648072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123728" y="3717032"/>
            <a:ext cx="9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&lt;V&gt;</a:t>
            </a:r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 rot="5400000">
            <a:off x="2015716" y="4833156"/>
            <a:ext cx="12241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339752" y="5517232"/>
            <a:ext cx="6480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</a:t>
            </a:r>
            <a:r>
              <a:rPr lang="en-US" b="1" baseline="-25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b="1" baseline="-25000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sg</a:t>
            </a:r>
            <a:r>
              <a:rPr lang="en-US" b="1" baseline="-25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</a:t>
            </a:r>
            <a:endParaRPr lang="en-US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4" name="Freeform 83"/>
          <p:cNvSpPr/>
          <p:nvPr/>
        </p:nvSpPr>
        <p:spPr>
          <a:xfrm>
            <a:off x="1959429" y="6008914"/>
            <a:ext cx="5936342" cy="638629"/>
          </a:xfrm>
          <a:custGeom>
            <a:avLst/>
            <a:gdLst>
              <a:gd name="connsiteX0" fmla="*/ 0 w 5936342"/>
              <a:gd name="connsiteY0" fmla="*/ 0 h 638629"/>
              <a:gd name="connsiteX1" fmla="*/ 3686628 w 5936342"/>
              <a:gd name="connsiteY1" fmla="*/ 624115 h 638629"/>
              <a:gd name="connsiteX2" fmla="*/ 5936342 w 5936342"/>
              <a:gd name="connsiteY2" fmla="*/ 87086 h 63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36342" h="638629">
                <a:moveTo>
                  <a:pt x="0" y="0"/>
                </a:moveTo>
                <a:cubicBezTo>
                  <a:pt x="1348619" y="304800"/>
                  <a:pt x="2697238" y="609601"/>
                  <a:pt x="3686628" y="624115"/>
                </a:cubicBezTo>
                <a:cubicBezTo>
                  <a:pt x="4676018" y="638629"/>
                  <a:pt x="5936342" y="87086"/>
                  <a:pt x="5936342" y="87086"/>
                </a:cubicBezTo>
              </a:path>
            </a:pathLst>
          </a:custGeom>
          <a:ln w="28575">
            <a:solidFill>
              <a:srgbClr val="FF0000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3962400" y="5979886"/>
            <a:ext cx="1524000" cy="312057"/>
          </a:xfrm>
          <a:custGeom>
            <a:avLst/>
            <a:gdLst>
              <a:gd name="connsiteX0" fmla="*/ 0 w 1524000"/>
              <a:gd name="connsiteY0" fmla="*/ 43543 h 312057"/>
              <a:gd name="connsiteX1" fmla="*/ 914400 w 1524000"/>
              <a:gd name="connsiteY1" fmla="*/ 304800 h 312057"/>
              <a:gd name="connsiteX2" fmla="*/ 1524000 w 1524000"/>
              <a:gd name="connsiteY2" fmla="*/ 0 h 31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0" h="312057">
                <a:moveTo>
                  <a:pt x="0" y="43543"/>
                </a:moveTo>
                <a:cubicBezTo>
                  <a:pt x="330200" y="177800"/>
                  <a:pt x="660400" y="312057"/>
                  <a:pt x="914400" y="304800"/>
                </a:cubicBezTo>
                <a:cubicBezTo>
                  <a:pt x="1168400" y="297543"/>
                  <a:pt x="1346200" y="148771"/>
                  <a:pt x="1524000" y="0"/>
                </a:cubicBezTo>
              </a:path>
            </a:pathLst>
          </a:custGeom>
          <a:ln w="28575">
            <a:solidFill>
              <a:srgbClr val="FF0000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/>
          <p:cNvCxnSpPr/>
          <p:nvPr/>
        </p:nvCxnSpPr>
        <p:spPr>
          <a:xfrm rot="5400000">
            <a:off x="3635896" y="4437112"/>
            <a:ext cx="4320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419872" y="39330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&lt;NP&gt;</a:t>
            </a:r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8" name="Freeform 97"/>
          <p:cNvSpPr/>
          <p:nvPr/>
        </p:nvSpPr>
        <p:spPr>
          <a:xfrm>
            <a:off x="1619672" y="3068960"/>
            <a:ext cx="5936342" cy="638629"/>
          </a:xfrm>
          <a:custGeom>
            <a:avLst/>
            <a:gdLst>
              <a:gd name="connsiteX0" fmla="*/ 0 w 5936342"/>
              <a:gd name="connsiteY0" fmla="*/ 0 h 638629"/>
              <a:gd name="connsiteX1" fmla="*/ 3686628 w 5936342"/>
              <a:gd name="connsiteY1" fmla="*/ 624115 h 638629"/>
              <a:gd name="connsiteX2" fmla="*/ 5936342 w 5936342"/>
              <a:gd name="connsiteY2" fmla="*/ 87086 h 63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36342" h="638629">
                <a:moveTo>
                  <a:pt x="0" y="0"/>
                </a:moveTo>
                <a:cubicBezTo>
                  <a:pt x="1348619" y="304800"/>
                  <a:pt x="2697238" y="609601"/>
                  <a:pt x="3686628" y="624115"/>
                </a:cubicBezTo>
                <a:cubicBezTo>
                  <a:pt x="4676018" y="638629"/>
                  <a:pt x="5936342" y="87086"/>
                  <a:pt x="5936342" y="87086"/>
                </a:cubicBezTo>
              </a:path>
            </a:pathLst>
          </a:custGeom>
          <a:ln w="28575">
            <a:solidFill>
              <a:srgbClr val="C00000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3923928" y="3140969"/>
            <a:ext cx="1368152" cy="1732958"/>
          </a:xfrm>
          <a:custGeom>
            <a:avLst/>
            <a:gdLst>
              <a:gd name="connsiteX0" fmla="*/ 0 w 1524000"/>
              <a:gd name="connsiteY0" fmla="*/ 43543 h 312057"/>
              <a:gd name="connsiteX1" fmla="*/ 914400 w 1524000"/>
              <a:gd name="connsiteY1" fmla="*/ 304800 h 312057"/>
              <a:gd name="connsiteX2" fmla="*/ 1524000 w 1524000"/>
              <a:gd name="connsiteY2" fmla="*/ 0 h 312057"/>
              <a:gd name="connsiteX0" fmla="*/ 0 w 1440160"/>
              <a:gd name="connsiteY0" fmla="*/ 1267679 h 1740216"/>
              <a:gd name="connsiteX1" fmla="*/ 914400 w 1440160"/>
              <a:gd name="connsiteY1" fmla="*/ 1528936 h 1740216"/>
              <a:gd name="connsiteX2" fmla="*/ 1440160 w 1440160"/>
              <a:gd name="connsiteY2" fmla="*/ 0 h 1740216"/>
              <a:gd name="connsiteX0" fmla="*/ 0 w 1368152"/>
              <a:gd name="connsiteY0" fmla="*/ 1224135 h 1732958"/>
              <a:gd name="connsiteX1" fmla="*/ 842392 w 1368152"/>
              <a:gd name="connsiteY1" fmla="*/ 1528936 h 1732958"/>
              <a:gd name="connsiteX2" fmla="*/ 1368152 w 1368152"/>
              <a:gd name="connsiteY2" fmla="*/ 0 h 1732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8152" h="1732958">
                <a:moveTo>
                  <a:pt x="0" y="1224135"/>
                </a:moveTo>
                <a:cubicBezTo>
                  <a:pt x="330200" y="1358392"/>
                  <a:pt x="614367" y="1732958"/>
                  <a:pt x="842392" y="1528936"/>
                </a:cubicBezTo>
                <a:cubicBezTo>
                  <a:pt x="1070417" y="1324914"/>
                  <a:pt x="1190352" y="148771"/>
                  <a:pt x="1368152" y="0"/>
                </a:cubicBezTo>
              </a:path>
            </a:pathLst>
          </a:custGeom>
          <a:ln w="28575">
            <a:solidFill>
              <a:srgbClr val="C00000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3059832" y="2060848"/>
            <a:ext cx="2376264" cy="1588"/>
          </a:xfrm>
          <a:prstGeom prst="straightConnector1">
            <a:avLst/>
          </a:prstGeom>
          <a:ln w="28575">
            <a:solidFill>
              <a:srgbClr val="C00000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Freeform 103"/>
          <p:cNvSpPr/>
          <p:nvPr/>
        </p:nvSpPr>
        <p:spPr>
          <a:xfrm>
            <a:off x="2771800" y="3140968"/>
            <a:ext cx="3612232" cy="1884209"/>
          </a:xfrm>
          <a:custGeom>
            <a:avLst/>
            <a:gdLst>
              <a:gd name="connsiteX0" fmla="*/ 0 w 1524000"/>
              <a:gd name="connsiteY0" fmla="*/ 43543 h 312057"/>
              <a:gd name="connsiteX1" fmla="*/ 914400 w 1524000"/>
              <a:gd name="connsiteY1" fmla="*/ 304800 h 312057"/>
              <a:gd name="connsiteX2" fmla="*/ 1524000 w 1524000"/>
              <a:gd name="connsiteY2" fmla="*/ 0 h 312057"/>
              <a:gd name="connsiteX0" fmla="*/ 0 w 1524000"/>
              <a:gd name="connsiteY0" fmla="*/ 43543 h 1303401"/>
              <a:gd name="connsiteX1" fmla="*/ 576064 w 1524000"/>
              <a:gd name="connsiteY1" fmla="*/ 1296144 h 1303401"/>
              <a:gd name="connsiteX2" fmla="*/ 1524000 w 1524000"/>
              <a:gd name="connsiteY2" fmla="*/ 0 h 1303401"/>
              <a:gd name="connsiteX0" fmla="*/ 0 w 3612232"/>
              <a:gd name="connsiteY0" fmla="*/ 936104 h 1452161"/>
              <a:gd name="connsiteX1" fmla="*/ 2664296 w 3612232"/>
              <a:gd name="connsiteY1" fmla="*/ 1296144 h 1452161"/>
              <a:gd name="connsiteX2" fmla="*/ 3612232 w 3612232"/>
              <a:gd name="connsiteY2" fmla="*/ 0 h 1452161"/>
              <a:gd name="connsiteX0" fmla="*/ 0 w 3612232"/>
              <a:gd name="connsiteY0" fmla="*/ 936104 h 1884209"/>
              <a:gd name="connsiteX1" fmla="*/ 2160240 w 3612232"/>
              <a:gd name="connsiteY1" fmla="*/ 1728192 h 1884209"/>
              <a:gd name="connsiteX2" fmla="*/ 3612232 w 3612232"/>
              <a:gd name="connsiteY2" fmla="*/ 0 h 188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12232" h="1884209">
                <a:moveTo>
                  <a:pt x="0" y="936104"/>
                </a:moveTo>
                <a:cubicBezTo>
                  <a:pt x="330200" y="1070361"/>
                  <a:pt x="1558201" y="1884209"/>
                  <a:pt x="2160240" y="1728192"/>
                </a:cubicBezTo>
                <a:cubicBezTo>
                  <a:pt x="2762279" y="1572175"/>
                  <a:pt x="3434432" y="148771"/>
                  <a:pt x="3612232" y="0"/>
                </a:cubicBezTo>
              </a:path>
            </a:pathLst>
          </a:custGeom>
          <a:ln w="28575">
            <a:solidFill>
              <a:srgbClr val="00B0F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1" animBg="1"/>
      <p:bldP spid="98" grpId="0" animBg="1"/>
      <p:bldP spid="99" grpId="0" animBg="1"/>
      <p:bldP spid="10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بعض مشكلات الترجمه بالنقل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dirty="0" smtClean="0"/>
              <a:t>تحتاج لعدد ن × (ن -1) نظام</a:t>
            </a:r>
          </a:p>
          <a:p>
            <a:pPr lvl="1"/>
            <a:r>
              <a:rPr lang="ar-AE" dirty="0" smtClean="0"/>
              <a:t>للترجمة بين العربي و الأنجليزي والفرنسي نحتاج 6 نظم</a:t>
            </a:r>
          </a:p>
          <a:p>
            <a:r>
              <a:rPr lang="ar-AE" dirty="0" smtClean="0"/>
              <a:t>لاتعتمد علي المعني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مثال مثال ترجمه بالإنترلينغوا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771800" y="1412776"/>
            <a:ext cx="3767137" cy="520700"/>
          </a:xfrm>
          <a:prstGeom prst="verticalScrol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2261" tIns="31131" rIns="62261" bIns="31131"/>
          <a:lstStyle/>
          <a:p>
            <a:pPr algn="ctr" eaLnBrk="0" hangingPunct="0"/>
            <a:r>
              <a:rPr lang="ar-S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العميل: أنا أرغب في حجز غرفة في الفندق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" name="Oval 6"/>
          <p:cNvSpPr/>
          <p:nvPr/>
        </p:nvSpPr>
        <p:spPr>
          <a:xfrm>
            <a:off x="3203848" y="2348880"/>
            <a:ext cx="2952328" cy="72008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3600" dirty="0" smtClean="0">
                <a:solidFill>
                  <a:srgbClr val="0070C0"/>
                </a:solidFill>
              </a:rPr>
              <a:t>تحليل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403648" y="3501008"/>
            <a:ext cx="6754812" cy="779462"/>
          </a:xfrm>
          <a:prstGeom prst="flowChartProcess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2261" tIns="31131" rIns="62261" bIns="31131"/>
          <a:lstStyle/>
          <a:p>
            <a:pPr algn="ctr" eaLnBrk="0" hangingPunct="0"/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</a:rPr>
              <a:t>Interlingua(IF)</a:t>
            </a:r>
          </a:p>
          <a:p>
            <a:pPr algn="ctr" eaLnBrk="0" hangingPunct="0"/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</a:rPr>
              <a:t>c:introduce-topic+reservation+disposition+room (room-spec=(room, </a:t>
            </a:r>
            <a:r>
              <a:rPr lang="en-US" sz="1600" b="1" dirty="0" err="1">
                <a:solidFill>
                  <a:srgbClr val="C00000"/>
                </a:solidFill>
                <a:latin typeface="Times New Roman" pitchFamily="18" charset="0"/>
              </a:rPr>
              <a:t>specifier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</a:rPr>
              <a:t>=</a:t>
            </a:r>
            <a:r>
              <a:rPr lang="en-US" sz="1600" b="1" dirty="0" err="1">
                <a:solidFill>
                  <a:srgbClr val="C00000"/>
                </a:solidFill>
                <a:latin typeface="Times New Roman" pitchFamily="18" charset="0"/>
              </a:rPr>
              <a:t>hote,identifiability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</a:rPr>
              <a:t>=yes),disposition=(</a:t>
            </a:r>
            <a:r>
              <a:rPr lang="en-US" sz="1600" b="1" dirty="0" err="1">
                <a:solidFill>
                  <a:srgbClr val="C00000"/>
                </a:solidFill>
                <a:latin typeface="Times New Roman" pitchFamily="18" charset="0"/>
              </a:rPr>
              <a:t>desire,who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</a:rPr>
              <a:t>=</a:t>
            </a:r>
            <a:r>
              <a:rPr lang="en-US" sz="1600" b="1" dirty="0" err="1">
                <a:solidFill>
                  <a:srgbClr val="C00000"/>
                </a:solidFill>
                <a:latin typeface="Times New Roman" pitchFamily="18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</a:rPr>
              <a:t>))</a:t>
            </a:r>
            <a:r>
              <a:rPr lang="en-US" sz="16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1" name="Oval 10"/>
          <p:cNvSpPr/>
          <p:nvPr/>
        </p:nvSpPr>
        <p:spPr>
          <a:xfrm>
            <a:off x="3203848" y="4725144"/>
            <a:ext cx="295232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600" dirty="0" smtClean="0">
                <a:solidFill>
                  <a:srgbClr val="0070C0"/>
                </a:solidFill>
              </a:rPr>
              <a:t>توليد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1907704" y="5932636"/>
            <a:ext cx="5688632" cy="520700"/>
          </a:xfrm>
          <a:prstGeom prst="verticalScroll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2261" tIns="31131" rIns="62261" bIns="31131"/>
          <a:lstStyle/>
          <a:p>
            <a:pPr algn="ctr" eaLnBrk="0" hangingPunct="0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Customer: I want to book a room at the hotel</a:t>
            </a:r>
            <a:endParaRPr lang="en-US" sz="2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4427984" y="1988840"/>
            <a:ext cx="432048" cy="288032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4427984" y="3140968"/>
            <a:ext cx="432048" cy="288032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4427984" y="4365104"/>
            <a:ext cx="432048" cy="288032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>
            <a:off x="4427984" y="5589240"/>
            <a:ext cx="432048" cy="288032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بعض مشكلات الترجمه بالإنترلينغوا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dirty="0" smtClean="0"/>
              <a:t>إنترلينغوا :</a:t>
            </a:r>
          </a:p>
          <a:p>
            <a:pPr lvl="1"/>
            <a:r>
              <a:rPr lang="ar-AE" dirty="0" smtClean="0"/>
              <a:t>نحتاج إلي لغة محايدة التمثيل</a:t>
            </a:r>
          </a:p>
          <a:p>
            <a:pPr lvl="1"/>
            <a:r>
              <a:rPr lang="ar-AE" dirty="0" smtClean="0"/>
              <a:t>تجسد المعنى المقصود من الجملة مصدر</a:t>
            </a:r>
          </a:p>
          <a:p>
            <a:r>
              <a:rPr lang="ar-AE" dirty="0" smtClean="0"/>
              <a:t>يتطلب بالكامل إزالة الغموض الناتج من المحلل النحوي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ar-AE" dirty="0" smtClean="0"/>
              <a:t>الترجمة الإحصائية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AE" dirty="0" smtClean="0"/>
              <a:t>تستخدم نماذج الترجمة الإحصائية احصاءات ناتجه من تحليل المتن ثنائية اللغة ومتعدده اللغات المتوازيه.</a:t>
            </a:r>
          </a:p>
          <a:p>
            <a:r>
              <a:rPr lang="ar-AE" dirty="0" smtClean="0"/>
              <a:t>الجملة تتكون من كلمات كل منها له احتمال من داخل اللغة واحتمال عند اقترانه بكلمه من لغة أخري.</a:t>
            </a:r>
          </a:p>
          <a:p>
            <a:r>
              <a:rPr lang="ar-AE" dirty="0" smtClean="0"/>
              <a:t>يحتاج إلي ثلاث مكونات:</a:t>
            </a:r>
          </a:p>
          <a:p>
            <a:pPr lvl="1"/>
            <a:r>
              <a:rPr lang="ar-AE" dirty="0" smtClean="0"/>
              <a:t>نموذج اللغه: يعطي احتمالا أكبر للجملة الصحيحة.</a:t>
            </a:r>
          </a:p>
          <a:p>
            <a:pPr lvl="1"/>
            <a:r>
              <a:rPr lang="ar-AE" dirty="0" smtClean="0"/>
              <a:t>نموذج الترجمه: يعطي احتمال أكبر للترجمة الصحيحة</a:t>
            </a:r>
          </a:p>
          <a:p>
            <a:pPr lvl="1"/>
            <a:r>
              <a:rPr lang="ar-AE" dirty="0" smtClean="0"/>
              <a:t>خوارزم الترجمه: اذا أعطيت جملة جديده و نموذج اللغه و نموذج الترجمه فأنه يعطي الجملة المترجمه الأكثر احتمالا للترجمه والصحه</a:t>
            </a:r>
          </a:p>
          <a:p>
            <a:r>
              <a:rPr lang="ar-AE" dirty="0" smtClean="0"/>
              <a:t>النماذج تبني (تدريب) من احصاءات تستخدم المتن المتوازي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عمليه الترجمة الإحصائية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1584177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ar-AE" dirty="0" smtClean="0"/>
              <a:t>استخراج الكلمات من نص اللغة المصدر</a:t>
            </a:r>
          </a:p>
          <a:p>
            <a:pPr marL="514350" indent="-514350">
              <a:buFont typeface="+mj-lt"/>
              <a:buAutoNum type="arabicPeriod"/>
            </a:pPr>
            <a:r>
              <a:rPr lang="ar-AE" dirty="0" smtClean="0"/>
              <a:t>كلمات لغة المصدر تطابق مع متن لغة المصدر  نموذج الترجمه</a:t>
            </a:r>
          </a:p>
          <a:p>
            <a:pPr marL="514350" indent="-514350">
              <a:buFont typeface="+mj-lt"/>
              <a:buAutoNum type="arabicPeriod"/>
            </a:pPr>
            <a:r>
              <a:rPr lang="ar-AE" dirty="0" smtClean="0"/>
              <a:t>توليد كلمات لغة الهدف</a:t>
            </a:r>
          </a:p>
          <a:p>
            <a:pPr marL="514350" indent="-514350">
              <a:buFont typeface="+mj-lt"/>
              <a:buAutoNum type="arabicPeriod"/>
            </a:pPr>
            <a:r>
              <a:rPr lang="ar-AE" dirty="0" smtClean="0"/>
              <a:t>كلمات لغة الهدف تقارن مع نموذج اللغة (ن غرام)</a:t>
            </a:r>
          </a:p>
          <a:p>
            <a:pPr marL="514350" indent="-514350">
              <a:buFont typeface="+mj-lt"/>
              <a:buAutoNum type="arabicPeriod"/>
            </a:pPr>
            <a:r>
              <a:rPr lang="ar-AE" dirty="0" smtClean="0"/>
              <a:t>توليد نص لغة الهدف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56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22773" t="37879" r="21071" b="25890"/>
          <a:stretch>
            <a:fillRect/>
          </a:stretch>
        </p:blipFill>
        <p:spPr bwMode="auto">
          <a:xfrm>
            <a:off x="827584" y="3140968"/>
            <a:ext cx="7543800" cy="2736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2122984" y="3826768"/>
            <a:ext cx="5334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4256584" y="3902968"/>
            <a:ext cx="5334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5551984" y="3750568"/>
            <a:ext cx="5334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6466384" y="3902968"/>
            <a:ext cx="5334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7456984" y="3750568"/>
            <a:ext cx="5334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بعض مشكلات الترجمه الإحصائية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dirty="0" smtClean="0"/>
              <a:t>تعتمد علي المتن</a:t>
            </a:r>
          </a:p>
          <a:p>
            <a:pPr lvl="1"/>
            <a:r>
              <a:rPr lang="ar-AE" dirty="0" smtClean="0"/>
              <a:t>تغطيه</a:t>
            </a:r>
          </a:p>
          <a:p>
            <a:pPr lvl="1"/>
            <a:r>
              <a:rPr lang="ar-AE" dirty="0" smtClean="0"/>
              <a:t>توافر المتن</a:t>
            </a:r>
          </a:p>
          <a:p>
            <a:pPr lvl="1"/>
            <a:r>
              <a:rPr lang="ar-AE" dirty="0" smtClean="0"/>
              <a:t>حجم المتن</a:t>
            </a:r>
          </a:p>
          <a:p>
            <a:pPr lvl="1"/>
            <a:r>
              <a:rPr lang="ar-AE" dirty="0" smtClean="0"/>
              <a:t>تمثيل مناسب للكلمات والتعبيرات اللغويه</a:t>
            </a:r>
          </a:p>
          <a:p>
            <a:pPr lvl="1"/>
            <a:r>
              <a:rPr lang="ar-AE" dirty="0" smtClean="0"/>
              <a:t>...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الخلاصة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ar-AE" dirty="0" smtClean="0"/>
              <a:t>اللغة العربية هي اللغة الأم لحوالي 300 مليون نسمة.</a:t>
            </a:r>
          </a:p>
          <a:p>
            <a:pPr>
              <a:lnSpc>
                <a:spcPct val="120000"/>
              </a:lnSpc>
            </a:pPr>
            <a:r>
              <a:rPr lang="ar-AE" dirty="0" smtClean="0"/>
              <a:t>اللغة العربية غنيه وتحتاج إلي معالجات علي جميع المستويات : الصرف والنحو، ومعاني الكلمات. النتائج الجهود في مجال المعالجة الآلية للغة العربية في جميع أنحاء العالم ليست مرضية</a:t>
            </a:r>
          </a:p>
          <a:p>
            <a:pPr>
              <a:lnSpc>
                <a:spcPct val="120000"/>
              </a:lnSpc>
            </a:pPr>
            <a:r>
              <a:rPr lang="ar-AE" dirty="0" smtClean="0"/>
              <a:t>هناك العديد من بحوث الجيده في مجال المعالجة الآلية للغة العربية التي نحتاج للأنتفاع بها والتعاون مع فرق العمل بها.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الخلاصة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ar-AE" dirty="0" smtClean="0"/>
              <a:t>نفتقر إلي الأدوات والمصادر اللغويه الألكترونيه المتاحة للعوام</a:t>
            </a:r>
          </a:p>
          <a:p>
            <a:pPr>
              <a:lnSpc>
                <a:spcPct val="120000"/>
              </a:lnSpc>
            </a:pPr>
            <a:r>
              <a:rPr lang="ar-AE" dirty="0" smtClean="0"/>
              <a:t>نحتاج إلي ترجمة كثير من البحوث والكتب الثريه</a:t>
            </a:r>
          </a:p>
          <a:p>
            <a:pPr>
              <a:lnSpc>
                <a:spcPct val="120000"/>
              </a:lnSpc>
            </a:pPr>
            <a:r>
              <a:rPr lang="ar-AE" dirty="0" smtClean="0"/>
              <a:t>نحتاج إلي تدريب باحثين وكوادر قادره علي المنافسة والتغلب علي التحديات ...</a:t>
            </a:r>
          </a:p>
          <a:p>
            <a:pPr>
              <a:lnSpc>
                <a:spcPct val="120000"/>
              </a:lnSpc>
            </a:pPr>
            <a:r>
              <a:rPr lang="ar-AE" dirty="0" smtClean="0"/>
              <a:t>نحن بحاجة إلى دعم كبير من المؤسسات والشركات والمنظمات والحكومة وغيرها للأرتقاء بأبحاث معالجه العربية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ar-A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AE" dirty="0"/>
              <a:t>اللغة العربية - استراتيجيا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AE" dirty="0" smtClean="0"/>
              <a:t>لا يمكن تجاهلها في هذا الزمان.</a:t>
            </a:r>
          </a:p>
          <a:p>
            <a:r>
              <a:rPr lang="ar-AE" dirty="0" smtClean="0"/>
              <a:t>لغة من لديهم اكبر احتياطي للنفط في العالم.</a:t>
            </a:r>
          </a:p>
          <a:p>
            <a:r>
              <a:rPr lang="ar-AE" dirty="0" smtClean="0"/>
              <a:t>  لغة الدين الأسرع نموا في العالم.</a:t>
            </a:r>
          </a:p>
          <a:p>
            <a:r>
              <a:rPr lang="ar-AE" dirty="0" smtClean="0"/>
              <a:t>يتحدثها مجموعة متجانسة نسبيا من الشعوب والبلدان التي لديها إمكانات مثيرة للإعجاب.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المراجع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AE" dirty="0" smtClean="0"/>
              <a:t>الموقع الخاص بي</a:t>
            </a:r>
          </a:p>
          <a:p>
            <a:pPr lvl="1" algn="l" rtl="0"/>
            <a:r>
              <a:rPr lang="en-US" dirty="0" smtClean="0">
                <a:hlinkClick r:id="rId2"/>
              </a:rPr>
              <a:t>http://sites.google.com/site/khaledshaalan/publications</a:t>
            </a:r>
            <a:endParaRPr lang="ar-A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endParaRPr lang="en-US" sz="8000" dirty="0" smtClean="0"/>
          </a:p>
          <a:p>
            <a:pPr algn="ctr">
              <a:buNone/>
            </a:pPr>
            <a:r>
              <a:rPr lang="ar-AE" sz="8000" dirty="0" smtClean="0"/>
              <a:t>شكرا</a:t>
            </a:r>
            <a:endParaRPr lang="en-US" sz="8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اللغة</a:t>
            </a:r>
            <a:r>
              <a:rPr lang="ar-AE" dirty="0"/>
              <a:t> العربية - </a:t>
            </a:r>
            <a:r>
              <a:rPr lang="ar-AE" dirty="0" smtClean="0"/>
              <a:t>ثقافيا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AE" dirty="0" smtClean="0"/>
              <a:t>لا ينفصل اتصالها مع الإسلام</a:t>
            </a:r>
          </a:p>
          <a:p>
            <a:r>
              <a:rPr lang="ar-AE" dirty="0" smtClean="0"/>
              <a:t>لغات تكتب بالحروف العربية (فارسي – أردو – باشتو ...)</a:t>
            </a:r>
          </a:p>
          <a:p>
            <a:r>
              <a:rPr lang="ar-AE" dirty="0" smtClean="0"/>
              <a:t>أكثر من مليار مسلم في العالم العربي يستخدموها في صلواتهم اليومية</a:t>
            </a:r>
          </a:p>
          <a:p>
            <a:r>
              <a:rPr lang="ar-AE" dirty="0" smtClean="0"/>
              <a:t>ليس فقط وسيلة للاتصال، بل هي خاصة بكل عربي بغض النظر عن الدين وظيفته أو خلفيته العرقية</a:t>
            </a:r>
          </a:p>
          <a:p>
            <a:r>
              <a:rPr lang="ar-AE" dirty="0" smtClean="0"/>
              <a:t>وتحتوي جميع الأمم والشعوب التي عاشت تحت راية الإسلام</a:t>
            </a:r>
          </a:p>
          <a:p>
            <a:r>
              <a:rPr lang="ar-AE" dirty="0" smtClean="0"/>
              <a:t>استيعاب الثقافات المحلية مع قبول الثقافات والشعوب الأخرى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اللغة العربية - ثقافيا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AE" dirty="0" smtClean="0"/>
              <a:t>أي مسيحي عربي أو يهودي لديه اكثر تقارب مع العرب الآخرين من المسيحيين أو اليهود من الثقافات الأخرى</a:t>
            </a:r>
          </a:p>
          <a:p>
            <a:pPr lvl="1"/>
            <a:r>
              <a:rPr lang="ar-EG" dirty="0" smtClean="0">
                <a:solidFill>
                  <a:srgbClr val="FF0000"/>
                </a:solidFill>
              </a:rPr>
              <a:t>لا إكراه في الدين </a:t>
            </a:r>
            <a:r>
              <a:rPr lang="ar-AE" dirty="0" smtClean="0"/>
              <a:t>-</a:t>
            </a:r>
            <a:r>
              <a:rPr lang="ar-EG" dirty="0" smtClean="0"/>
              <a:t> سورة البقرة</a:t>
            </a:r>
            <a:r>
              <a:rPr lang="ar-AE" dirty="0" smtClean="0"/>
              <a:t> - </a:t>
            </a:r>
            <a:r>
              <a:rPr lang="ar-EG" dirty="0" smtClean="0"/>
              <a:t>آية   256</a:t>
            </a:r>
            <a:endParaRPr lang="en-US" dirty="0" smtClean="0"/>
          </a:p>
          <a:p>
            <a:pPr lvl="1"/>
            <a:r>
              <a:rPr lang="ar-EG" dirty="0" smtClean="0">
                <a:solidFill>
                  <a:srgbClr val="FF0000"/>
                </a:solidFill>
              </a:rPr>
              <a:t>  لكم دينكم ولي دين  </a:t>
            </a:r>
            <a:r>
              <a:rPr lang="ar-EG" dirty="0" smtClean="0"/>
              <a:t>- سورة  الكافرون -  آية 6        </a:t>
            </a:r>
            <a:endParaRPr lang="en-US" dirty="0" smtClean="0"/>
          </a:p>
          <a:p>
            <a:r>
              <a:rPr lang="ar-AE" dirty="0" smtClean="0"/>
              <a:t>الثقافات العربية والإسلامية تقدر التعلم</a:t>
            </a:r>
          </a:p>
          <a:p>
            <a:pPr lvl="1"/>
            <a:r>
              <a:rPr lang="ar-EG" dirty="0" smtClean="0">
                <a:solidFill>
                  <a:srgbClr val="FF0000"/>
                </a:solidFill>
              </a:rPr>
              <a:t>اطلبوا العلم ولو في الصيـــــن          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ar-AE" dirty="0" smtClean="0"/>
              <a:t>وتقدر الأتقان والأجاده</a:t>
            </a:r>
          </a:p>
          <a:p>
            <a:pPr lvl="1"/>
            <a:r>
              <a:rPr lang="ar-EG" dirty="0" smtClean="0">
                <a:solidFill>
                  <a:srgbClr val="FF0000"/>
                </a:solidFill>
              </a:rPr>
              <a:t>إن الله يحب إذا عمل أحدكم عملاً أن يتقنه         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ar-AE" dirty="0" smtClean="0"/>
              <a:t>العلماء الموهوبين العرب تم إعطاءهم منح مدي الحياة من الخلفاء في العهد الأموي والعباسي.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AE" dirty="0"/>
              <a:t>اللغة العربية - </a:t>
            </a:r>
            <a:r>
              <a:rPr lang="ar-AE" dirty="0" smtClean="0"/>
              <a:t>لغويا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AE" dirty="0" smtClean="0"/>
              <a:t>لديها أكبر</a:t>
            </a:r>
            <a:r>
              <a:rPr lang="ar-AE" dirty="0"/>
              <a:t> عدد من المتحدثين من بين اللغات </a:t>
            </a:r>
            <a:r>
              <a:rPr lang="ar-AE" dirty="0" smtClean="0"/>
              <a:t>السامية واللغات</a:t>
            </a:r>
            <a:r>
              <a:rPr lang="ar-AE" dirty="0"/>
              <a:t> الأفرو </a:t>
            </a:r>
            <a:r>
              <a:rPr lang="ar-AE" dirty="0" smtClean="0"/>
              <a:t>آسيوية</a:t>
            </a:r>
          </a:p>
          <a:p>
            <a:r>
              <a:rPr lang="ar-AE" dirty="0"/>
              <a:t>أهداف </a:t>
            </a:r>
            <a:r>
              <a:rPr lang="ar-AE" dirty="0" smtClean="0"/>
              <a:t>العظماء من النحويين</a:t>
            </a:r>
            <a:r>
              <a:rPr lang="ar-AE" dirty="0"/>
              <a:t> </a:t>
            </a:r>
            <a:r>
              <a:rPr lang="ar-AE" dirty="0" smtClean="0"/>
              <a:t>العرب</a:t>
            </a:r>
          </a:p>
          <a:p>
            <a:pPr lvl="1"/>
            <a:r>
              <a:rPr lang="ar-AE" dirty="0"/>
              <a:t>توحيد </a:t>
            </a:r>
            <a:r>
              <a:rPr lang="ar-AE" dirty="0" smtClean="0"/>
              <a:t>قواعد اللغة</a:t>
            </a:r>
            <a:r>
              <a:rPr lang="ar-AE" dirty="0"/>
              <a:t> </a:t>
            </a:r>
            <a:r>
              <a:rPr lang="ar-AE" dirty="0" smtClean="0"/>
              <a:t>العربية</a:t>
            </a:r>
          </a:p>
          <a:p>
            <a:pPr lvl="1"/>
            <a:r>
              <a:rPr lang="ar-AE" dirty="0" smtClean="0"/>
              <a:t>توثيق</a:t>
            </a:r>
            <a:r>
              <a:rPr lang="ar-AE" dirty="0"/>
              <a:t> </a:t>
            </a:r>
            <a:r>
              <a:rPr lang="ar-AE" dirty="0" smtClean="0"/>
              <a:t>المرجع</a:t>
            </a:r>
            <a:r>
              <a:rPr lang="ar-AE" dirty="0"/>
              <a:t> </a:t>
            </a:r>
            <a:r>
              <a:rPr lang="ar-AE" dirty="0" smtClean="0"/>
              <a:t>النحوي</a:t>
            </a:r>
          </a:p>
          <a:p>
            <a:pPr lvl="1"/>
            <a:r>
              <a:rPr lang="ar-AE" dirty="0" smtClean="0"/>
              <a:t>شرح التلاوة الصحيحة للقرآن الكريم</a:t>
            </a:r>
          </a:p>
          <a:p>
            <a:pPr lvl="1"/>
            <a:r>
              <a:rPr lang="ar-AE" dirty="0"/>
              <a:t>ضمان التفسير الصحيح </a:t>
            </a:r>
            <a:r>
              <a:rPr lang="ar-AE" dirty="0" smtClean="0"/>
              <a:t>للقرآن</a:t>
            </a:r>
          </a:p>
          <a:p>
            <a:pPr lvl="2"/>
            <a:r>
              <a:rPr lang="ar-EG" dirty="0" smtClean="0">
                <a:solidFill>
                  <a:srgbClr val="FF0000"/>
                </a:solidFill>
              </a:rPr>
              <a:t>إن</a:t>
            </a:r>
            <a:r>
              <a:rPr lang="ar-SA" dirty="0" smtClean="0">
                <a:solidFill>
                  <a:srgbClr val="FF0000"/>
                </a:solidFill>
              </a:rPr>
              <a:t>ما يخشى الله من عباده العلماء </a:t>
            </a:r>
            <a:r>
              <a:rPr lang="ar-AE" dirty="0" smtClean="0"/>
              <a:t/>
            </a:r>
            <a:br>
              <a:rPr lang="ar-AE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CE4C-B113-4652-A07B-9BA68D2A080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ICCA11, RIYADH, SAUDI ARABIA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1615</TotalTime>
  <Words>2549</Words>
  <Application>Microsoft Office PowerPoint</Application>
  <PresentationFormat>On-screen Show (4:3)</PresentationFormat>
  <Paragraphs>645</Paragraphs>
  <Slides>61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المعالجة الآلية للغة العربية</vt:lpstr>
      <vt:lpstr>الإطــــــــــار العــــــــام</vt:lpstr>
      <vt:lpstr>لماذا المعالجه الآليه للغه؟ (1)</vt:lpstr>
      <vt:lpstr>لماذا المعالجه الآليه للغه؟ (2)</vt:lpstr>
      <vt:lpstr>اللغه العربيه - تاريخيا</vt:lpstr>
      <vt:lpstr>اللغة العربية - استراتيجيا</vt:lpstr>
      <vt:lpstr>اللغة العربية - ثقافيا (1)</vt:lpstr>
      <vt:lpstr>اللغة العربية - ثقافيا (2)</vt:lpstr>
      <vt:lpstr>اللغة العربية - لغويا (1)</vt:lpstr>
      <vt:lpstr>اللغة العربية - لغويا (1)</vt:lpstr>
      <vt:lpstr>مفهوم معالجه اللغه</vt:lpstr>
      <vt:lpstr>لماذا يكون من الصعب معالجة اللغة الطبيعية؟</vt:lpstr>
      <vt:lpstr>لماذا يكون من الصعب معالجة اللغة العربية؟</vt:lpstr>
      <vt:lpstr>ماهي الغايه من معالجه اللغه العربيه؟</vt:lpstr>
      <vt:lpstr>لما نكترث؟ (1)</vt:lpstr>
      <vt:lpstr>لما نكترث؟ (2)</vt:lpstr>
      <vt:lpstr>نطاق اللغه</vt:lpstr>
      <vt:lpstr>تصنيف المعرفه اللغوية</vt:lpstr>
      <vt:lpstr>الغموض أو الألتباس</vt:lpstr>
      <vt:lpstr>التعامل مع الغموض</vt:lpstr>
      <vt:lpstr>بعض اشكال الغموض (1)</vt:lpstr>
      <vt:lpstr>بعض اشكال الغموض (2)</vt:lpstr>
      <vt:lpstr>مناهج معالجه اللغات</vt:lpstr>
      <vt:lpstr>المنهج القائم علي القواعد اللغويه</vt:lpstr>
      <vt:lpstr>المنهج القائم علي الأحصاء</vt:lpstr>
      <vt:lpstr>مهام  معالجة اللغة العربية</vt:lpstr>
      <vt:lpstr>تبويب أقسام الكلام</vt:lpstr>
      <vt:lpstr>تصريف واشتقاق الكلمات</vt:lpstr>
      <vt:lpstr>تصريف الكلمات</vt:lpstr>
      <vt:lpstr>اشتقاق الكلمات</vt:lpstr>
      <vt:lpstr>تصريف واشتقاق الكلمات الحاسوبي</vt:lpstr>
      <vt:lpstr>بعض المشكلات</vt:lpstr>
      <vt:lpstr>بنيه الجمله</vt:lpstr>
      <vt:lpstr>شجره التحليل: الطالبة مجتهدة</vt:lpstr>
      <vt:lpstr>بنوك شجره الجمله</vt:lpstr>
      <vt:lpstr>PATB مثال من </vt:lpstr>
      <vt:lpstr>بعض المشكلات</vt:lpstr>
      <vt:lpstr>اتفاق السمات</vt:lpstr>
      <vt:lpstr>تطبيقات معالجة اللغة العربية</vt:lpstr>
      <vt:lpstr>استخراج المعلومات (التعرف علي كينونة الأسم)</vt:lpstr>
      <vt:lpstr>مثال</vt:lpstr>
      <vt:lpstr>صياغه قاعده للتعرف علي أسم شخص (1)</vt:lpstr>
      <vt:lpstr>صياغه قاعده للتعرف علي أسم شخص (2)</vt:lpstr>
      <vt:lpstr>المنهج القائم علي الأحصاء للتعرف علي كينونة الأسم</vt:lpstr>
      <vt:lpstr>بعض المشكلات (1)</vt:lpstr>
      <vt:lpstr>بعض المشكلات (2)</vt:lpstr>
      <vt:lpstr>الترجمه الآلية</vt:lpstr>
      <vt:lpstr>الترجمه الآلية</vt:lpstr>
      <vt:lpstr>مناهج الترجمة القائمة على القواعد</vt:lpstr>
      <vt:lpstr>مناهج الترجمة القائمة على القواعد</vt:lpstr>
      <vt:lpstr>مثال ترجمه بالنقل :الطالبة مجتهدة &lt;=&gt;  The student is diligent</vt:lpstr>
      <vt:lpstr>بعض مشكلات الترجمه بالنقل</vt:lpstr>
      <vt:lpstr>مثال مثال ترجمه بالإنترلينغوا</vt:lpstr>
      <vt:lpstr>بعض مشكلات الترجمه بالإنترلينغوا</vt:lpstr>
      <vt:lpstr>الترجمة الإحصائية</vt:lpstr>
      <vt:lpstr>عمليه الترجمة الإحصائية</vt:lpstr>
      <vt:lpstr>بعض مشكلات الترجمه الإحصائية</vt:lpstr>
      <vt:lpstr>الخلاصة (1)</vt:lpstr>
      <vt:lpstr>الخلاصة (2)</vt:lpstr>
      <vt:lpstr>المراجع</vt:lpstr>
      <vt:lpstr>Slide 61</vt:lpstr>
    </vt:vector>
  </TitlesOfParts>
  <Company>BUiD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المعالجة الآلية للغة العربية</dc:title>
  <dc:creator>Khaled Shaalan</dc:creator>
  <cp:lastModifiedBy>amusaiger</cp:lastModifiedBy>
  <cp:revision>81</cp:revision>
  <dcterms:created xsi:type="dcterms:W3CDTF">2011-05-28T10:37:49Z</dcterms:created>
  <dcterms:modified xsi:type="dcterms:W3CDTF">2011-06-02T11:16:45Z</dcterms:modified>
</cp:coreProperties>
</file>